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6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209800"/>
            <a:ext cx="7620000" cy="2971800"/>
          </a:xfrm>
        </p:spPr>
        <p:txBody>
          <a:bodyPr/>
          <a:lstStyle/>
          <a:p>
            <a:r>
              <a:rPr lang="en-US" dirty="0"/>
              <a:t>How to use JavaScript </a:t>
            </a:r>
            <a:br>
              <a:rPr lang="en-US" dirty="0"/>
            </a:br>
            <a:r>
              <a:rPr lang="en-US" dirty="0"/>
              <a:t>to enhance </a:t>
            </a:r>
            <a:br>
              <a:rPr lang="en-US" dirty="0"/>
            </a:br>
            <a:r>
              <a:rPr lang="en-US" dirty="0"/>
              <a:t>your web pages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A9FA-4339-4C60-9939-F538960C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922D-6E26-4C61-A7E0-3957E0050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&lt;h1&gt;Please join our email list&lt;/h1&gt;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action="join.html" method="get"&gt;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"&gt;*&lt;/span&gt;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2DE9-8D91-49C2-A0F0-22CF7F26409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157A-86B7-43D8-AD30-5CFF6BE8D0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82AC-1EEC-4BE1-8275-F17A57BCF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3C4C-0ED1-41BF-9FE9-613F3C76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for the web page</a:t>
            </a:r>
            <a:endParaRPr lang="en-US" dirty="0"/>
          </a:p>
        </p:txBody>
      </p:sp>
      <p:pic>
        <p:nvPicPr>
          <p:cNvPr id="7" name="Content Placeholder 6" descr="See slide title&#10;&#10;See page 535 in book">
            <a:extLst>
              <a:ext uri="{FF2B5EF4-FFF2-40B4-BE49-F238E27FC236}">
                <a16:creationId xmlns:a16="http://schemas.microsoft.com/office/drawing/2014/main" id="{8EEA2D55-8BFA-4630-99DD-162EAB7E85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68" y="1295400"/>
            <a:ext cx="6295768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942-E1A6-489F-BA5A-657594279AD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AAC7-9F80-4CBD-8E1E-6F9A8DFE09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F0AF-8685-4DF4-AF96-BB54946665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F03-BDB2-4F15-AAF4-1FF17F7D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 nodes commonly used in DOM scripting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2067B-9255-4736-947F-8968392D0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7014-B35E-4D63-B5E8-545164D6DCD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08A3-72D0-4855-8E1A-EA5D1D8E7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9038-FC50-45E2-84F4-7F7D03303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2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1405-6642-41FE-98FB-96DED356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document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147D8-5F0D-44D8-BB83-4A896B678E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document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write(string)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document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the object for the HTML element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("rate");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writes a string into the document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"Today is 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standard $ function that gets the object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element by using its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E77C-39A4-4D02-BD89-6F5DF664B47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1F9A-AD5C-4266-AD3D-C3C8BD916F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0D92-F3BD-4687-B227-4BA4CCD18A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6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1CEC-20B9-4329-8053-EA1233D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Scripting the DOM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A603-1659-4949-8645-9A9CAE727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properties for scripting the DOM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text of an HTML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of an HTML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"Entry is invalid.";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A9EA-2536-4071-80A5-4E982FCFE36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DD99-D4DD-4E42-B245-8B7E43DE90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249B-3E61-44C7-8D16-CEA9A02F75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6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5CE6-A630-4191-98EE-BB2A5472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that uses a JavaScript button for printing</a:t>
            </a:r>
            <a:endParaRPr lang="en-US" dirty="0"/>
          </a:p>
        </p:txBody>
      </p:sp>
      <p:pic>
        <p:nvPicPr>
          <p:cNvPr id="8" name="Content Placeholder 7" descr="See slide title&#10;&#10;See page 539 in book">
            <a:extLst>
              <a:ext uri="{FF2B5EF4-FFF2-40B4-BE49-F238E27FC236}">
                <a16:creationId xmlns:a16="http://schemas.microsoft.com/office/drawing/2014/main" id="{046DC4C5-2F56-4CD0-9CDD-D624BC95E1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7831" y="1143000"/>
            <a:ext cx="6425741" cy="19508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2484-8B12-497E-8550-888A79F16A4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F2CF-0802-4B0E-AD14-7FA1F19031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F6C9-E7B4-4077-9910-6886F0BFC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2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590E-F2EE-4E6F-8D9D-70EF76B0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05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in an external printPage.js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2C81-C215-4403-B2A2-64FFAF57F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function returns the object for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is the event handler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 the click event of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window.print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window.onload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is the event handler for the onload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printButton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).onclick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printPage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includes the JavaScript file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="printPage.js"&gt;&lt;/script&gt;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the Print the Page button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printButton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value="Print the Page"&gt;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0430-2490-4B9A-8420-7D31DC40A84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194E-73EE-48D3-B585-5E8093CF44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EC76-260F-4A73-AD3F-A5963274C4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6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E2A5-7C55-49F0-822E-8ACF454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event cycle</a:t>
            </a:r>
            <a:endParaRPr lang="en-US" dirty="0"/>
          </a:p>
        </p:txBody>
      </p:sp>
      <p:pic>
        <p:nvPicPr>
          <p:cNvPr id="7" name="Content Placeholder 6" descr="See slide title&#10;&#10;See page 539 in book">
            <a:extLst>
              <a:ext uri="{FF2B5EF4-FFF2-40B4-BE49-F238E27FC236}">
                <a16:creationId xmlns:a16="http://schemas.microsoft.com/office/drawing/2014/main" id="{77CE4F8E-D11E-48BC-87A0-A6CA51CC050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2" y="1371600"/>
            <a:ext cx="6294128" cy="167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412A-0C8A-4EAE-AD6E-450E25152D4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4900-61B2-43B9-B44E-ECA36E0D0F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FBE6-837C-45A8-BDE4-849104338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A4E5-9E9F-440F-9572-B4EA452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List with JavaScript for data validation</a:t>
            </a:r>
            <a:endParaRPr lang="en-US" dirty="0"/>
          </a:p>
        </p:txBody>
      </p:sp>
      <p:pic>
        <p:nvPicPr>
          <p:cNvPr id="9" name="Content Placeholder 8" descr="See slide title&#10;&#10;See page 543 in book">
            <a:extLst>
              <a:ext uri="{FF2B5EF4-FFF2-40B4-BE49-F238E27FC236}">
                <a16:creationId xmlns:a16="http://schemas.microsoft.com/office/drawing/2014/main" id="{3BA39D5E-7F2E-4488-BD2D-5A9F99F460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219200"/>
            <a:ext cx="6962955" cy="2209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F8A4-5FC2-4B6B-BA2B-52F2E402AE1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ABA4-3760-4985-841B-851C177F7A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7F3F-6623-40B4-98C8-568C12906D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2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705A-4E6F-4A40-9F7A-7718A3C9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Email List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86EF-A9C9-4117-B543-8570AD33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="email_list.js"&gt;&lt;/script&gt;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action="join.html" method="get"&gt;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for="email_address1"&gt;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id="email_address1"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name="email_address1"&gt;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id="email_address1_error"&gt;*&lt;/span&gt;&lt;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8B45-15E2-4FED-BC50-75F7534C87B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88AC-2CCA-4437-928D-46BDCEB19C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64B6-63D6-485A-81BF-6BA728F541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D495-DC08-4B59-BE40-2FD3B95C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0DCC-7CA8-4976-ABEA-D0224BDBB4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use JavaScript to enhance the page so it includes the current date, current year, or a Print button.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and tested JavaScript code, use the code to enhance a web page so it includes an image swap or slide show.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Internet to find tested JavaScript and jQuery code that you can use to enhance a web page.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JavaScript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Document Object Model (DOM) and explain what happens when DOM scripting is used to change the DOM.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you script the DOM and how the $ sign is commonly used for DOM scripting.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3CF9-6A56-4B5A-B9A8-AA1A974558F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4336-885E-4FA3-A75B-47AA0E05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F455-EE29-4AC1-BC22-77F4EA0EC2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1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B564-B27A-461D-B3D1-8EA39EE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Email List app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AE58-54F1-444A-B3AC-C4F27059C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Re-enter 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id="email_address2"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id="email_address2_error"&gt;*&lt;/span&gt;&lt;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first_name_error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"&gt;*&lt;/span&gt;&lt;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value="Join our List"&gt;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6376-E7F0-4839-8275-A360BFBE480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925C-09FF-4E06-88CC-20BBC6A666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BBEE-6E7E-413A-888F-EF5DFAA1F1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7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3383-8754-4DB7-9FDD-9F8EEA4D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JavaScript file (email_list.js)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A0E7-FCBB-4F8C-827D-5216AD1D4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 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emailAddress1 = $("email_address1").value;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emailAddress2 = $("email_address2").value;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(emailAddress1 == "")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$("email_address1_error").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field is required.";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$("email_address1_error").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BE7C-C438-4555-9D81-B0EC3B7199A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AB03-BA8E-4671-B235-004A7F50C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EC13-E47E-4115-BBFD-C01C208A23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1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B506-2B94-4FC2-9813-F38F5ED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email_list.js file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9638-E67F-403B-B77B-A3A35AE92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(emailAddress1 !== emailAddress2)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$("email_address2_error").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entry must equal first entry.";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$("email_address2_error").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submit the form if all entries are 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window.onload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 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").onclick =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EAAB-816B-48D6-AEE9-045C8393719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5DD8-370A-41FF-94D1-3ED218AE4E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8212-E6F0-4BAC-A7D0-4AFD13C59E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8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42F9-8F8D-422A-A7F2-562939CB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website at jQuery.com</a:t>
            </a:r>
            <a:endParaRPr lang="en-US" dirty="0"/>
          </a:p>
        </p:txBody>
      </p:sp>
      <p:pic>
        <p:nvPicPr>
          <p:cNvPr id="8" name="Content Placeholder 7" descr="See slide title&#10;&#10;See page 545 in book">
            <a:extLst>
              <a:ext uri="{FF2B5EF4-FFF2-40B4-BE49-F238E27FC236}">
                <a16:creationId xmlns:a16="http://schemas.microsoft.com/office/drawing/2014/main" id="{C4CF6C80-D7D9-4520-8C4B-4F2C2F0A47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4512"/>
            <a:ext cx="6858000" cy="48095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4C05-4E0D-4E34-8C0C-BA2062C4E1D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79C7-7B0D-428F-A2A2-6C7B7608DD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4B08-A842-4411-8155-7914F27FA4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9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6CBC-1EA4-4446-95D7-B3520EB3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jQuery offers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3040-4637-473F-922D-2F66396A3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Dozens of methods that make it easier to add JavaScript features to your web pages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Methods that are tested for cross-browser compatibility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7D0A-C47C-47AF-82E3-09FC6A02CEEF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A444-7A75-44A1-A057-72910C3466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BD12-C08A-4977-8383-8A3E5B64A8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D5C1-0F18-4F9E-8394-3E7769EB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jQuery files in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E998-0A50-4244-B064-C1B32A7F3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the jQuery file from your computer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="jquery-3.6.0.js"&gt;&lt;/script&gt;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jQuery from a CDN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="http://code.jquery.com/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jquery-3.6.0.min.js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7613-29C7-43AB-9D49-A3E596C1F91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36A8-FDD1-4581-8FBD-3090440A57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EF27-FD9F-4555-AA15-E4C955EB5D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0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C6E-A70D-4B1C-BC38-C52B7AF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jQuery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2CFB-59F6-4E35-841C-91191B70A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$(".warning")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4A03-E6D1-4F1A-9734-87264E095D9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B0E8-6E5D-4E51-BF55-70111C3C9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31FB-288A-4D1A-8890-C6EA3445F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1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4775-31AE-45D8-8648-B3640493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jQuery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09C9-F8E4-4AB3-B6E0-DAA228B15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value from a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 address is required");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for the next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 address is required");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323-ED39-4AF1-93A8-B901B719023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D5C3-6F50-4802-A4EF-FC15B7859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C766-9779-4EDE-916E-D0F28F4F64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EF2-24C2-4D1C-BA25-3EAFF9CA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jQuery event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BF7A-C06F-4303-BEEA-759C7C0560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022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the ready event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alert("The DOM is ready");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the click event method for all h2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$("h2").click(function()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alert("This heading has been clicked");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click event method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ready event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$("h2").click(function()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alert("This heading has been clicked");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// end of click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of ready event handler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AC7A-B948-4249-B720-E81D28A9FE0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A391-F461-4B33-A031-4745EE73E5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4736-6DFD-4513-A9C5-876315CDAB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5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6F34-45A3-4ED3-8491-045766E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List application using jQuery</a:t>
            </a:r>
            <a:endParaRPr lang="en-US" dirty="0"/>
          </a:p>
        </p:txBody>
      </p:sp>
      <p:pic>
        <p:nvPicPr>
          <p:cNvPr id="7" name="Content Placeholder 6" descr="See slide title&#10;&#10;See page 549 in book">
            <a:extLst>
              <a:ext uri="{FF2B5EF4-FFF2-40B4-BE49-F238E27FC236}">
                <a16:creationId xmlns:a16="http://schemas.microsoft.com/office/drawing/2014/main" id="{C83289C4-363B-4CD1-8924-579617C3FE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342857" cy="20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BA2C-1657-46F7-B07B-D1CDF0A0C8B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248D-C64C-45AC-9DE4-C468F279AC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9221-32A0-4809-BFD4-356AF6306A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83AE-5134-4E83-84A2-4C4B557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7B59-8B7F-4A29-97D2-F435C6602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that JavaScript event handlers work with DOM scripting.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jQuery and the two ways you can include it in a web page.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calling jQuery methods, including the use of the $ sign, selectors, and the dot operator.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coding a jQuery event handler, including the use of an event method and function.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jQuery ready method.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you use jQuery for functions like image swaps and slide shows.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9B54-8A1E-4301-B36D-BE251A9DE65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E0F8-93D6-43D3-9121-4736B9CBF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94B9-0D11-4CF9-927A-B2597521DD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9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2B1-6CE3-44A9-ACC8-458FCEA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with jQuery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A176-85EF-443C-B7FA-C512FDB43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="http://code.jquery.com/jquery-3.6.0.min.js"&gt;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action="join.html" method="get"&gt;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for="email_address1"&gt;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Email Address:&lt;/label&gt;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id="email_address1"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name="email_address1"&gt;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8A8D-F6DF-4EA6-BAE0-6D0AC21A584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5ACB-F71D-4C80-AD09-56306C90C2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8ED6-4A59-4CF7-9BBC-B5DE937F3F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3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90C-98D5-48E2-A4C3-D7766EAB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jQuery app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EBE3-D554-47BA-AB22-72101084D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Re-enter 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id="email_address2"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value="Join our List"&gt;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053D-339F-492F-A24D-773DC2C39A7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D661-EE59-4675-BEBE-D2EB741F10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83D0-09E6-4A35-9F8F-5930F4932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5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F70-67EF-4C8C-A79A-A69357D2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for the Email List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F74AE-7A7E-4DF9-9BC8-5E140608B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emailAddress1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$("#email_address1").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emailAddress2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validate the first email address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(emailAddress1 == "")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$("#email_address1").next().text(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$("#email_address1").next().text("");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B79B-1F77-4E33-B61D-AD64C66CF97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FACB-16A4-449A-B57C-8C2F6AF635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BD98-FA37-4C26-A86D-B221071B98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6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183E-471B-4E32-BD92-DF10A3F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for the Email List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C70B-41BB-447F-AA74-00FBF4269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validate the second email address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(emailAddress2 == "")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(emailAddress1 != emailAddress2)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entry must equal first entry.");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$("#email_address2").next().text("");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7733-9E8A-40B2-947B-523F9C6BB27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43B1-6271-4028-BCE4-6A48AC1CC0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320B-D5A2-45B5-88B2-ADB1983FCF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EE51-63E1-4EE5-8C11-30C2047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for the Email List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5F41-1F1C-480B-ACA9-A205F6A78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validate the first name entry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submit the form if all entries are valid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click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ready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60D3-1EC9-4872-98AD-1424B2DE914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1820-0220-4B47-A775-E19114FE1F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A859-B44C-406C-955A-FCF5A364C8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87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4BD6-57CE-4589-AB14-4EF6E4FD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Image Swap application</a:t>
            </a:r>
            <a:endParaRPr lang="en-US" dirty="0"/>
          </a:p>
        </p:txBody>
      </p:sp>
      <p:pic>
        <p:nvPicPr>
          <p:cNvPr id="10" name="Content Placeholder 9" descr="See slide title&#10;&#10;See page 553 in book">
            <a:extLst>
              <a:ext uri="{FF2B5EF4-FFF2-40B4-BE49-F238E27FC236}">
                <a16:creationId xmlns:a16="http://schemas.microsoft.com/office/drawing/2014/main" id="{A6CEF22E-FD4C-4D73-85F0-B767942D76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5736780" cy="46931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F643-0F2A-4124-877C-8A6B2AD8778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C848-5118-4F1D-9823-51A8D0B925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B4742-7BDD-4DC0-BA0B-F969F53A7A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3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C648-805B-4A99-A5B9-3B208C6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elements for the image swap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3257-3569-44F2-9A8A-7EED394AC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="jquery-3.6.0.min.js"&gt;&lt;/script&gt;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="image_swaps.js"&gt;&lt;/script&gt;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5D58-B688-4D75-B297-CD10F3FCFD2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D122-C17C-4CCE-BBF5-03C18367A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12FB-7611-4CFF-8A4C-654C0807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26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0DA0-672F-4323-B566-1EFA9DB4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770FB-9F59-4227-9E9A-FBFA6DA7B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&lt;h1&gt;Ram Tap Combined Test&lt;/h1&gt;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="images/h1.jpg"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title="James Allison: 1-1"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="thumbnails/t1.jpg"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alt=""&gt;&lt;/a&gt;&lt;/li&gt;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="images/h2.jpg"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title="James Allison: 1-2"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="thumbnails/t2.jpg"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alt=""&gt;&lt;/a&gt;&lt;/li&gt;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="images/h6.jpg"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title="James Allison: 1-6"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="thumbnails/t6.jpg"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alt=""&gt;&lt;/a&gt;&lt;/li&gt;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&gt;James Allison 1-1&lt;/h2&gt;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="images/h1.jpg" alt=""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id="image"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F284-C060-4F44-B289-D43D5F39CC6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CCF8-6A8B-45CA-AE66-5B03903DCE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1585-5A42-4A20-BD28-221CA4B0DC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2B68-1087-47E0-8DDB-D282BBF5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li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CBE1-CA95-41AF-B738-A2B1083D2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{padding-right: 10px;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inline;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4B0-D066-4E4C-8242-41DF25E5918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85F-B077-4AA9-967C-3D07B5A9B3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A2CB-0ED5-4C14-9213-B7C2D66D04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1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85D-15EF-4912-88DF-5FE68841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Slide Show application with fading out and in</a:t>
            </a:r>
            <a:endParaRPr lang="en-US" dirty="0"/>
          </a:p>
        </p:txBody>
      </p:sp>
      <p:pic>
        <p:nvPicPr>
          <p:cNvPr id="9" name="Content Placeholder 8" descr="See slide title&#10;&#10;See page 555 in book">
            <a:extLst>
              <a:ext uri="{FF2B5EF4-FFF2-40B4-BE49-F238E27FC236}">
                <a16:creationId xmlns:a16="http://schemas.microsoft.com/office/drawing/2014/main" id="{2F01EA18-E992-4917-98E6-AC988108A6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6400" y="1143000"/>
            <a:ext cx="5066215" cy="47004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9501-6745-4200-9CBC-8A758EA61D3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8C64-0E9F-4CAF-8A89-D3F10A607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06B4-BF9A-48E3-BE55-8C97CAE260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82D-3660-4620-8E5F-B451EA34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JavaScript fits into the client/server architecture</a:t>
            </a:r>
          </a:p>
        </p:txBody>
      </p:sp>
      <p:pic>
        <p:nvPicPr>
          <p:cNvPr id="9" name="Content Placeholder 8" descr="See slide title&#10;&#10;See page 531 in book">
            <a:extLst>
              <a:ext uri="{FF2B5EF4-FFF2-40B4-BE49-F238E27FC236}">
                <a16:creationId xmlns:a16="http://schemas.microsoft.com/office/drawing/2014/main" id="{15B6DB07-83D0-4307-892C-F6BD240705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6704762" cy="19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6F25-3A5E-49FF-A6FC-8CE5BCAB149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025E-16B0-4F4B-8E63-AD0AA12761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2EC0-338F-46BB-AB89-E67CB78F6C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0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4955-E538-4281-92BA-5BA0F9F1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elements for the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2200-2C7A-40BD-BA78-B3D163058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="jquery-3.6.0.min.js"&gt;&lt;/script&gt;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="slide_show.js"&gt;&lt;/script&gt;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219B-1299-4EFA-AD3F-B4B537101BB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20F3-7503-48EB-9EF3-27BFDF4DDF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48B0-7422-4496-BA5E-9344994B91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2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A24-B62F-43AC-AA5E-09C98D8C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231D-8CB9-4854-8B66-5812ACD72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Slide Show&lt;/h1&gt;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&gt;Casting on the Upper Kings&lt;/h2&gt;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id="slide"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="images/casting1.jpg" alt=""&gt;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id="slides"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="images/casting1.jpg"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alt="Casting on the Upper Kings"&gt;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="images/casting2.jpg"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alt="Casting on the Lower Kings"&gt;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="images/catchrelease.jpg"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alt="Catch and Release on the Big Horn"&gt;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="images/fish.jpg"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alt="Catching on the South Fork"&gt;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src="images/lures.jpg"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alt="The Lures for Catching"&gt;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0456-79BB-400E-A1CA-5F9C10AB5FB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D8BD-399E-49F2-A0E8-67B7B0CEEE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D129-075B-4314-ADD6-8895A8CA9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8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26F-0FB9-40D2-A1C7-452617BB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CSS for the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841FB-59AE-4A8E-8626-87193D1DA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#slides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C25F-BAF1-4833-BE08-4F0AE1AE867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05A1-CC42-41C0-BC71-3D44031497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7AA4C-4EDD-43BF-AEF0-B20782699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7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468-E5C4-4F83-84A9-31A984EF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Two websites for JavaScript and jQuery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9C6C-C378-4944-B75F-4B2A65F3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Dynamic Drive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JavaScript Source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jQuery components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you can add to your website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jQuery plugins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jQuery UI widgets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D47F-8185-4E52-B94C-FEB80E2D2E7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32BB-6D38-4086-9936-BC397139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BEE9-9A93-4C4D-A15C-5C77B3E0A2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96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5F1F-0660-4EE7-9C8A-ECBCDC4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jQuery plugin for a carousel called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bxSlider</a:t>
            </a:r>
            <a:endParaRPr lang="en-US" dirty="0"/>
          </a:p>
        </p:txBody>
      </p:sp>
      <p:pic>
        <p:nvPicPr>
          <p:cNvPr id="7" name="Content Placeholder 6" descr="See slide title&#10;&#10;See page 557 in book">
            <a:extLst>
              <a:ext uri="{FF2B5EF4-FFF2-40B4-BE49-F238E27FC236}">
                <a16:creationId xmlns:a16="http://schemas.microsoft.com/office/drawing/2014/main" id="{F5991A21-55BC-495D-9D4A-898DC608C8C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5785873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DCBC-758E-4BF1-94B3-2831C74D250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8BA3-84A4-4780-A951-94A4C0C29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CF79-1E78-4D32-989F-94AC25A07E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5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7F8-8CF2-4663-809A-E823830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UI widgets for tabs and accordions</a:t>
            </a:r>
            <a:endParaRPr lang="en-US" dirty="0"/>
          </a:p>
        </p:txBody>
      </p:sp>
      <p:pic>
        <p:nvPicPr>
          <p:cNvPr id="7" name="Content Placeholder 6" descr="See slide title&#10;&#10;See page 557 in book">
            <a:extLst>
              <a:ext uri="{FF2B5EF4-FFF2-40B4-BE49-F238E27FC236}">
                <a16:creationId xmlns:a16="http://schemas.microsoft.com/office/drawing/2014/main" id="{0044925C-78FF-4A35-9C59-FA3E75F3BB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2516" y="1143000"/>
            <a:ext cx="7315200" cy="36423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E1DF-2622-47B0-A7E9-3F53DDCFAD0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2F99-31D7-47A3-B4A5-93D444E216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D3E0-7236-4F10-9902-2E1B200D7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33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2D6B-D8D5-4F53-8837-E594EC78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18-1	Do image rollovers using jQuery</a:t>
            </a:r>
          </a:p>
        </p:txBody>
      </p:sp>
      <p:pic>
        <p:nvPicPr>
          <p:cNvPr id="7" name="Content Placeholder 6" descr="Web page screenshot&#10;&#10;Read the exercise description">
            <a:extLst>
              <a:ext uri="{FF2B5EF4-FFF2-40B4-BE49-F238E27FC236}">
                <a16:creationId xmlns:a16="http://schemas.microsoft.com/office/drawing/2014/main" id="{36BFE230-4795-41D3-82B4-1D077998C5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628227" cy="3352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3520-81D3-4B8A-8797-5060BC51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58C5-0E26-4BD5-82E8-FB12FB13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AE95-1AA9-4FEB-9F83-3C9EE430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DF78-C61B-4F70-9046-FF3FDE0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that gets the current date and year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319E-688A-4654-8120-FA62586FC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("Current date: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("&amp;copy;&amp;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San Joaquin Valley Town Hall")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1D76-8D27-43D8-B905-761C97AA060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68ED-7DBA-43E5-BF0D-F906406DBE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0166-1973-4975-A2B9-E51F66C658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B080-7AF8-4637-8CD1-E82297EC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current date and year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pic>
        <p:nvPicPr>
          <p:cNvPr id="8" name="Content Placeholder 7" descr="See slide title&#10;&#10;See page 531 in book">
            <a:extLst>
              <a:ext uri="{FF2B5EF4-FFF2-40B4-BE49-F238E27FC236}">
                <a16:creationId xmlns:a16="http://schemas.microsoft.com/office/drawing/2014/main" id="{68792E96-E894-42F8-A576-558881A12F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5486400" cy="1168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4110-EAF7-4FDE-BBA1-BD5765A930D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6B14-FF52-48AE-A100-B681C0B9F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7672-4845-418C-BAF6-9FDDE1AED0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2B39-268F-437F-AA38-ECAD7F69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element in the head section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loads an external JavaScript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71653-E0B8-40B1-A5A5-6310A480D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="set_date.js"&gt;&lt;/script&gt;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5B7E-D32A-4744-8C12-DACEB58D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DAC8-EB3E-45D2-BF14-91E3DD703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FC2E-0F29-4CDC-A2C1-4B1FB55740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4A45-0DA5-4E3E-ADAF-FE835487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embedded in the head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8B71-21C6-4B13-8DD0-7A6379C3D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window.onload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$("date").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"Current date: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9BE2-2B72-4CF7-B3A8-0AB2DF8D9B4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7CA6-0AC1-4919-AEF2-2A6EA6FDBE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89CC-47AC-4471-897E-93EA2C27BD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3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E6C-7BF0-41DA-B36D-B3010298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embedded in the body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D785-601A-4F8E-BBAF-C727C49CC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("Current date: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151E-EA34-4EEC-8440-B2255B35C26F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9CC5-5E11-4A35-82F9-79BC3D7DDE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E078-EAB2-4D0C-8097-EBD93ED3D7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938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1478</TotalTime>
  <Words>3908</Words>
  <Application>Microsoft Office PowerPoint</Application>
  <PresentationFormat>On-screen Show (4:3)</PresentationFormat>
  <Paragraphs>575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18</vt:lpstr>
      <vt:lpstr>Objectives</vt:lpstr>
      <vt:lpstr>Objectives (continued)</vt:lpstr>
      <vt:lpstr>How JavaScript fits into the client/server architecture</vt:lpstr>
      <vt:lpstr>JavaScript that gets the current date and year</vt:lpstr>
      <vt:lpstr>The JavaScript for current date and year in a web browser</vt:lpstr>
      <vt:lpstr>A script element in the head section  that loads an external JavaScript file</vt:lpstr>
      <vt:lpstr>JavaScript embedded in the head section</vt:lpstr>
      <vt:lpstr>JavaScript embedded in the body</vt:lpstr>
      <vt:lpstr>The code for a web page</vt:lpstr>
      <vt:lpstr>The DOM for the web page</vt:lpstr>
      <vt:lpstr>DOM nodes commonly used in DOM scripting</vt:lpstr>
      <vt:lpstr>The document object</vt:lpstr>
      <vt:lpstr>Scripting the DOM</vt:lpstr>
      <vt:lpstr>A page that uses a JavaScript button for printing</vt:lpstr>
      <vt:lpstr>The JavaScript in an external printPage.js file</vt:lpstr>
      <vt:lpstr>The DOM event cycle</vt:lpstr>
      <vt:lpstr>The Email List with JavaScript for data validation</vt:lpstr>
      <vt:lpstr>The HTML file for the Email List application</vt:lpstr>
      <vt:lpstr>The HTML file for the Email List app (continued)</vt:lpstr>
      <vt:lpstr>The code for the JavaScript file (email_list.js)</vt:lpstr>
      <vt:lpstr>The code for the email_list.js file (continued)</vt:lpstr>
      <vt:lpstr>The jQuery website at jQuery.com</vt:lpstr>
      <vt:lpstr>What jQuery offers</vt:lpstr>
      <vt:lpstr>How to include jQuery files in a web page</vt:lpstr>
      <vt:lpstr>How to code jQuery selectors</vt:lpstr>
      <vt:lpstr>How to call jQuery methods</vt:lpstr>
      <vt:lpstr>How to code jQuery event methods</vt:lpstr>
      <vt:lpstr>The Email List application using jQuery</vt:lpstr>
      <vt:lpstr>The HTML for the Email List with jQuery app</vt:lpstr>
      <vt:lpstr>The HTML for the Email List jQuery app (cont.)</vt:lpstr>
      <vt:lpstr>The jQuery for the Email List application (part 1)</vt:lpstr>
      <vt:lpstr>The jQuery for the Email List application (part 2)</vt:lpstr>
      <vt:lpstr>The jQuery for the Email List application (part 3)</vt:lpstr>
      <vt:lpstr>The user interface for the Image Swap application</vt:lpstr>
      <vt:lpstr>The script elements for the image swap</vt:lpstr>
      <vt:lpstr>The HTML for the images</vt:lpstr>
      <vt:lpstr>The CSS for the li elements</vt:lpstr>
      <vt:lpstr>A Slide Show application with fading out and in</vt:lpstr>
      <vt:lpstr>The script elements for the slide show</vt:lpstr>
      <vt:lpstr>The HTML for the slide show</vt:lpstr>
      <vt:lpstr>The critical CSS for the slide show</vt:lpstr>
      <vt:lpstr>Two websites for JavaScript and jQuery code</vt:lpstr>
      <vt:lpstr>A jQuery plugin for a carousel called bxSlider</vt:lpstr>
      <vt:lpstr>jQuery UI widgets for tabs and accordions</vt:lpstr>
      <vt:lpstr>Short 18-1 Do image rollovers using jQuery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Mike Murach</dc:creator>
  <cp:lastModifiedBy>Anne Boehm</cp:lastModifiedBy>
  <cp:revision>5</cp:revision>
  <cp:lastPrinted>2016-01-14T23:03:16Z</cp:lastPrinted>
  <dcterms:created xsi:type="dcterms:W3CDTF">2021-10-28T21:20:47Z</dcterms:created>
  <dcterms:modified xsi:type="dcterms:W3CDTF">2021-11-02T19:32:11Z</dcterms:modified>
</cp:coreProperties>
</file>