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1"/>
  </p:notesMasterIdLst>
  <p:handoutMasterIdLst>
    <p:handoutMasterId r:id="rId32"/>
  </p:handoutMasterIdLst>
  <p:sldIdLst>
    <p:sldId id="256" r:id="rId2"/>
    <p:sldId id="257" r:id="rId3"/>
    <p:sldId id="258" r:id="rId4"/>
    <p:sldId id="259" r:id="rId5"/>
    <p:sldId id="260" r:id="rId6"/>
    <p:sldId id="286" r:id="rId7"/>
    <p:sldId id="262" r:id="rId8"/>
    <p:sldId id="28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86401" autoAdjust="0"/>
  </p:normalViewPr>
  <p:slideViewPr>
    <p:cSldViewPr>
      <p:cViewPr varScale="1">
        <p:scale>
          <a:sx n="82" d="100"/>
          <a:sy n="82" d="100"/>
        </p:scale>
        <p:origin x="84"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10/29/2021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_number_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dirty="0" err="1"/>
              <a:t>Murach's</a:t>
            </a:r>
            <a:r>
              <a:rPr lang="en-US" dirty="0"/>
              <a:t> HTML and CSS, 5th Edition</a:t>
            </a:r>
          </a:p>
        </p:txBody>
      </p:sp>
      <p:sp>
        <p:nvSpPr>
          <p:cNvPr id="4" name="Footer Placeholder 2"/>
          <p:cNvSpPr>
            <a:spLocks noGrp="1"/>
          </p:cNvSpPr>
          <p:nvPr>
            <p:ph type="ftr" sz="quarter" idx="11"/>
          </p:nvPr>
        </p:nvSpPr>
        <p:spPr>
          <a:ln/>
        </p:spPr>
        <p:txBody>
          <a:bodyPr/>
          <a:lstStyle>
            <a:lvl1pPr>
              <a:defRPr/>
            </a:lvl1pPr>
          </a:lstStyle>
          <a:p>
            <a:pPr>
              <a:defRPr/>
            </a:pPr>
            <a:r>
              <a:rPr lang="en-US" dirty="0"/>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dirty="0" err="1"/>
              <a:t>Murach's</a:t>
            </a:r>
            <a:r>
              <a:rPr lang="en-US" dirty="0"/>
              <a:t> HTML and CSS, 5th Edition</a:t>
            </a:r>
          </a:p>
        </p:txBody>
      </p:sp>
      <p:sp>
        <p:nvSpPr>
          <p:cNvPr id="4" name="Footer Placeholder 2"/>
          <p:cNvSpPr>
            <a:spLocks noGrp="1"/>
          </p:cNvSpPr>
          <p:nvPr>
            <p:ph type="ftr" sz="quarter" idx="11"/>
          </p:nvPr>
        </p:nvSpPr>
        <p:spPr>
          <a:ln/>
        </p:spPr>
        <p:txBody>
          <a:bodyPr/>
          <a:lstStyle>
            <a:lvl1pPr>
              <a:defRPr/>
            </a:lvl1pPr>
          </a:lstStyle>
          <a:p>
            <a:pPr>
              <a:defRPr/>
            </a:pPr>
            <a:r>
              <a:rPr lang="en-US" dirty="0"/>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dirty="0" err="1"/>
              <a:t>Murach's</a:t>
            </a:r>
            <a:r>
              <a:rPr lang="en-US" dirty="0"/>
              <a:t> HTML and CSS, 5th Edition</a:t>
            </a:r>
          </a:p>
        </p:txBody>
      </p:sp>
      <p:sp>
        <p:nvSpPr>
          <p:cNvPr id="4" name="Footer Placeholder 2"/>
          <p:cNvSpPr>
            <a:spLocks noGrp="1"/>
          </p:cNvSpPr>
          <p:nvPr>
            <p:ph type="ftr" sz="quarter" idx="11"/>
          </p:nvPr>
        </p:nvSpPr>
        <p:spPr>
          <a:ln/>
        </p:spPr>
        <p:txBody>
          <a:bodyPr/>
          <a:lstStyle>
            <a:lvl1pPr>
              <a:defRPr/>
            </a:lvl1pPr>
          </a:lstStyle>
          <a:p>
            <a:pPr>
              <a:defRPr/>
            </a:pPr>
            <a:r>
              <a:rPr lang="en-US" dirty="0"/>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dirty="0" err="1"/>
              <a:t>Murach's</a:t>
            </a:r>
            <a:r>
              <a:rPr lang="en-US" dirty="0"/>
              <a:t> HTML and CSS, 5th Edition</a:t>
            </a:r>
          </a:p>
        </p:txBody>
      </p:sp>
      <p:sp>
        <p:nvSpPr>
          <p:cNvPr id="4" name="Footer Placeholder 2"/>
          <p:cNvSpPr>
            <a:spLocks noGrp="1"/>
          </p:cNvSpPr>
          <p:nvPr>
            <p:ph type="ftr" sz="quarter" idx="11"/>
          </p:nvPr>
        </p:nvSpPr>
        <p:spPr>
          <a:ln/>
        </p:spPr>
        <p:txBody>
          <a:bodyPr/>
          <a:lstStyle>
            <a:lvl1pPr>
              <a:defRPr/>
            </a:lvl1pPr>
          </a:lstStyle>
          <a:p>
            <a:pPr>
              <a:defRPr/>
            </a:pPr>
            <a:r>
              <a:rPr lang="en-US" dirty="0"/>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dirty="0" err="1"/>
              <a:t>Murach's</a:t>
            </a:r>
            <a:r>
              <a:rPr lang="en-US" dirty="0"/>
              <a:t> HTML and CSS, 5th Edition</a:t>
            </a:r>
          </a:p>
        </p:txBody>
      </p:sp>
      <p:sp>
        <p:nvSpPr>
          <p:cNvPr id="4" name="Footer Placeholder 3"/>
          <p:cNvSpPr>
            <a:spLocks noGrp="1"/>
          </p:cNvSpPr>
          <p:nvPr>
            <p:ph type="ftr" sz="quarter" idx="11"/>
          </p:nvPr>
        </p:nvSpPr>
        <p:spPr/>
        <p:txBody>
          <a:bodyPr/>
          <a:lstStyle/>
          <a:p>
            <a:pPr>
              <a:defRPr/>
            </a:pPr>
            <a:r>
              <a:rPr lang="en-US" dirty="0"/>
              <a:t>© 2022,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dirty="0" err="1"/>
              <a:t>Murach's</a:t>
            </a:r>
            <a:r>
              <a:rPr lang="en-US" dirty="0"/>
              <a:t> HTML and CSS, 5th Edition</a:t>
            </a:r>
          </a:p>
        </p:txBody>
      </p:sp>
      <p:sp>
        <p:nvSpPr>
          <p:cNvPr id="4" name="Footer Placeholder 2"/>
          <p:cNvSpPr>
            <a:spLocks noGrp="1"/>
          </p:cNvSpPr>
          <p:nvPr>
            <p:ph type="ftr" sz="quarter" idx="11"/>
          </p:nvPr>
        </p:nvSpPr>
        <p:spPr>
          <a:ln/>
        </p:spPr>
        <p:txBody>
          <a:bodyPr/>
          <a:lstStyle>
            <a:lvl1pPr>
              <a:defRPr/>
            </a:lvl1pPr>
          </a:lstStyle>
          <a:p>
            <a:pPr>
              <a:defRPr/>
            </a:pPr>
            <a:r>
              <a:rPr lang="en-US" dirty="0"/>
              <a:t>© 2022,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HTML and CSS, 5th Edition</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2022,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6" r:id="rId5"/>
    <p:sldLayoutId id="2147483680" r:id="rId6"/>
    <p:sldLayoutId id="2147483683" r:id="rId7"/>
    <p:sldLayoutId id="2147483681" r:id="rId8"/>
    <p:sldLayoutId id="2147483674" r:id="rId9"/>
    <p:sldLayoutId id="2147483687" r:id="rId10"/>
    <p:sldLayoutId id="2147483676" r:id="rId11"/>
    <p:sldLayoutId id="2147483675" r:id="rId12"/>
    <p:sldLayoutId id="2147483684" r:id="rId1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2</a:t>
            </a:r>
          </a:p>
        </p:txBody>
      </p:sp>
      <p:sp>
        <p:nvSpPr>
          <p:cNvPr id="6" name="Text Placeholder 5"/>
          <p:cNvSpPr>
            <a:spLocks noGrp="1"/>
          </p:cNvSpPr>
          <p:nvPr>
            <p:ph type="body" sz="quarter" idx="13"/>
          </p:nvPr>
        </p:nvSpPr>
        <p:spPr>
          <a:xfrm>
            <a:off x="838200" y="2209800"/>
            <a:ext cx="7543800" cy="2971800"/>
          </a:xfrm>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to code, test, </a:t>
            </a:r>
            <a:b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validate a web page</a:t>
            </a:r>
          </a:p>
          <a:p>
            <a:endParaRPr lang="en-US" dirty="0"/>
          </a:p>
        </p:txBody>
      </p:sp>
      <p:sp>
        <p:nvSpPr>
          <p:cNvPr id="2" name="Date Placeholder 1"/>
          <p:cNvSpPr>
            <a:spLocks noGrp="1"/>
          </p:cNvSpPr>
          <p:nvPr>
            <p:ph type="dt" sz="half" idx="10"/>
          </p:nvPr>
        </p:nvSpPr>
        <p:spPr/>
        <p:txBody>
          <a:bodyPr/>
          <a:lstStyle/>
          <a:p>
            <a:pPr>
              <a:defRPr/>
            </a:pPr>
            <a:r>
              <a:rPr lang="en-US" dirty="0" err="1"/>
              <a:t>Murach's</a:t>
            </a:r>
            <a:r>
              <a:rPr lang="en-US" dirty="0"/>
              <a:t> HTML and CSS, 5th Edition</a:t>
            </a:r>
          </a:p>
        </p:txBody>
      </p:sp>
      <p:sp>
        <p:nvSpPr>
          <p:cNvPr id="3" name="Footer Placeholder 2"/>
          <p:cNvSpPr>
            <a:spLocks noGrp="1"/>
          </p:cNvSpPr>
          <p:nvPr>
            <p:ph type="ftr" sz="quarter" idx="11"/>
          </p:nvPr>
        </p:nvSpPr>
        <p:spPr/>
        <p:txBody>
          <a:bodyPr/>
          <a:lstStyle/>
          <a:p>
            <a:pPr>
              <a:defRPr/>
            </a:pPr>
            <a:r>
              <a:rPr lang="en-US" dirty="0"/>
              <a:t>© 2022, Mike Murach &amp; Associates, Inc.</a:t>
            </a:r>
          </a:p>
        </p:txBody>
      </p:sp>
      <p:sp>
        <p:nvSpPr>
          <p:cNvPr id="4" name="Slide Number Placeholder 3"/>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1584-A369-4D4B-AFC0-7322C403CDF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Attributes for identifying HTML elements</a:t>
            </a:r>
            <a:endParaRPr lang="en-US" dirty="0"/>
          </a:p>
        </p:txBody>
      </p:sp>
      <p:sp>
        <p:nvSpPr>
          <p:cNvPr id="3" name="Text Placeholder 2">
            <a:extLst>
              <a:ext uri="{FF2B5EF4-FFF2-40B4-BE49-F238E27FC236}">
                <a16:creationId xmlns:a16="http://schemas.microsoft.com/office/drawing/2014/main" id="{80C6F1D5-B4D9-42AE-80A1-E738AB7166B8}"/>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An opening tag with an id attribute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id="page"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An opening tag with a class attribute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="contact.html" title=</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"Click to Contact Us"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nav_link</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endParaRPr lang="en-US" sz="1600" dirty="0"/>
          </a:p>
        </p:txBody>
      </p:sp>
      <p:sp>
        <p:nvSpPr>
          <p:cNvPr id="4" name="Date Placeholder 3">
            <a:extLst>
              <a:ext uri="{FF2B5EF4-FFF2-40B4-BE49-F238E27FC236}">
                <a16:creationId xmlns:a16="http://schemas.microsoft.com/office/drawing/2014/main" id="{72F5BFEC-0E7C-43DD-A2DD-692F3551534F}"/>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B52410B6-2A59-4B4D-97E2-FDC9CE980064}"/>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421F3CB9-D148-4F4D-BDAA-C529AAD448C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404861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CEB2-8EB3-4283-A6A8-4D95D9D1EFE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document with comments and whitespace</a:t>
            </a:r>
            <a:endParaRPr lang="en-US" dirty="0"/>
          </a:p>
        </p:txBody>
      </p:sp>
      <p:sp>
        <p:nvSpPr>
          <p:cNvPr id="3" name="Text Placeholder 2">
            <a:extLst>
              <a:ext uri="{FF2B5EF4-FFF2-40B4-BE49-F238E27FC236}">
                <a16:creationId xmlns:a16="http://schemas.microsoft.com/office/drawing/2014/main" id="{55CD6208-C964-45CC-B04B-BC96F39CADCB}"/>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&lt;!DOCTYPE html&gt;</a:t>
            </a:r>
          </a:p>
          <a:p>
            <a:pPr marL="0" marR="0">
              <a:spcBef>
                <a:spcPts val="0"/>
              </a:spcBef>
              <a:spcAft>
                <a:spcPts val="0"/>
              </a:spcAft>
              <a:tabLst>
                <a:tab pos="65151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&lt;!--This document displays the home page for the website--&gt;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&lt;title&gt;San Joaquin Valley Town Hall&lt;/title&gt;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&lt;h1&gt;San Joaquin Valley Town Hall&lt;/h1&gt;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&lt;h2&gt;Bringing great speakers to the valley&lt;/h2&gt;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 This comments out the HTML code in the list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&lt;li&gt;October: David Brancaccio&lt;/li&gt;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The code after the end of this comment is active --&gt;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&lt;p&gt;Contact us by phone for tickets&lt;/p&gt;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endParaRPr lang="en-US" sz="1600" dirty="0"/>
          </a:p>
        </p:txBody>
      </p:sp>
      <p:sp>
        <p:nvSpPr>
          <p:cNvPr id="4" name="Date Placeholder 3">
            <a:extLst>
              <a:ext uri="{FF2B5EF4-FFF2-40B4-BE49-F238E27FC236}">
                <a16:creationId xmlns:a16="http://schemas.microsoft.com/office/drawing/2014/main" id="{3C5C0494-CC93-4C0D-ACE2-2F0975C41E18}"/>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64C1BF25-D197-466E-BB20-AED97F970B6B}"/>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1C4EEC38-09AE-4B26-9A5D-A1B69916CD5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55526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B01F6D-ED79-4987-9666-3A5620424CB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parts of a CSS style rule</a:t>
            </a:r>
            <a:endParaRPr lang="en-US" dirty="0"/>
          </a:p>
        </p:txBody>
      </p:sp>
      <p:pic>
        <p:nvPicPr>
          <p:cNvPr id="9" name="Content Placeholder 8" descr="Refer to page 47 in textbook">
            <a:extLst>
              <a:ext uri="{FF2B5EF4-FFF2-40B4-BE49-F238E27FC236}">
                <a16:creationId xmlns:a16="http://schemas.microsoft.com/office/drawing/2014/main" id="{1AAFF358-E972-4774-878A-0EA6E47648DB}"/>
              </a:ext>
            </a:extLst>
          </p:cNvPr>
          <p:cNvPicPr>
            <a:picLocks noGrp="1" noChangeAspect="1"/>
          </p:cNvPicPr>
          <p:nvPr>
            <p:ph sz="quarter" idx="13"/>
          </p:nvPr>
        </p:nvPicPr>
        <p:blipFill>
          <a:blip r:embed="rId2"/>
          <a:stretch>
            <a:fillRect/>
          </a:stretch>
        </p:blipFill>
        <p:spPr>
          <a:xfrm>
            <a:off x="914400" y="1143000"/>
            <a:ext cx="5261304" cy="2219136"/>
          </a:xfrm>
          <a:prstGeom prst="rect">
            <a:avLst/>
          </a:prstGeom>
        </p:spPr>
      </p:pic>
      <p:sp>
        <p:nvSpPr>
          <p:cNvPr id="4" name="Date Placeholder 3">
            <a:extLst>
              <a:ext uri="{FF2B5EF4-FFF2-40B4-BE49-F238E27FC236}">
                <a16:creationId xmlns:a16="http://schemas.microsoft.com/office/drawing/2014/main" id="{ABD7A3FC-49C0-43BE-A66C-D02F67447D65}"/>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FB97636C-8B6A-407C-8F37-3BA1FA088C46}"/>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C749CFAD-0A9C-4148-90BB-F2EADBBDEB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266232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6B59-FCDC-4E04-A80C-1A2A4354D6E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simple CSS document with comments</a:t>
            </a:r>
            <a:endParaRPr lang="en-US" dirty="0"/>
          </a:p>
        </p:txBody>
      </p:sp>
      <p:sp>
        <p:nvSpPr>
          <p:cNvPr id="3" name="Text Placeholder 2">
            <a:extLst>
              <a:ext uri="{FF2B5EF4-FFF2-40B4-BE49-F238E27FC236}">
                <a16:creationId xmlns:a16="http://schemas.microsoft.com/office/drawing/2014/main" id="{994B65C6-F978-48F2-A76B-EEDE478489A2}"/>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Description: Primary style sheet for valleytownhall.com</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Author:      Anne Boehm</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background-color: #FACD8A;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This is a shade of orange.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color: #363636;</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h2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font-style: italic;</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border-bottom: 3px solid #EF9C00;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Add a line below h2s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ul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list-style-type: square;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Changes the bullets to squares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FA2E28B2-F11C-47F0-B50C-E7572091B5C9}"/>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51B8C62C-EFF5-437B-9DD5-51FA4C57329D}"/>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66156D7F-282E-49F6-9CB9-186E7865BC7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12958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D428-CD9A-4FA3-99CF-851B3EF135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Elements that can be selected by type, id, or class</a:t>
            </a:r>
            <a:endParaRPr lang="en-US" dirty="0"/>
          </a:p>
        </p:txBody>
      </p:sp>
      <p:sp>
        <p:nvSpPr>
          <p:cNvPr id="3" name="Text Placeholder 2">
            <a:extLst>
              <a:ext uri="{FF2B5EF4-FFF2-40B4-BE49-F238E27FC236}">
                <a16:creationId xmlns:a16="http://schemas.microsoft.com/office/drawing/2014/main" id="{AAACC3F2-F08E-4F38-90A4-BF9F5BF042DC}"/>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base_color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&gt;Student materials&lt;/h1&gt;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&lt;p&gt;Here are the links for the downloads:&lt;/p&gt;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&lt;ul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id="links"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="exercises.html"&gt;Exercises&lt;/a&gt;&lt;/li&gt;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="solutions.html"&gt;Solutions&lt;/a&gt;&lt;/li&gt;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&lt;/ul&gt;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id="copyright"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base_color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&gt;Copyright 2018&lt;/p&gt;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endParaRPr lang="en-US" sz="1600" dirty="0"/>
          </a:p>
        </p:txBody>
      </p:sp>
      <p:sp>
        <p:nvSpPr>
          <p:cNvPr id="4" name="Date Placeholder 3">
            <a:extLst>
              <a:ext uri="{FF2B5EF4-FFF2-40B4-BE49-F238E27FC236}">
                <a16:creationId xmlns:a16="http://schemas.microsoft.com/office/drawing/2014/main" id="{CCDD7B25-523F-4A1C-926C-0802F80919EE}"/>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3691A364-08AC-4AD2-B637-EAA2EF453F76}"/>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26BCC2B0-54B1-45F8-A07B-0E392738207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58311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5A91-89F3-491E-A8F6-1EC71A85C6A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CSS style rules that select by type, id, and class</a:t>
            </a:r>
            <a:endParaRPr lang="en-US" dirty="0"/>
          </a:p>
        </p:txBody>
      </p:sp>
      <p:sp>
        <p:nvSpPr>
          <p:cNvPr id="3" name="Text Placeholder 2">
            <a:extLst>
              <a:ext uri="{FF2B5EF4-FFF2-40B4-BE49-F238E27FC236}">
                <a16:creationId xmlns:a16="http://schemas.microsoft.com/office/drawing/2014/main" id="{CE521EF8-A155-41B6-B0F9-1B758DF2434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Type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font-size: 100%;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300px;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1em;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font-size: 180%;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ID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#copyright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font-size: 75%;</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base_color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8A4B6E0-F518-41B9-AEB2-8030659F5433}"/>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BF6FA727-6EF6-4202-9404-9AA31D4F1145}"/>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97C5EF8E-BCCF-4EC0-9209-CDA928BF4E2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66636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6A998B-9C81-4A45-8B45-9732740184A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elements in a browser</a:t>
            </a:r>
            <a:endParaRPr lang="en-US" dirty="0"/>
          </a:p>
        </p:txBody>
      </p:sp>
      <p:pic>
        <p:nvPicPr>
          <p:cNvPr id="9" name="Content Placeholder 8" descr="Refer to page 49 in textbook">
            <a:extLst>
              <a:ext uri="{FF2B5EF4-FFF2-40B4-BE49-F238E27FC236}">
                <a16:creationId xmlns:a16="http://schemas.microsoft.com/office/drawing/2014/main" id="{934B525E-E1B1-4AA1-AACF-D718CDF62000}"/>
              </a:ext>
            </a:extLst>
          </p:cNvPr>
          <p:cNvPicPr>
            <a:picLocks noGrp="1" noChangeAspect="1"/>
          </p:cNvPicPr>
          <p:nvPr>
            <p:ph sz="quarter" idx="13"/>
          </p:nvPr>
        </p:nvPicPr>
        <p:blipFill>
          <a:blip r:embed="rId2"/>
          <a:stretch>
            <a:fillRect/>
          </a:stretch>
        </p:blipFill>
        <p:spPr>
          <a:xfrm>
            <a:off x="1219200" y="1154995"/>
            <a:ext cx="4590686" cy="2274005"/>
          </a:xfrm>
          <a:prstGeom prst="rect">
            <a:avLst/>
          </a:prstGeom>
        </p:spPr>
      </p:pic>
      <p:sp>
        <p:nvSpPr>
          <p:cNvPr id="4" name="Date Placeholder 3">
            <a:extLst>
              <a:ext uri="{FF2B5EF4-FFF2-40B4-BE49-F238E27FC236}">
                <a16:creationId xmlns:a16="http://schemas.microsoft.com/office/drawing/2014/main" id="{1F5DFB63-574C-4042-B204-B71E3C5129D9}"/>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2312FB9B-349F-4281-8DFA-ED27DF9FD15C}"/>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B8FA28C3-8692-4AA2-ADC6-7824F2CE410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89826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C0A706-711A-4623-874E-2CE38B7C17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VS Code dialog box for choosing a folder</a:t>
            </a:r>
            <a:endParaRPr lang="en-US" dirty="0"/>
          </a:p>
        </p:txBody>
      </p:sp>
      <p:pic>
        <p:nvPicPr>
          <p:cNvPr id="9" name="Content Placeholder 8" descr="Refer to page 51 in textbook">
            <a:extLst>
              <a:ext uri="{FF2B5EF4-FFF2-40B4-BE49-F238E27FC236}">
                <a16:creationId xmlns:a16="http://schemas.microsoft.com/office/drawing/2014/main" id="{BABCBD26-0CB1-49C7-A3A9-710826FA1701}"/>
              </a:ext>
            </a:extLst>
          </p:cNvPr>
          <p:cNvPicPr>
            <a:picLocks noGrp="1" noChangeAspect="1"/>
          </p:cNvPicPr>
          <p:nvPr>
            <p:ph sz="quarter" idx="13"/>
          </p:nvPr>
        </p:nvPicPr>
        <p:blipFill>
          <a:blip r:embed="rId2"/>
          <a:stretch>
            <a:fillRect/>
          </a:stretch>
        </p:blipFill>
        <p:spPr>
          <a:xfrm>
            <a:off x="914400" y="1143000"/>
            <a:ext cx="6943946" cy="3560373"/>
          </a:xfrm>
          <a:prstGeom prst="rect">
            <a:avLst/>
          </a:prstGeom>
        </p:spPr>
      </p:pic>
      <p:sp>
        <p:nvSpPr>
          <p:cNvPr id="4" name="Date Placeholder 3">
            <a:extLst>
              <a:ext uri="{FF2B5EF4-FFF2-40B4-BE49-F238E27FC236}">
                <a16:creationId xmlns:a16="http://schemas.microsoft.com/office/drawing/2014/main" id="{E8A6C4BB-3545-4691-A614-212964C30BB2}"/>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98D3DC3C-8886-40C3-940A-F156EB95F81B}"/>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9F1CB0DA-4711-48A6-AD9E-449DD77637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15789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E6149-E67F-46C8-9313-42E4A571A47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VS Code with files in Standard and Preview mode</a:t>
            </a:r>
            <a:endParaRPr lang="en-US" dirty="0"/>
          </a:p>
        </p:txBody>
      </p:sp>
      <p:pic>
        <p:nvPicPr>
          <p:cNvPr id="9" name="Content Placeholder 8" descr="Refer to page 53 in textbook">
            <a:extLst>
              <a:ext uri="{FF2B5EF4-FFF2-40B4-BE49-F238E27FC236}">
                <a16:creationId xmlns:a16="http://schemas.microsoft.com/office/drawing/2014/main" id="{B0F36E85-2EE7-4CC1-8DCB-3ACEAD4602E7}"/>
              </a:ext>
            </a:extLst>
          </p:cNvPr>
          <p:cNvPicPr>
            <a:picLocks noGrp="1" noChangeAspect="1"/>
          </p:cNvPicPr>
          <p:nvPr>
            <p:ph sz="quarter" idx="13"/>
          </p:nvPr>
        </p:nvPicPr>
        <p:blipFill>
          <a:blip r:embed="rId2"/>
          <a:stretch>
            <a:fillRect/>
          </a:stretch>
        </p:blipFill>
        <p:spPr>
          <a:xfrm>
            <a:off x="914400" y="1143000"/>
            <a:ext cx="7193903" cy="3340898"/>
          </a:xfrm>
          <a:prstGeom prst="rect">
            <a:avLst/>
          </a:prstGeom>
        </p:spPr>
      </p:pic>
      <p:sp>
        <p:nvSpPr>
          <p:cNvPr id="4" name="Date Placeholder 3">
            <a:extLst>
              <a:ext uri="{FF2B5EF4-FFF2-40B4-BE49-F238E27FC236}">
                <a16:creationId xmlns:a16="http://schemas.microsoft.com/office/drawing/2014/main" id="{BE3817C2-3BE1-4279-A9D5-3432E13401CD}"/>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EBF845BB-A6A5-4C3F-8570-F624A899DC5F}"/>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3C012924-1F55-4518-872F-02DE7D72452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137873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BB00-E230-423E-B44A-031B84401247}"/>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for selecting an HTML element</a:t>
            </a:r>
            <a:endParaRPr lang="en-US" dirty="0"/>
          </a:p>
        </p:txBody>
      </p:sp>
      <p:pic>
        <p:nvPicPr>
          <p:cNvPr id="9" name="Content Placeholder 8" descr="Refer to page 55 in textbook">
            <a:extLst>
              <a:ext uri="{FF2B5EF4-FFF2-40B4-BE49-F238E27FC236}">
                <a16:creationId xmlns:a16="http://schemas.microsoft.com/office/drawing/2014/main" id="{A0816A89-F2EA-4E13-BCD8-B75E4FBB8675}"/>
              </a:ext>
            </a:extLst>
          </p:cNvPr>
          <p:cNvPicPr>
            <a:picLocks noGrp="1" noChangeAspect="1"/>
          </p:cNvPicPr>
          <p:nvPr>
            <p:ph sz="quarter" idx="13"/>
          </p:nvPr>
        </p:nvPicPr>
        <p:blipFill>
          <a:blip r:embed="rId2"/>
          <a:stretch>
            <a:fillRect/>
          </a:stretch>
        </p:blipFill>
        <p:spPr>
          <a:xfrm>
            <a:off x="914400" y="1143000"/>
            <a:ext cx="7139035" cy="4017612"/>
          </a:xfrm>
          <a:prstGeom prst="rect">
            <a:avLst/>
          </a:prstGeom>
        </p:spPr>
      </p:pic>
      <p:sp>
        <p:nvSpPr>
          <p:cNvPr id="4" name="Date Placeholder 3">
            <a:extLst>
              <a:ext uri="{FF2B5EF4-FFF2-40B4-BE49-F238E27FC236}">
                <a16:creationId xmlns:a16="http://schemas.microsoft.com/office/drawing/2014/main" id="{34A81158-4013-44B8-8FCD-6DD77F0F7A5B}"/>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7D30A210-EA40-4047-8F38-78DC2B457B50}"/>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76B8AC33-B17D-4E20-AF82-7384C6E17D3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35426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3247-3CFD-4B1A-87EF-DD8FD2E256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55EC5613-6450-4414-A17B-6B2C6065D1A8}"/>
              </a:ext>
            </a:extLst>
          </p:cNvPr>
          <p:cNvSpPr>
            <a:spLocks noGrp="1"/>
          </p:cNvSpPr>
          <p:nvPr>
            <p:ph type="body" sz="quarter" idx="13"/>
          </p:nvPr>
        </p:nvSpPr>
        <p:spPr>
          <a:xfrm>
            <a:off x="838200" y="1066800"/>
            <a:ext cx="7467600" cy="4876800"/>
          </a:xfrm>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Use a text editor like VS Code to create, edit, and test HTML and CSS files.</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Test an HTML document that’s stored on your computer or a local server by loading it into a browser.</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Use the W3C HTML and CSS Validation Services to validate HTML and CSS files.</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Describe the use of the head and body elements in an HTML document.</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Describe these types of HTML tags: opening, closing, and empty.</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Describe the use of attributes within HTML tags.</a:t>
            </a:r>
          </a:p>
          <a:p>
            <a:pPr marL="342900" marR="274320" lvl="0" indent="-342900">
              <a:spcBef>
                <a:spcPts val="0"/>
              </a:spcBef>
              <a:spcAft>
                <a:spcPts val="600"/>
              </a:spcAft>
              <a:buFont typeface="+mj-lt"/>
              <a:buAutoNum type="arabicPeriod"/>
              <a:tabLst>
                <a:tab pos="365760" algn="l"/>
              </a:tabLst>
            </a:pPr>
            <a:r>
              <a:rPr lang="en-US" sz="2000" spc="-10" dirty="0">
                <a:effectLst/>
                <a:latin typeface="Times New Roman" panose="02020603050405020304" pitchFamily="18" charset="0"/>
                <a:ea typeface="Times New Roman" panose="02020603050405020304" pitchFamily="18" charset="0"/>
              </a:rPr>
              <a:t>Describe the use of HTML comments and whitespace.</a:t>
            </a:r>
          </a:p>
          <a:p>
            <a:endParaRPr lang="en-US" dirty="0"/>
          </a:p>
        </p:txBody>
      </p:sp>
      <p:sp>
        <p:nvSpPr>
          <p:cNvPr id="4" name="Date Placeholder 3">
            <a:extLst>
              <a:ext uri="{FF2B5EF4-FFF2-40B4-BE49-F238E27FC236}">
                <a16:creationId xmlns:a16="http://schemas.microsoft.com/office/drawing/2014/main" id="{A05E7BFE-277E-44CF-85D9-A12BA8E4390C}"/>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7E11F245-D608-421C-A3B3-447FB6BA2F9F}"/>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1C3EB822-4419-4F22-A7E7-718CB6A488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052929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8F6D13-9C86-4428-9E8A-692441DAC06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VS Code as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HTMLHint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extension is installed</a:t>
            </a:r>
            <a:endParaRPr lang="en-US" dirty="0"/>
          </a:p>
        </p:txBody>
      </p:sp>
      <p:pic>
        <p:nvPicPr>
          <p:cNvPr id="9" name="Content Placeholder 8" descr="Refer to page 57 in textbook">
            <a:extLst>
              <a:ext uri="{FF2B5EF4-FFF2-40B4-BE49-F238E27FC236}">
                <a16:creationId xmlns:a16="http://schemas.microsoft.com/office/drawing/2014/main" id="{F8686EAB-C4FA-472F-A9F8-A7A5EED1275D}"/>
              </a:ext>
            </a:extLst>
          </p:cNvPr>
          <p:cNvPicPr>
            <a:picLocks noGrp="1" noChangeAspect="1"/>
          </p:cNvPicPr>
          <p:nvPr>
            <p:ph sz="quarter" idx="13"/>
          </p:nvPr>
        </p:nvPicPr>
        <p:blipFill>
          <a:blip r:embed="rId2"/>
          <a:stretch>
            <a:fillRect/>
          </a:stretch>
        </p:blipFill>
        <p:spPr>
          <a:xfrm>
            <a:off x="914400" y="1143000"/>
            <a:ext cx="6925656" cy="2840982"/>
          </a:xfrm>
          <a:prstGeom prst="rect">
            <a:avLst/>
          </a:prstGeom>
        </p:spPr>
      </p:pic>
      <p:sp>
        <p:nvSpPr>
          <p:cNvPr id="4" name="Date Placeholder 3">
            <a:extLst>
              <a:ext uri="{FF2B5EF4-FFF2-40B4-BE49-F238E27FC236}">
                <a16:creationId xmlns:a16="http://schemas.microsoft.com/office/drawing/2014/main" id="{EFD6D76A-2927-42B8-8348-A451807FB826}"/>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779251E4-1FAE-406C-8408-C2439313DB70}"/>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AD60EA75-EEDB-4415-A0E1-904898C0CAA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865684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AA9022-CBEF-46F4-98E6-8FA5C5874F0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Problems window with an error displayed</a:t>
            </a:r>
            <a:endParaRPr lang="en-US" dirty="0"/>
          </a:p>
        </p:txBody>
      </p:sp>
      <p:pic>
        <p:nvPicPr>
          <p:cNvPr id="9" name="Content Placeholder 8" descr="Refer to page 57 in textbook">
            <a:extLst>
              <a:ext uri="{FF2B5EF4-FFF2-40B4-BE49-F238E27FC236}">
                <a16:creationId xmlns:a16="http://schemas.microsoft.com/office/drawing/2014/main" id="{7FF7BCF8-0E6D-4C85-8233-D2A36EEB11BC}"/>
              </a:ext>
            </a:extLst>
          </p:cNvPr>
          <p:cNvPicPr>
            <a:picLocks noGrp="1" noChangeAspect="1"/>
          </p:cNvPicPr>
          <p:nvPr>
            <p:ph sz="quarter" idx="13"/>
          </p:nvPr>
        </p:nvPicPr>
        <p:blipFill>
          <a:blip r:embed="rId2"/>
          <a:stretch>
            <a:fillRect/>
          </a:stretch>
        </p:blipFill>
        <p:spPr>
          <a:xfrm>
            <a:off x="914400" y="1143000"/>
            <a:ext cx="6895174" cy="2706859"/>
          </a:xfrm>
          <a:prstGeom prst="rect">
            <a:avLst/>
          </a:prstGeom>
        </p:spPr>
      </p:pic>
      <p:sp>
        <p:nvSpPr>
          <p:cNvPr id="4" name="Date Placeholder 3">
            <a:extLst>
              <a:ext uri="{FF2B5EF4-FFF2-40B4-BE49-F238E27FC236}">
                <a16:creationId xmlns:a16="http://schemas.microsoft.com/office/drawing/2014/main" id="{91DF768F-4EFB-4A94-9E87-386E383874AB}"/>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06854877-DCC8-44FC-A29D-F47214D265EA}"/>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1C1FA9E0-25C1-4BC5-9E9D-DD258AE08D0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199024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5FE42B-8549-4A78-8F74-7F962577EE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for selecting a CSS property</a:t>
            </a:r>
            <a:endParaRPr lang="en-US" dirty="0"/>
          </a:p>
        </p:txBody>
      </p:sp>
      <p:pic>
        <p:nvPicPr>
          <p:cNvPr id="9" name="Content Placeholder 8" descr="Refer to page 59 in textbook">
            <a:extLst>
              <a:ext uri="{FF2B5EF4-FFF2-40B4-BE49-F238E27FC236}">
                <a16:creationId xmlns:a16="http://schemas.microsoft.com/office/drawing/2014/main" id="{C77A2AD3-B6AC-4B71-861F-831B48BED873}"/>
              </a:ext>
            </a:extLst>
          </p:cNvPr>
          <p:cNvPicPr>
            <a:picLocks noGrp="1" noChangeAspect="1"/>
          </p:cNvPicPr>
          <p:nvPr>
            <p:ph sz="quarter" idx="13"/>
          </p:nvPr>
        </p:nvPicPr>
        <p:blipFill>
          <a:blip r:embed="rId2"/>
          <a:stretch>
            <a:fillRect/>
          </a:stretch>
        </p:blipFill>
        <p:spPr>
          <a:xfrm>
            <a:off x="917294" y="1143000"/>
            <a:ext cx="7023201" cy="3755461"/>
          </a:xfrm>
          <a:prstGeom prst="rect">
            <a:avLst/>
          </a:prstGeom>
        </p:spPr>
      </p:pic>
      <p:sp>
        <p:nvSpPr>
          <p:cNvPr id="4" name="Date Placeholder 3">
            <a:extLst>
              <a:ext uri="{FF2B5EF4-FFF2-40B4-BE49-F238E27FC236}">
                <a16:creationId xmlns:a16="http://schemas.microsoft.com/office/drawing/2014/main" id="{295B840C-7757-4C02-86D7-962A898AC83D}"/>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98EBE0E8-864A-4FA9-AC33-100507D20A4F}"/>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2C6FCA76-D130-46CA-AACC-854F3898F9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37191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D7D4-8F41-49AC-97EE-10054EA929D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HTML and CSS errors</a:t>
            </a:r>
            <a:endParaRPr lang="en-US" dirty="0"/>
          </a:p>
        </p:txBody>
      </p:sp>
      <p:sp>
        <p:nvSpPr>
          <p:cNvPr id="3" name="Text Placeholder 2">
            <a:extLst>
              <a:ext uri="{FF2B5EF4-FFF2-40B4-BE49-F238E27FC236}">
                <a16:creationId xmlns:a16="http://schemas.microsoft.com/office/drawing/2014/main" id="{49844CC9-C179-42FC-A746-3446D2E7199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Common HTML errors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opening tag without a closing tag.</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Misspelled tag or attribute names.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Quotation marks that aren’t paired.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Incorrect file references in link, </a:t>
            </a:r>
            <a:r>
              <a:rPr lang="en-US" sz="2000" spc="-10" dirty="0" err="1">
                <a:effectLst/>
                <a:latin typeface="Times New Roman" panose="02020603050405020304" pitchFamily="18" charset="0"/>
                <a:ea typeface="Times New Roman" panose="02020603050405020304" pitchFamily="18" charset="0"/>
              </a:rPr>
              <a:t>img</a:t>
            </a:r>
            <a:r>
              <a:rPr lang="en-US" sz="2000" spc="-10" dirty="0">
                <a:effectLst/>
                <a:latin typeface="Times New Roman" panose="02020603050405020304" pitchFamily="18" charset="0"/>
                <a:ea typeface="Times New Roman" panose="02020603050405020304" pitchFamily="18" charset="0"/>
              </a:rPr>
              <a:t>, or &lt;a&gt; elements.</a:t>
            </a:r>
          </a:p>
          <a:p>
            <a:pPr marL="0" marR="0">
              <a:spcBef>
                <a:spcPts val="1500"/>
              </a:spcBef>
              <a:spcAft>
                <a:spcPts val="600"/>
              </a:spcAft>
              <a:tabLst>
                <a:tab pos="1371600" algn="l"/>
              </a:tabLst>
            </a:pP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Common CSS errors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Braces that aren’t paired correctly.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Missing semicolons.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Misspelled property names.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Id or class names that don’t match the names used in the HTML.</a:t>
            </a:r>
          </a:p>
          <a:p>
            <a:endParaRPr lang="en-US" dirty="0"/>
          </a:p>
        </p:txBody>
      </p:sp>
      <p:sp>
        <p:nvSpPr>
          <p:cNvPr id="4" name="Date Placeholder 3">
            <a:extLst>
              <a:ext uri="{FF2B5EF4-FFF2-40B4-BE49-F238E27FC236}">
                <a16:creationId xmlns:a16="http://schemas.microsoft.com/office/drawing/2014/main" id="{444DC8B2-F13C-4C3F-AF6E-11347A7DEA0D}"/>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615A783B-528B-42AC-9AE8-13FA7356A34D}"/>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08ED4B5E-6E94-4AC1-BB65-A320E3FFB4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28008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287482-301E-46DF-A9A4-85F5BB15E0E4}"/>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Click the Go Live icon to open an HTML 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a development server</a:t>
            </a:r>
            <a:endParaRPr lang="en-US" dirty="0"/>
          </a:p>
        </p:txBody>
      </p:sp>
      <p:pic>
        <p:nvPicPr>
          <p:cNvPr id="9" name="Content Placeholder 8" descr="Refer to page 61 in textbook">
            <a:extLst>
              <a:ext uri="{FF2B5EF4-FFF2-40B4-BE49-F238E27FC236}">
                <a16:creationId xmlns:a16="http://schemas.microsoft.com/office/drawing/2014/main" id="{EF9A26AA-5E54-4A0F-A297-611F998C5795}"/>
              </a:ext>
            </a:extLst>
          </p:cNvPr>
          <p:cNvPicPr>
            <a:picLocks noGrp="1" noChangeAspect="1"/>
          </p:cNvPicPr>
          <p:nvPr>
            <p:ph sz="quarter" idx="13"/>
          </p:nvPr>
        </p:nvPicPr>
        <p:blipFill>
          <a:blip r:embed="rId2"/>
          <a:stretch>
            <a:fillRect/>
          </a:stretch>
        </p:blipFill>
        <p:spPr>
          <a:xfrm>
            <a:off x="914400" y="1295400"/>
            <a:ext cx="7248772" cy="3316511"/>
          </a:xfrm>
          <a:prstGeom prst="rect">
            <a:avLst/>
          </a:prstGeom>
        </p:spPr>
      </p:pic>
      <p:sp>
        <p:nvSpPr>
          <p:cNvPr id="4" name="Date Placeholder 3">
            <a:extLst>
              <a:ext uri="{FF2B5EF4-FFF2-40B4-BE49-F238E27FC236}">
                <a16:creationId xmlns:a16="http://schemas.microsoft.com/office/drawing/2014/main" id="{1485D473-97FE-4CF9-BDE2-F8E3D8C3ED09}"/>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66FFBA90-05A7-4BD0-924C-0F880BCCA75A}"/>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714EFA17-94D5-4660-9A5F-C679ADA176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14869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5C177A-08D8-4D93-A030-4AC816681AB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Chrome browser in Live Server mode</a:t>
            </a:r>
            <a:endParaRPr lang="en-US" dirty="0"/>
          </a:p>
        </p:txBody>
      </p:sp>
      <p:pic>
        <p:nvPicPr>
          <p:cNvPr id="9" name="Content Placeholder 8" descr="Refer to page 61 in textbook">
            <a:extLst>
              <a:ext uri="{FF2B5EF4-FFF2-40B4-BE49-F238E27FC236}">
                <a16:creationId xmlns:a16="http://schemas.microsoft.com/office/drawing/2014/main" id="{CDEEF6BF-6D60-4A44-87BF-E23F7DB7DE28}"/>
              </a:ext>
            </a:extLst>
          </p:cNvPr>
          <p:cNvPicPr>
            <a:picLocks noGrp="1" noChangeAspect="1"/>
          </p:cNvPicPr>
          <p:nvPr>
            <p:ph sz="quarter" idx="13"/>
          </p:nvPr>
        </p:nvPicPr>
        <p:blipFill>
          <a:blip r:embed="rId2"/>
          <a:stretch>
            <a:fillRect/>
          </a:stretch>
        </p:blipFill>
        <p:spPr>
          <a:xfrm>
            <a:off x="919222" y="1143000"/>
            <a:ext cx="7005577" cy="3214625"/>
          </a:xfrm>
          <a:prstGeom prst="rect">
            <a:avLst/>
          </a:prstGeom>
        </p:spPr>
      </p:pic>
      <p:sp>
        <p:nvSpPr>
          <p:cNvPr id="4" name="Date Placeholder 3">
            <a:extLst>
              <a:ext uri="{FF2B5EF4-FFF2-40B4-BE49-F238E27FC236}">
                <a16:creationId xmlns:a16="http://schemas.microsoft.com/office/drawing/2014/main" id="{BB243D88-EEEB-48D9-91EF-881B596F3444}"/>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8021A18B-94E8-4627-8EC2-EBDD68DB0897}"/>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91115CB4-4C31-41A7-87F0-110AF1D2F5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93516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64201F-7DDE-4579-88DA-02DB4D91540A}"/>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run a web page that’s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your computer or a local network</a:t>
            </a:r>
            <a:endParaRPr lang="en-US" dirty="0"/>
          </a:p>
        </p:txBody>
      </p:sp>
      <p:sp>
        <p:nvSpPr>
          <p:cNvPr id="8" name="Text Placeholder 7">
            <a:extLst>
              <a:ext uri="{FF2B5EF4-FFF2-40B4-BE49-F238E27FC236}">
                <a16:creationId xmlns:a16="http://schemas.microsoft.com/office/drawing/2014/main" id="{DAEF86B0-1E85-4B5C-93CA-C6D9FF50305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features of your text editor or IDE, like Live Server with VS Code.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Find the file in your file explorer. Then, double-click on it to open it in your default browser. Or, right-click on it and use the Open With command to select the browser. </a:t>
            </a:r>
          </a:p>
          <a:p>
            <a:endParaRPr lang="en-US" dirty="0"/>
          </a:p>
        </p:txBody>
      </p:sp>
      <p:sp>
        <p:nvSpPr>
          <p:cNvPr id="4" name="Date Placeholder 3">
            <a:extLst>
              <a:ext uri="{FF2B5EF4-FFF2-40B4-BE49-F238E27FC236}">
                <a16:creationId xmlns:a16="http://schemas.microsoft.com/office/drawing/2014/main" id="{7CC0C7EE-34C2-4AC0-9474-87E666CF09DE}"/>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53D2F642-E83D-4887-8D8C-8AA8BEA69A50}"/>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9B528986-F372-4D42-A133-6AF51AF8CA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565928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E06C-EACB-4C92-AFC7-00E403D36BD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test and debug a web page</a:t>
            </a:r>
            <a:endParaRPr lang="en-US" dirty="0"/>
          </a:p>
        </p:txBody>
      </p:sp>
      <p:sp>
        <p:nvSpPr>
          <p:cNvPr id="3" name="Text Placeholder 2">
            <a:extLst>
              <a:ext uri="{FF2B5EF4-FFF2-40B4-BE49-F238E27FC236}">
                <a16:creationId xmlns:a16="http://schemas.microsoft.com/office/drawing/2014/main" id="{EEEBF326-D4BD-45D7-9EF4-C705B9BEEED9}"/>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How to test a web page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Check the contents and appearance of each page.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all of the links on each page to make sure they work properly.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After you’ve tested your web pages on one browser, test them on the other browsers that your users may be using.</a:t>
            </a:r>
          </a:p>
          <a:p>
            <a:pPr marL="0" marR="0">
              <a:spcBef>
                <a:spcPts val="1500"/>
              </a:spcBef>
              <a:spcAft>
                <a:spcPts val="600"/>
              </a:spcAft>
              <a:tabLst>
                <a:tab pos="1371600" algn="l"/>
              </a:tabLst>
            </a:pPr>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How to debug a web page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find the causes of your errors, you can use Chrome’s Developer Tools. This tool shows you how the CSS relates to the HTML.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After you find the cause of an error and fix it, you test the page again. To do that, you can switch to the browser from your text editor or IDE and then click the Refresh or Reload icon.</a:t>
            </a:r>
          </a:p>
          <a:p>
            <a:endParaRPr lang="en-US" dirty="0"/>
          </a:p>
        </p:txBody>
      </p:sp>
      <p:sp>
        <p:nvSpPr>
          <p:cNvPr id="4" name="Date Placeholder 3">
            <a:extLst>
              <a:ext uri="{FF2B5EF4-FFF2-40B4-BE49-F238E27FC236}">
                <a16:creationId xmlns:a16="http://schemas.microsoft.com/office/drawing/2014/main" id="{AC7DEBF4-B7A1-45F7-A8F5-31BB75D1339E}"/>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A57ECB32-AC8F-4AD7-9DDA-A5DF0D33EF1D}"/>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23AD7049-395F-4193-8C19-00305EFBDC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03668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6D46C6-D61E-403C-9B87-4BCC58A7C13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page for the W3C Markup validator</a:t>
            </a:r>
            <a:endParaRPr lang="en-US" dirty="0"/>
          </a:p>
        </p:txBody>
      </p:sp>
      <p:pic>
        <p:nvPicPr>
          <p:cNvPr id="3" name="Content Placeholder 2" descr="Refer to page 65 in textbook">
            <a:extLst>
              <a:ext uri="{FF2B5EF4-FFF2-40B4-BE49-F238E27FC236}">
                <a16:creationId xmlns:a16="http://schemas.microsoft.com/office/drawing/2014/main" id="{77557E4E-168E-482D-88DB-17D634CA05E5}"/>
              </a:ext>
            </a:extLst>
          </p:cNvPr>
          <p:cNvPicPr>
            <a:picLocks noGrp="1" noChangeAspect="1"/>
          </p:cNvPicPr>
          <p:nvPr>
            <p:ph sz="quarter" idx="13"/>
          </p:nvPr>
        </p:nvPicPr>
        <p:blipFill>
          <a:blip r:embed="rId2"/>
          <a:stretch>
            <a:fillRect/>
          </a:stretch>
        </p:blipFill>
        <p:spPr>
          <a:xfrm>
            <a:off x="914400" y="1060704"/>
            <a:ext cx="7315200" cy="4736592"/>
          </a:xfrm>
          <a:prstGeom prst="rect">
            <a:avLst/>
          </a:prstGeom>
        </p:spPr>
      </p:pic>
      <p:sp>
        <p:nvSpPr>
          <p:cNvPr id="4" name="Date Placeholder 3">
            <a:extLst>
              <a:ext uri="{FF2B5EF4-FFF2-40B4-BE49-F238E27FC236}">
                <a16:creationId xmlns:a16="http://schemas.microsoft.com/office/drawing/2014/main" id="{342F0CF0-EB75-4871-BA04-9D115FA9EE62}"/>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B824A9FF-64AC-4E2D-BA52-2B3FC8CEF37F}"/>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A275DB4C-1041-41EC-93BA-ED35C557888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4048362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4ED5AF-C453-495A-9CE7-F2661F7FED0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home page for the W3C CSS </a:t>
            </a:r>
            <a:r>
              <a:rPr lang="en-US" dirty="0">
                <a:latin typeface="Arial" panose="020B0604020202020204" pitchFamily="34" charset="0"/>
                <a:ea typeface="Times New Roman" panose="02020603050405020304" pitchFamily="18" charset="0"/>
                <a:cs typeface="Times New Roman" panose="02020603050405020304" pitchFamily="18" charset="0"/>
              </a:rPr>
              <a:t>v</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alidator</a:t>
            </a:r>
            <a:endParaRPr lang="en-US" dirty="0"/>
          </a:p>
        </p:txBody>
      </p:sp>
      <p:pic>
        <p:nvPicPr>
          <p:cNvPr id="3" name="Content Placeholder 2" descr="Refer to page 67 in textbook">
            <a:extLst>
              <a:ext uri="{FF2B5EF4-FFF2-40B4-BE49-F238E27FC236}">
                <a16:creationId xmlns:a16="http://schemas.microsoft.com/office/drawing/2014/main" id="{5C857881-42AD-4863-8643-4B36EC8DB860}"/>
              </a:ext>
            </a:extLst>
          </p:cNvPr>
          <p:cNvPicPr>
            <a:picLocks noGrp="1" noChangeAspect="1"/>
          </p:cNvPicPr>
          <p:nvPr>
            <p:ph sz="quarter" idx="13"/>
          </p:nvPr>
        </p:nvPicPr>
        <p:blipFill>
          <a:blip r:embed="rId2"/>
          <a:stretch>
            <a:fillRect/>
          </a:stretch>
        </p:blipFill>
        <p:spPr>
          <a:xfrm>
            <a:off x="925974" y="1066800"/>
            <a:ext cx="7292051" cy="4800600"/>
          </a:xfrm>
          <a:prstGeom prst="rect">
            <a:avLst/>
          </a:prstGeom>
        </p:spPr>
      </p:pic>
      <p:sp>
        <p:nvSpPr>
          <p:cNvPr id="4" name="Date Placeholder 3">
            <a:extLst>
              <a:ext uri="{FF2B5EF4-FFF2-40B4-BE49-F238E27FC236}">
                <a16:creationId xmlns:a16="http://schemas.microsoft.com/office/drawing/2014/main" id="{22631F4C-1362-4BE9-A2C1-DCD3519E0625}"/>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9A0453E6-4CE3-46C7-8B94-1B6835CDD3DC}"/>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8E7297D2-3AF3-443B-B5EE-DF14FAC48F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93660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FEFA-387B-42D8-98BF-7B06FBE57B1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(continued)</a:t>
            </a:r>
            <a:endParaRPr lang="en-US" dirty="0"/>
          </a:p>
        </p:txBody>
      </p:sp>
      <p:sp>
        <p:nvSpPr>
          <p:cNvPr id="3" name="Text Placeholder 2">
            <a:extLst>
              <a:ext uri="{FF2B5EF4-FFF2-40B4-BE49-F238E27FC236}">
                <a16:creationId xmlns:a16="http://schemas.microsoft.com/office/drawing/2014/main" id="{07B6FB5F-A268-4AB5-9064-AD5F1CAED962}"/>
              </a:ext>
            </a:extLst>
          </p:cNvPr>
          <p:cNvSpPr>
            <a:spLocks noGrp="1"/>
          </p:cNvSpPr>
          <p:nvPr>
            <p:ph type="body" sz="quarter" idx="13"/>
          </p:nvPr>
        </p:nvSpPr>
        <p:spPr/>
        <p:txBody>
          <a:bodyPr/>
          <a:lstStyle/>
          <a:p>
            <a:pPr marL="457200" marR="274320" lvl="0" indent="-457200">
              <a:spcBef>
                <a:spcPts val="0"/>
              </a:spcBef>
              <a:spcAft>
                <a:spcPts val="600"/>
              </a:spcAft>
              <a:buFont typeface="+mj-lt"/>
              <a:buAutoNum type="arabicPeriod" startAt="5"/>
              <a:tabLst>
                <a:tab pos="365760" algn="l"/>
              </a:tabLst>
            </a:pPr>
            <a:r>
              <a:rPr lang="en-US" sz="2000" spc="-10" dirty="0">
                <a:effectLst/>
                <a:latin typeface="Times New Roman" panose="02020603050405020304" pitchFamily="18" charset="0"/>
                <a:ea typeface="Times New Roman" panose="02020603050405020304" pitchFamily="18" charset="0"/>
              </a:rPr>
              <a:t>Describe the components of a CSS style rule.</a:t>
            </a:r>
          </a:p>
          <a:p>
            <a:pPr marL="457200" marR="274320" lvl="0" indent="-457200">
              <a:spcBef>
                <a:spcPts val="0"/>
              </a:spcBef>
              <a:spcAft>
                <a:spcPts val="600"/>
              </a:spcAft>
              <a:buFont typeface="+mj-lt"/>
              <a:buAutoNum type="arabicPeriod" startAt="5"/>
              <a:tabLst>
                <a:tab pos="365760" algn="l"/>
              </a:tabLst>
            </a:pPr>
            <a:r>
              <a:rPr lang="en-US" sz="2000" spc="-10" dirty="0">
                <a:effectLst/>
                <a:latin typeface="Times New Roman" panose="02020603050405020304" pitchFamily="18" charset="0"/>
                <a:ea typeface="Times New Roman" panose="02020603050405020304" pitchFamily="18" charset="0"/>
              </a:rPr>
              <a:t>Describe the use of these types of CSS selectors: type, id, and class.</a:t>
            </a:r>
          </a:p>
          <a:p>
            <a:pPr marL="457200" marR="274320" lvl="0" indent="-457200">
              <a:spcBef>
                <a:spcPts val="0"/>
              </a:spcBef>
              <a:spcAft>
                <a:spcPts val="600"/>
              </a:spcAft>
              <a:buFont typeface="+mj-lt"/>
              <a:buAutoNum type="arabicPeriod" startAt="5"/>
              <a:tabLst>
                <a:tab pos="365760" algn="l"/>
              </a:tabLst>
            </a:pPr>
            <a:r>
              <a:rPr lang="en-US" sz="2000" spc="-10" dirty="0">
                <a:effectLst/>
                <a:latin typeface="Times New Roman" panose="02020603050405020304" pitchFamily="18" charset="0"/>
                <a:ea typeface="Times New Roman" panose="02020603050405020304" pitchFamily="18" charset="0"/>
              </a:rPr>
              <a:t>Describe two ways to run a web page and one way to retest a page after you’ve changed and saved the source code for the page.</a:t>
            </a:r>
          </a:p>
          <a:p>
            <a:endParaRPr lang="en-US" dirty="0"/>
          </a:p>
        </p:txBody>
      </p:sp>
      <p:sp>
        <p:nvSpPr>
          <p:cNvPr id="4" name="Date Placeholder 3">
            <a:extLst>
              <a:ext uri="{FF2B5EF4-FFF2-40B4-BE49-F238E27FC236}">
                <a16:creationId xmlns:a16="http://schemas.microsoft.com/office/drawing/2014/main" id="{F905E08F-34F1-4165-AFEC-60CA0551DAB8}"/>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B7BCA683-39A5-441D-945B-E0BE56AAC729}"/>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AA0E5A33-0EF7-4D90-8017-4F6E6B3B77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01266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FA226-7A10-4BAB-9953-690DC743EE6B}"/>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basic structure of an HTML document</a:t>
            </a:r>
            <a:endParaRPr lang="en-US" dirty="0"/>
          </a:p>
        </p:txBody>
      </p:sp>
      <p:pic>
        <p:nvPicPr>
          <p:cNvPr id="3" name="Content Placeholder 2" descr="Refer to page 39 in textbook">
            <a:extLst>
              <a:ext uri="{FF2B5EF4-FFF2-40B4-BE49-F238E27FC236}">
                <a16:creationId xmlns:a16="http://schemas.microsoft.com/office/drawing/2014/main" id="{AA39124E-C4CF-4A9D-843C-B87105934424}"/>
              </a:ext>
            </a:extLst>
          </p:cNvPr>
          <p:cNvPicPr>
            <a:picLocks noGrp="1" noChangeAspect="1"/>
          </p:cNvPicPr>
          <p:nvPr>
            <p:ph sz="quarter" idx="13"/>
          </p:nvPr>
        </p:nvPicPr>
        <p:blipFill>
          <a:blip r:embed="rId2"/>
          <a:stretch>
            <a:fillRect/>
          </a:stretch>
        </p:blipFill>
        <p:spPr>
          <a:xfrm>
            <a:off x="609600" y="1219200"/>
            <a:ext cx="7303008" cy="2999232"/>
          </a:xfrm>
          <a:prstGeom prst="rect">
            <a:avLst/>
          </a:prstGeom>
        </p:spPr>
      </p:pic>
      <p:sp>
        <p:nvSpPr>
          <p:cNvPr id="4" name="Date Placeholder 3">
            <a:extLst>
              <a:ext uri="{FF2B5EF4-FFF2-40B4-BE49-F238E27FC236}">
                <a16:creationId xmlns:a16="http://schemas.microsoft.com/office/drawing/2014/main" id="{1AA9385B-E062-455C-AE42-D17ACB559960}"/>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6579E106-7020-45E2-A2F5-D8B4E00157F4}"/>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B6D7915A-9716-4791-823F-5AF32475E7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72904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9FC-AD1F-4466-9587-B8DC66A7D00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simple HTML document</a:t>
            </a:r>
            <a:endParaRPr lang="en-US" dirty="0"/>
          </a:p>
        </p:txBody>
      </p:sp>
      <p:sp>
        <p:nvSpPr>
          <p:cNvPr id="3" name="Text Placeholder 2">
            <a:extLst>
              <a:ext uri="{FF2B5EF4-FFF2-40B4-BE49-F238E27FC236}">
                <a16:creationId xmlns:a16="http://schemas.microsoft.com/office/drawing/2014/main" id="{44B2D74D-0666-48E8-9ACC-7AFC56E6FAE6}"/>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&lt;!DOCTYPE html&gt;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 lang="</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&lt;meta charset="utf-8"&gt;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&lt;title&gt;San Joaquin Valley Town Hall&lt;/title&gt;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&lt;/head&gt;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&lt;h1&gt;San Joaquin Valley Town Hall&lt;/h1&gt;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&lt;p&gt;Welcome to San Joaquin Valley Town Hall&lt;/p&gt;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&lt;p&gt;We have some amazing speakers in store for you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this season!&lt;/p&gt;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="speakers.html"&gt;Speaker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information&lt;/a&gt;&lt;/p&gt;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&lt;/html&gt;</a:t>
            </a:r>
          </a:p>
          <a:p>
            <a:endParaRPr lang="en-US" sz="1600" dirty="0"/>
          </a:p>
        </p:txBody>
      </p:sp>
      <p:sp>
        <p:nvSpPr>
          <p:cNvPr id="4" name="Date Placeholder 3">
            <a:extLst>
              <a:ext uri="{FF2B5EF4-FFF2-40B4-BE49-F238E27FC236}">
                <a16:creationId xmlns:a16="http://schemas.microsoft.com/office/drawing/2014/main" id="{D28DA2D7-89F1-43D2-8118-72624D8F0258}"/>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D175AF6D-DEB0-46C5-95C2-DA1F887C6201}"/>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9564BBA4-C199-4700-B2CB-5E7C0EFC49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8112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B6B-0E3B-4E9E-87B2-29E9D282F1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Working with tags</a:t>
            </a:r>
            <a:endParaRPr lang="en-US" dirty="0"/>
          </a:p>
        </p:txBody>
      </p:sp>
      <p:sp>
        <p:nvSpPr>
          <p:cNvPr id="3" name="Text Placeholder 2">
            <a:extLst>
              <a:ext uri="{FF2B5EF4-FFF2-40B4-BE49-F238E27FC236}">
                <a16:creationId xmlns:a16="http://schemas.microsoft.com/office/drawing/2014/main" id="{42566A3B-03AB-4985-9C2A-736BB8D24659}"/>
              </a:ext>
            </a:extLst>
          </p:cNvPr>
          <p:cNvSpPr>
            <a:spLocks noGrp="1"/>
          </p:cNvSpPr>
          <p:nvPr>
            <p:ph type="body" sz="quarter" idx="13"/>
          </p:nvPr>
        </p:nvSpPr>
        <p:spPr/>
        <p:txBody>
          <a:bodyPr/>
          <a:lstStyle/>
          <a:p>
            <a:pPr marL="347345" marR="0" lvl="0" indent="0" algn="l" defTabSz="914400" rtl="0" eaLnBrk="1" fontAlgn="base" latinLnBrk="0" hangingPunct="1">
              <a:lnSpc>
                <a:spcPct val="100000"/>
              </a:lnSpc>
              <a:spcBef>
                <a:spcPts val="900"/>
              </a:spcBef>
              <a:spcAft>
                <a:spcPts val="600"/>
              </a:spcAft>
              <a:buClrTx/>
              <a:buSzTx/>
              <a:buFontTx/>
              <a:buNone/>
              <a:tabLst>
                <a:tab pos="1371600" algn="l"/>
                <a:tab pos="2743200" algn="l"/>
              </a:tabLst>
              <a:defRPr/>
            </a:pPr>
            <a:r>
              <a:rPr kumimoji="0" lang="en-US" sz="2000" b="1" i="0" u="none" strike="noStrike" kern="0" cap="none" spc="-1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Times New Roman" panose="02020603050405020304" pitchFamily="18" charset="0"/>
              </a:rPr>
              <a:t>Two elements with opening and closing tags</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kumimoji="0" lang="en-US" sz="16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&lt;h1&gt;San Joaquin Valley Town Hall&lt;/h1&gt;</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&lt;p&gt;Here is a list of links:&lt;/p&gt;</a:t>
            </a:r>
            <a:endParaRPr kumimoji="0" lang="en-US" sz="16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endParaRPr>
          </a:p>
          <a:p>
            <a:pPr marL="347345" marR="0" lvl="0" indent="0" algn="l" defTabSz="914400" rtl="0" eaLnBrk="1" fontAlgn="base" latinLnBrk="0" hangingPunct="1">
              <a:lnSpc>
                <a:spcPct val="100000"/>
              </a:lnSpc>
              <a:spcBef>
                <a:spcPts val="900"/>
              </a:spcBef>
              <a:spcAft>
                <a:spcPts val="600"/>
              </a:spcAft>
              <a:buClrTx/>
              <a:buSzTx/>
              <a:buFontTx/>
              <a:buNone/>
              <a:tabLst>
                <a:tab pos="1371600" algn="l"/>
                <a:tab pos="2743200" algn="l"/>
              </a:tabLst>
              <a:defRPr/>
            </a:pPr>
            <a:r>
              <a:rPr kumimoji="0" lang="en-US" sz="2000" b="1" i="0" u="none" strike="noStrike" kern="0" cap="none" spc="-1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Times New Roman" panose="02020603050405020304" pitchFamily="18" charset="0"/>
              </a:rPr>
              <a:t>Two empty tags</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kumimoji="0" lang="en-US" sz="16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&lt;</a:t>
            </a:r>
            <a:r>
              <a:rPr kumimoji="0" lang="en-US" sz="1600" b="1" i="0" u="none" strike="noStrike" kern="0" cap="none" spc="0" normalizeH="0" baseline="0" noProof="0" dirty="0" err="1">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br</a:t>
            </a:r>
            <a:r>
              <a:rPr kumimoji="0" lang="en-US" sz="1600" b="1" i="0" u="none" strike="noStrike" kern="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Times New Roman" panose="02020603050405020304" pitchFamily="18" charset="0"/>
              </a:rPr>
              <a:t>&gt;</a:t>
            </a:r>
          </a:p>
          <a:p>
            <a:pPr marL="347345" marR="0" lvl="0" indent="0" algn="l" defTabSz="914400" rtl="0" eaLnBrk="1" fontAlgn="base" latinLnBrk="0" hangingPunct="1">
              <a:lnSpc>
                <a:spcPct val="100000"/>
              </a:lnSpc>
              <a:spcBef>
                <a:spcPts val="0"/>
              </a:spcBef>
              <a:spcAft>
                <a:spcPts val="0"/>
              </a:spcAft>
              <a:buClrTx/>
              <a:buSzTx/>
              <a:buFontTx/>
              <a:buNone/>
              <a:tabLst>
                <a:tab pos="1371600" algn="l"/>
              </a:tabLst>
              <a:defRPr/>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img</a:t>
            </a: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"logo.gif" alt="Murach Logo"&gt;</a:t>
            </a:r>
            <a:endParaRPr lang="en-US" b="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A0553407-8DEA-43E1-91D3-BFA231AEA785}"/>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C2752D17-A6FE-48E9-8647-68356488A77E}"/>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F64679A3-808E-4BFA-A418-285E283F7D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49992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E3F4-B40F-41E7-AABD-A45AB5416D6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Correct and incorrect nesting of tags</a:t>
            </a:r>
            <a:endParaRPr lang="en-US" dirty="0"/>
          </a:p>
        </p:txBody>
      </p:sp>
      <p:sp>
        <p:nvSpPr>
          <p:cNvPr id="3" name="Text Placeholder 2">
            <a:extLst>
              <a:ext uri="{FF2B5EF4-FFF2-40B4-BE49-F238E27FC236}">
                <a16:creationId xmlns:a16="http://schemas.microsoft.com/office/drawing/2014/main" id="{FAD00578-D303-4E61-8953-266825C6C146}"/>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Correct nesting</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&lt;p&gt;Order your copy &lt;i&gt;today!&lt;/i&gt;&lt;/p&gt;</a:t>
            </a:r>
          </a:p>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Incorrect nesting</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&lt;p&gt;Order your copy &lt;i&gt;today!&lt;/p&gt;&lt;/i&gt;</a:t>
            </a:r>
          </a:p>
          <a:p>
            <a:endParaRPr lang="en-US" sz="1600" dirty="0"/>
          </a:p>
        </p:txBody>
      </p:sp>
      <p:sp>
        <p:nvSpPr>
          <p:cNvPr id="4" name="Date Placeholder 3">
            <a:extLst>
              <a:ext uri="{FF2B5EF4-FFF2-40B4-BE49-F238E27FC236}">
                <a16:creationId xmlns:a16="http://schemas.microsoft.com/office/drawing/2014/main" id="{106240B9-243E-4F3C-8A26-B0A0FF27FE33}"/>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63FA4F3A-9884-4AAB-9D65-35F701E5BEBE}"/>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F24B8638-1CD2-49E8-BBEA-483DEF34CC7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85248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637E-846A-48E0-BB1F-14A4143D206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code an opening tag with attributes</a:t>
            </a:r>
            <a:endParaRPr lang="en-US" dirty="0"/>
          </a:p>
        </p:txBody>
      </p:sp>
      <p:sp>
        <p:nvSpPr>
          <p:cNvPr id="3" name="Text Placeholder 2">
            <a:extLst>
              <a:ext uri="{FF2B5EF4-FFF2-40B4-BE49-F238E27FC236}">
                <a16:creationId xmlns:a16="http://schemas.microsoft.com/office/drawing/2014/main" id="{993B0251-2A45-4750-AD7C-98B63DCB5D16}"/>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An opening tag with one attribute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="contact.html"&gt;</a:t>
            </a:r>
          </a:p>
          <a:p>
            <a:pPr marL="347345" marR="0">
              <a:spcBef>
                <a:spcPts val="900"/>
              </a:spcBef>
              <a:spcAft>
                <a:spcPts val="600"/>
              </a:spcAft>
              <a:tabLst>
                <a:tab pos="1371600" algn="l"/>
                <a:tab pos="2743200" algn="l"/>
              </a:tabLst>
            </a:pPr>
            <a:r>
              <a:rPr lang="en-US" b="1" spc="-10" dirty="0">
                <a:effectLst/>
                <a:latin typeface="Arial" panose="020B0604020202020204" pitchFamily="34" charset="0"/>
                <a:ea typeface="Times New Roman" panose="02020603050405020304" pitchFamily="18" charset="0"/>
                <a:cs typeface="Times New Roman" panose="02020603050405020304" pitchFamily="18" charset="0"/>
              </a:rPr>
              <a:t>An opening tag with three attributes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="contact.html" title="Click to Contact Us"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class="</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nav_link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endParaRPr lang="en-US" sz="1600" dirty="0"/>
          </a:p>
        </p:txBody>
      </p:sp>
      <p:sp>
        <p:nvSpPr>
          <p:cNvPr id="4" name="Date Placeholder 3">
            <a:extLst>
              <a:ext uri="{FF2B5EF4-FFF2-40B4-BE49-F238E27FC236}">
                <a16:creationId xmlns:a16="http://schemas.microsoft.com/office/drawing/2014/main" id="{AB5E7878-0B3A-4E69-BBEB-A5CBFEAB5D59}"/>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C29E2654-5C1C-4CE0-8CE9-4CF9FBD946C8}"/>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E5396492-4925-45CF-BFD5-3B9CFFC6F3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92434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D0DC-B856-45B7-9199-E06F275E100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code an empty tag with attributes</a:t>
            </a:r>
            <a:endParaRPr lang="en-US" dirty="0"/>
          </a:p>
        </p:txBody>
      </p:sp>
      <p:sp>
        <p:nvSpPr>
          <p:cNvPr id="3" name="Text Placeholder 2">
            <a:extLst>
              <a:ext uri="{FF2B5EF4-FFF2-40B4-BE49-F238E27FC236}">
                <a16:creationId xmlns:a16="http://schemas.microsoft.com/office/drawing/2014/main" id="{0BA34B8F-BCD6-43D9-9258-709B3D293FF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img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="logo.gif" alt="Murach Logo"&gt;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code a Boolean attribute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&lt;input type="checkbox" 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mailList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checked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 </a:t>
            </a:r>
          </a:p>
          <a:p>
            <a:endParaRPr lang="en-US" sz="1600" dirty="0"/>
          </a:p>
        </p:txBody>
      </p:sp>
      <p:sp>
        <p:nvSpPr>
          <p:cNvPr id="4" name="Date Placeholder 3">
            <a:extLst>
              <a:ext uri="{FF2B5EF4-FFF2-40B4-BE49-F238E27FC236}">
                <a16:creationId xmlns:a16="http://schemas.microsoft.com/office/drawing/2014/main" id="{EAC53FBD-317B-4B0B-BF1C-1609F0D35026}"/>
              </a:ext>
            </a:extLst>
          </p:cNvPr>
          <p:cNvSpPr>
            <a:spLocks noGrp="1"/>
          </p:cNvSpPr>
          <p:nvPr>
            <p:ph type="dt" sz="half" idx="10"/>
          </p:nvPr>
        </p:nvSpPr>
        <p:spPr/>
        <p:txBody>
          <a:bodyPr/>
          <a:lstStyle/>
          <a:p>
            <a:pPr>
              <a:defRPr/>
            </a:pPr>
            <a:r>
              <a:rPr lang="en-US" dirty="0" err="1"/>
              <a:t>Murach's</a:t>
            </a:r>
            <a:r>
              <a:rPr lang="en-US" dirty="0"/>
              <a:t> HTML and CSS, 5th Edition</a:t>
            </a:r>
          </a:p>
        </p:txBody>
      </p:sp>
      <p:sp>
        <p:nvSpPr>
          <p:cNvPr id="5" name="Footer Placeholder 4">
            <a:extLst>
              <a:ext uri="{FF2B5EF4-FFF2-40B4-BE49-F238E27FC236}">
                <a16:creationId xmlns:a16="http://schemas.microsoft.com/office/drawing/2014/main" id="{CC695939-710F-476B-AD17-432BE93ABF67}"/>
              </a:ext>
            </a:extLst>
          </p:cNvPr>
          <p:cNvSpPr>
            <a:spLocks noGrp="1"/>
          </p:cNvSpPr>
          <p:nvPr>
            <p:ph type="ftr" sz="quarter" idx="11"/>
          </p:nvPr>
        </p:nvSpPr>
        <p:spPr/>
        <p:txBody>
          <a:bodyPr/>
          <a:lstStyle/>
          <a:p>
            <a:pPr>
              <a:defRPr/>
            </a:pPr>
            <a:r>
              <a:rPr lang="en-US" dirty="0"/>
              <a:t>© 2022, Mike Murach &amp; Associates, Inc.</a:t>
            </a:r>
          </a:p>
        </p:txBody>
      </p:sp>
      <p:sp>
        <p:nvSpPr>
          <p:cNvPr id="6" name="Slide Number Placeholder 5">
            <a:extLst>
              <a:ext uri="{FF2B5EF4-FFF2-40B4-BE49-F238E27FC236}">
                <a16:creationId xmlns:a16="http://schemas.microsoft.com/office/drawing/2014/main" id="{FB0CA039-44F6-4C14-8BC9-B08D1C5BD3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72161778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611E833D-05D0-4A5D-A09D-85733BEA6AAA}" vid="{7CAD4F6C-8ECE-45F7-A39E-93FAD23107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101</TotalTime>
  <Words>1926</Words>
  <Application>Microsoft Office PowerPoint</Application>
  <PresentationFormat>On-screen Show (4:3)</PresentationFormat>
  <Paragraphs>280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Courier New</vt:lpstr>
      <vt:lpstr>Symbol</vt:lpstr>
      <vt:lpstr>Times New Roman</vt:lpstr>
      <vt:lpstr>Master slides_with_titles_logo</vt:lpstr>
      <vt:lpstr>Chapter 2</vt:lpstr>
      <vt:lpstr>Objectives</vt:lpstr>
      <vt:lpstr>Objectives (continued)</vt:lpstr>
      <vt:lpstr>The basic structure of an HTML document</vt:lpstr>
      <vt:lpstr>A simple HTML document</vt:lpstr>
      <vt:lpstr>Working with tags</vt:lpstr>
      <vt:lpstr>Correct and incorrect nesting of tags</vt:lpstr>
      <vt:lpstr>How to code an opening tag with attributes</vt:lpstr>
      <vt:lpstr>How to code an empty tag with attributes</vt:lpstr>
      <vt:lpstr>Attributes for identifying HTML elements</vt:lpstr>
      <vt:lpstr>A document with comments and whitespace</vt:lpstr>
      <vt:lpstr>The parts of a CSS style rule</vt:lpstr>
      <vt:lpstr>A simple CSS document with comments</vt:lpstr>
      <vt:lpstr>Elements that can be selected by type, id, or class</vt:lpstr>
      <vt:lpstr>CSS style rules that select by type, id, and class</vt:lpstr>
      <vt:lpstr>The elements in a browser</vt:lpstr>
      <vt:lpstr>The VS Code dialog box for choosing a folder</vt:lpstr>
      <vt:lpstr>VS Code with files in Standard and Preview mode</vt:lpstr>
      <vt:lpstr>The completion list for selecting an HTML element</vt:lpstr>
      <vt:lpstr>VS Code as the HTMLHint extension is installed</vt:lpstr>
      <vt:lpstr>The Problems window with an error displayed</vt:lpstr>
      <vt:lpstr>The completion list for selecting a CSS property</vt:lpstr>
      <vt:lpstr>Common HTML and CSS errors</vt:lpstr>
      <vt:lpstr>Click the Go Live icon to open an HTML file  on a development server</vt:lpstr>
      <vt:lpstr>The Chrome browser in Live Server mode</vt:lpstr>
      <vt:lpstr>Two ways to run a web page that’s  on your computer or a local network</vt:lpstr>
      <vt:lpstr>How to test and debug a web page</vt:lpstr>
      <vt:lpstr>The home page for the W3C Markup validator</vt:lpstr>
      <vt:lpstr>The home page for the W3C CSS validator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10</cp:revision>
  <cp:lastPrinted>2016-01-14T23:03:16Z</cp:lastPrinted>
  <dcterms:created xsi:type="dcterms:W3CDTF">2021-10-28T20:06:17Z</dcterms:created>
  <dcterms:modified xsi:type="dcterms:W3CDTF">2021-10-29T17:38:23Z</dcterms:modified>
</cp:coreProperties>
</file>