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401" autoAdjust="0"/>
  </p:normalViewPr>
  <p:slideViewPr>
    <p:cSldViewPr>
      <p:cViewPr varScale="1">
        <p:scale>
          <a:sx n="99" d="100"/>
          <a:sy n="99" d="100"/>
        </p:scale>
        <p:origin x="19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3429000"/>
            <a:ext cx="7391400" cy="54938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44066"/>
            <a:ext cx="7315200" cy="22202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038600"/>
            <a:ext cx="7391400" cy="1981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  <p:sldLayoutId id="2147483688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400" y="2209800"/>
            <a:ext cx="73152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DC69-EC80-486C-A74E-DB059CAE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heading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0525-B602-42E7-A2CF-9AC1BC194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FD6B-FC70-4CD6-9A90-A95BB82B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DADF-9191-4A1F-A805-7DCD2B8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11A9-BCEB-4202-9862-C4F28FE9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50DD-2C89-477E-9EC2-1B96222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with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BA9D1-2266-4822-98A9-57B9A21FA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2022 San Joaquin Valley Town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HTML structural elements to indicate the structure of your pages.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B38F-FFF5-4C9F-84E8-748B989E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1BD7-4736-4A0D-A93C-F9A73A65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D0DB-FA4D-45E7-9919-975E02F6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07EB52-F53D-4D33-8800-6B28A152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3" name="Content Placeholder 2" descr="Refer to page 79 in textbook">
            <a:extLst>
              <a:ext uri="{FF2B5EF4-FFF2-40B4-BE49-F238E27FC236}">
                <a16:creationId xmlns:a16="http://schemas.microsoft.com/office/drawing/2014/main" id="{B90630C9-ED96-4480-98B3-E01AFE8ADC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84948" cy="1752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B6B3-572D-4D8E-97A2-AA0895FB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22FD-E4E1-4521-A607-1A230D84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9C3-8D8C-479C-BF49-4535511D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6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52396F-7DE3-42BD-A79C-54D4C9D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div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the content within a section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D8337-C8C6-41DF-8FD6-316640A9E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first priority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elements for the first priority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second priority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elements for the second priority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91BB-AA77-4B98-AD9A-2B8E2B75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0B75-F447-440E-AFC1-65A524A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ED62-B8BC-4079-8F87-9817599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C28818-887D-4DB8-BB45-22C66944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web page</a:t>
            </a:r>
            <a:endParaRPr lang="en-US" dirty="0"/>
          </a:p>
        </p:txBody>
      </p:sp>
      <p:pic>
        <p:nvPicPr>
          <p:cNvPr id="9" name="Content Placeholder 8" descr="Refer to page 81 in textbook">
            <a:extLst>
              <a:ext uri="{FF2B5EF4-FFF2-40B4-BE49-F238E27FC236}">
                <a16:creationId xmlns:a16="http://schemas.microsoft.com/office/drawing/2014/main" id="{D60F4601-AEAA-4497-A4E7-1DD0C6E1D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5857"/>
            <a:ext cx="4515830" cy="22831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4C84-3917-4419-A555-38B86AE1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E2B6-F5B8-428E-80B6-EDCFE542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20EA-BF82-4003-A1E9-84F51AC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FB54-5F9C-4719-B1AD-58127EFA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div elements were used before HTML5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5DE2-FE22-49A6-A703-8AEF41929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Hall.&lt;/span&gt; We have some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use div tags when the HTML semantic elements don’t apply.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39FA-A964-4BB7-BB18-C5B05F8D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357E-790B-4965-9DA5-C991BF65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D25C-D92E-45F5-ACCA-65593C7C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350740-A13A-4898-9117-2C2F58A3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inline elements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and format text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B99062-0B42-4F6D-B528-70092DE57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&gt;brock21&lt;/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 quote Hamlet: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&lt;q&gt;Conscience does make cowards of us all.&lt;/q&gt;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&gt;you won't pass.&lt;/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&lt;strong&gt;big yearend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sale&lt;/strong&gt;.&lt;/p&gt;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H&lt;sub&gt;2&lt;/sub&gt;O.&lt;/p&gt;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DE92-5695-42B6-BBB6-665320F8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6E08-2AB3-4B82-9CEA-D347AD41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20E3-A6F7-458A-98A3-5A310DB0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4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B203C-75CE-4DC7-9577-1E8CC8C7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inline elements in a web browser</a:t>
            </a:r>
            <a:endParaRPr lang="en-US" dirty="0"/>
          </a:p>
        </p:txBody>
      </p:sp>
      <p:pic>
        <p:nvPicPr>
          <p:cNvPr id="9" name="Content Placeholder 8" descr="Refer to page 83 in textbook">
            <a:extLst>
              <a:ext uri="{FF2B5EF4-FFF2-40B4-BE49-F238E27FC236}">
                <a16:creationId xmlns:a16="http://schemas.microsoft.com/office/drawing/2014/main" id="{A8A88B34-9966-4289-A8AB-15220626FE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6705"/>
            <a:ext cx="6889077" cy="22922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0C19-CA52-402E-B0C6-0C35E675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4344-027C-4860-BB9C-476C588D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44B8-D6A4-45CC-9F2E-F2615D91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9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0231FE-A2CE-4585-A09E-39B6AD9A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block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character entities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14FF49-D6AC-4BD3-8D41-835F6A8AC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 Hemingway wrote:&lt;/p&gt;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&lt;blockquote&gt;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Cowardice, as distinguished from panic, is almost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always simply a lack of ability to suspend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the functioning of the imagination.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&lt;address&gt;1-800-221-5528&lt;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&lt;a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emailto:murachbooks@murach.com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&lt;/address&gt;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&lt;p&gt;&amp;copy; 2022 Mike Murach &amp;amp; Associates, Inc.&lt;/p&gt;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F429-E4E0-4E16-930C-56F975EE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DFF4-9BCF-4F5B-8096-57D79726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634E-EBD0-477C-B673-36CE126C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3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BC94C4-3205-473C-B6EC-E2AB5116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block elements and character entities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9" name="Content Placeholder 8" descr="Refer to page 85 in textbook">
            <a:extLst>
              <a:ext uri="{FF2B5EF4-FFF2-40B4-BE49-F238E27FC236}">
                <a16:creationId xmlns:a16="http://schemas.microsoft.com/office/drawing/2014/main" id="{58D88746-C717-4D65-83B4-FA08BBA0D8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7078069" cy="19265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92E7-1E78-4A0D-ABA5-7884C044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662C-74DE-4ED5-BBE2-2484DA2E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9794-27D0-49D3-86CB-F2E864A4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0934-112E-409B-B303-BADB96A9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B2E3-9B3A-4EE6-8E56-E821E240B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folder structure for a website, code a relative URL that refers to any file in that structure.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h3, and 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semantic elements: header, main, section, article, nav, aside, footer, and figure.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27E4-F757-4577-B30F-B8A60E8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8313-491A-4F46-8E80-0218772B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CFB-1F67-4359-8E79-CE9C74B7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3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E2284F-91E4-4EBB-81FC-DBB42FC0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website folder structure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A90E-780D-40FF-910B-1DDB5180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94FB-3CE4-4BE5-970D-2F2D4CC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1A4F-3F29-433C-9824-CEDFB9BC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Refer to page 87 in textbook">
            <a:extLst>
              <a:ext uri="{FF2B5EF4-FFF2-40B4-BE49-F238E27FC236}">
                <a16:creationId xmlns:a16="http://schemas.microsoft.com/office/drawing/2014/main" id="{2A28E410-896B-4780-A315-758C61F7BE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163421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534B-7342-4ACD-86DA-46742AA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0759F-0DF2-4A24-AD9F-C0102227B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books/php/overview.html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526D-92AC-4BDA-B085-1F0D2BB6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412E-784C-4A52-A3CB-13216D82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736-20F6-4BE4-9D6A-6B40433A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4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1E5-A8C0-4868-9F6A-8B279333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DA505-0879-4F10-A09D-637941F67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 list&lt;/a&gt;.&lt;/p&gt;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services we provide&lt;/a&gt;.&lt;/p&gt;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shopping cart&lt;/a&gt;.&lt;/p&gt;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official JavaScript web site&lt;/a&gt;.&lt;/p&gt;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B110-26E4-414E-BE05-65DCC9B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AFD6-636E-40A4-B858-3BDFBD7B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0567-B147-46AC-A876-F19F8382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4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8ED89A-A0A2-4756-9B44-B021D97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10" name="Content Placeholder 9" descr="Refer to page 89 in textbook">
            <a:extLst>
              <a:ext uri="{FF2B5EF4-FFF2-40B4-BE49-F238E27FC236}">
                <a16:creationId xmlns:a16="http://schemas.microsoft.com/office/drawing/2014/main" id="{BDF41D44-0C52-4F52-8AF7-F42D70FC8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0620" y="1143000"/>
            <a:ext cx="6742760" cy="218255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FB5F90-606E-4801-985A-8B9CD69AF2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052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and accessibility guideline for links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5EE5-B0FD-4F67-9B02-9405A3C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5A7D-6293-47CE-8484-339B760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2547-11A1-42EC-8BCF-19FB9BA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8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58AF-51A8-47CC-A68C-E6DADE1F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A55A-3002-49F9-AEDA-EFBB20491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59BF-A360-474C-A00B-028A9C5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CE38-0948-42E1-9EEE-0456ACC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E27F-90EC-4969-93B3-F1A8F3FF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5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A4CE3-9F48-48F3-B286-1F5C7C08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9" name="Content Placeholder 8" descr="Refer to page 91 in textbook">
            <a:extLst>
              <a:ext uri="{FF2B5EF4-FFF2-40B4-BE49-F238E27FC236}">
                <a16:creationId xmlns:a16="http://schemas.microsoft.com/office/drawing/2014/main" id="{9EAE0444-9479-404A-B8EB-D4EFE918C5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602"/>
            <a:ext cx="5849009" cy="36377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25B2-73FE-41C6-BD96-1E23F20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5DA5-80BE-47E2-9471-343B8324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EB8A-DE72-4B5F-97C7-E126706B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63CA5C-BA34-48D3-A714-6250636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5083A3-59A3-46AA-BF86-8746D0E5E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="images/murachlogo.gif" alt=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"Murach Logo" 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93 in textbook">
            <a:extLst>
              <a:ext uri="{FF2B5EF4-FFF2-40B4-BE49-F238E27FC236}">
                <a16:creationId xmlns:a16="http://schemas.microsoft.com/office/drawing/2014/main" id="{D1E8573F-E30A-4A17-899C-DDE8E72AD3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8587" y="2514600"/>
            <a:ext cx="6294689" cy="2213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6D44-6978-45FC-A253-4160038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C0E8-B8AA-47ED-90F0-09193FBD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5362-4450-4FA7-84B1-707AD796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69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A30A-F3D8-4B18-82F4-471AF67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image formats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01C5-89E5-4E1B-B6BD-62D194D4F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JPEG (Joint Photographic Experts Group)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GIF (Graphic Interchange Format)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PNG (Portable Network Graphics)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0FCA-FA12-41AB-8A26-7618751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3990-D647-424F-BBBB-692AA03E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61A3-5AC2-46C7-A76B-134B46C1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1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CD7496-99B1-4C63-8739-23CB4DE4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9" name="Content Placeholder 8" descr="Refer to page 95 in textbook">
            <a:extLst>
              <a:ext uri="{FF2B5EF4-FFF2-40B4-BE49-F238E27FC236}">
                <a16:creationId xmlns:a16="http://schemas.microsoft.com/office/drawing/2014/main" id="{F87A1EBA-1160-4203-AE41-7E8B7208F8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693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52C1-E2F8-4916-9DDD-57405631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73DD-9487-4121-B421-089AB9B9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DBA8-03F7-4CA8-B14B-0E0B6A15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4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E3C3-36F0-49E3-A0D3-BF8663FC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FB98-CEAE-4A3A-8125-5FBE28C76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lang="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to the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valley&lt;/h3&gt;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CFC4-B6C5-48AC-836A-13FE8FA6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B01D-8DA8-4C36-A862-FFFFDA16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2159-EAA4-44FB-8824-735C2E5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7E05-C507-42F1-B583-1B09D249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CD2B0-761E-42B8-86FF-7EFA703A9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39526" cy="4876800"/>
          </a:xfrm>
        </p:spPr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element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q,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strong, sub, sup, span.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document-relative paths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and accessibility guidelines for &lt;a&gt; 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types of lists that you can create with HTML.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and accessibility guidelines for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83F1-BC7C-4990-99BB-019294D5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47C6-8696-40D7-BCC7-198FEF7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7FE2-A728-4D0D-94F8-3D63F8E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7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B78B-2FAB-422B-8AB7-8CC944E9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04CD-67FC-40CA-A262-005C36B41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854075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David Brancaccio&lt;/a&gt;&lt;/li&gt;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...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2022 San Joaquin Valley Town </a:t>
            </a:r>
            <a:b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Hall.&lt;/p&gt;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70A2-7D4F-46C9-986C-83DD8CD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225E-856B-485D-93E2-015B71D0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EF25-DD0F-4376-9B60-78717958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03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CD7-B0BB-4B1D-906B-3078579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143000" algn="l"/>
              </a:tabLst>
            </a:pPr>
            <a:r>
              <a:rPr lang="en-US" dirty="0"/>
              <a:t>Short 3-1	Create an HTML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5740-4C1A-4097-BD03-78985D4B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F466-6474-4C45-957B-61F5C80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E0BE-F3B6-47DB-96E3-D0489FC5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Web page screenshot&#10;&#10;Read the exercise description">
            <a:extLst>
              <a:ext uri="{FF2B5EF4-FFF2-40B4-BE49-F238E27FC236}">
                <a16:creationId xmlns:a16="http://schemas.microsoft.com/office/drawing/2014/main" id="{1152B38D-6546-4593-BE72-110F3B63E3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432" y="1066800"/>
            <a:ext cx="5321968" cy="48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41F74E-CACE-4964-889E-EC35266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that shows the title and favicon</a:t>
            </a:r>
            <a:endParaRPr lang="en-US" dirty="0"/>
          </a:p>
        </p:txBody>
      </p:sp>
      <p:pic>
        <p:nvPicPr>
          <p:cNvPr id="3" name="Content Placeholder 2" descr="Refer to page 75 in textbook">
            <a:extLst>
              <a:ext uri="{FF2B5EF4-FFF2-40B4-BE49-F238E27FC236}">
                <a16:creationId xmlns:a16="http://schemas.microsoft.com/office/drawing/2014/main" id="{130B1E48-DDC6-4B08-9A48-7DBE66D3EA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016" y="1082001"/>
            <a:ext cx="6743984" cy="90965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5F609B-5EC6-468A-9007-5E6AA6A1B2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622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section with a title and a link to a favicon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4AA-268C-48A2-B65A-DD10E04A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7CB3-DB62-4FEC-9257-0FA9B27E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885C-BA24-49CE-95A7-FC7C81DB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DFAD-9BA6-4871-BD40-CAC8C780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section that includes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3705-111E-412B-9038-FFC5B9EB8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name="description" content="A yearly lecture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8B65-7205-4DD9-8A14-8D1E7BA4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7E4B-7585-4794-B73E-9BF9FFB9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A030-FFF8-4044-8A86-54E38291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8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22C-FA89-416B-8906-980D8526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2AF7-D86A-4087-A40F-8DABC5AC9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code 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D07A-6B20-48E0-AE12-D5D94C9B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E8FF-AAC4-48C7-AFEA-1B700BD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C541-2594-4121-B21C-4EC36E45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1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43F2-12B1-4D8B-8C34-636A892E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7C97-0E01-4610-8AC0-024ED137B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the description metadata for each page of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CC43-5069-4275-998E-B025F05C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9C35-CE28-4CCD-96D2-7D41DAD1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1AD5-F1B2-48A7-B87A-DD918FA9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3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3BD4-1CA6-4385-9339-B1A2F111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D9573-23DC-4889-B2FC-4F61779F7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&lt;h2&gt;Pre-lecture coffee at the Saroyan&lt;/h2&gt;</a:t>
            </a:r>
          </a:p>
          <a:p>
            <a:pPr marL="396875" indent="-396875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&lt;p&gt;Joins us for a complimentary coffee hour, 9:15 to 10:15 a.m. on the day of each lecture. The speakers usually attend this very special event.&lt;/p&gt;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pPr marL="396875" indent="-396875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tickets to the luncheons&lt;/p&gt;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1EF7-EE71-4E9D-AADE-17E829B5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B2D-CBD1-4059-ABD5-E5BD2F1A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ABB0-5129-4BBF-8189-46B96C6A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086C94-0AA1-4F2A-9D48-8DD22FF1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block elements in a web browser</a:t>
            </a:r>
            <a:endParaRPr lang="en-US" dirty="0"/>
          </a:p>
        </p:txBody>
      </p:sp>
      <p:pic>
        <p:nvPicPr>
          <p:cNvPr id="9" name="Content Placeholder 8" descr="Refer to page 77 in textbook">
            <a:extLst>
              <a:ext uri="{FF2B5EF4-FFF2-40B4-BE49-F238E27FC236}">
                <a16:creationId xmlns:a16="http://schemas.microsoft.com/office/drawing/2014/main" id="{6C4F3F87-CCA8-4373-8111-B98762D26C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80610" cy="29263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5CEE-3C57-4DD8-A026-E37C229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7DCD-6CDA-4195-B319-552ED13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7CE8-3807-40EF-AA26-FBCC655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3925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270</TotalTime>
  <Words>2720</Words>
  <Application>Microsoft Office PowerPoint</Application>
  <PresentationFormat>On-screen Show (4:3)</PresentationFormat>
  <Paragraphs>347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block elements</vt:lpstr>
      <vt:lpstr>The block elements in a web browser</vt:lpstr>
      <vt:lpstr>SEO guidelines for heading tags</vt:lpstr>
      <vt:lpstr>An HTML page with structural elements</vt:lpstr>
      <vt:lpstr>The page displayed in a web browser</vt:lpstr>
      <vt:lpstr>How to use div elements  to structure the content within a section</vt:lpstr>
      <vt:lpstr>The resulting web page</vt:lpstr>
      <vt:lpstr>How div elements were used before HTML5</vt:lpstr>
      <vt:lpstr>HTML that uses inline elements to identify and format text</vt:lpstr>
      <vt:lpstr>The inline elements in a web browser</vt:lpstr>
      <vt:lpstr>HTML that uses block elements  and character entities</vt:lpstr>
      <vt:lpstr>The block elements and character entities  in a web browser</vt:lpstr>
      <vt:lpstr>A simple website folder structure</vt:lpstr>
      <vt:lpstr>Working with URLs and paths</vt:lpstr>
      <vt:lpstr>Link examples</vt:lpstr>
      <vt:lpstr>The link examples in a web browser</vt:lpstr>
      <vt:lpstr>HTML that creates two lists</vt:lpstr>
      <vt:lpstr>The lists in a web browser</vt:lpstr>
      <vt:lpstr>An img element </vt:lpstr>
      <vt:lpstr>Common image formats</vt:lpstr>
      <vt:lpstr>A simple web page</vt:lpstr>
      <vt:lpstr>The HTML file for the web page</vt:lpstr>
      <vt:lpstr>The HTML file for the web page (continued)</vt:lpstr>
      <vt:lpstr>Short 3-1 Create an HTML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11</cp:revision>
  <cp:lastPrinted>2016-01-14T23:03:16Z</cp:lastPrinted>
  <dcterms:created xsi:type="dcterms:W3CDTF">2021-10-28T20:50:11Z</dcterms:created>
  <dcterms:modified xsi:type="dcterms:W3CDTF">2021-10-29T21:01:50Z</dcterms:modified>
</cp:coreProperties>
</file>