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7" autoAdjust="0"/>
    <p:restoredTop sz="86445" autoAdjust="0"/>
  </p:normalViewPr>
  <p:slideViewPr>
    <p:cSldViewPr>
      <p:cViewPr varScale="1">
        <p:scale>
          <a:sx n="99" d="100"/>
          <a:sy n="99" d="100"/>
        </p:scale>
        <p:origin x="20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4400" y="2209800"/>
            <a:ext cx="7315200" cy="29718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 the elements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27AF5-4071-4A2B-985A-6E60D50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9" name="Content Placeholder 8" descr="Refer to page 105 in textbook">
            <a:extLst>
              <a:ext uri="{FF2B5EF4-FFF2-40B4-BE49-F238E27FC236}">
                <a16:creationId xmlns:a16="http://schemas.microsoft.com/office/drawing/2014/main" id="{5561E60E-DCAC-4886-997F-497DA41BA4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88546"/>
            <a:ext cx="6992933" cy="22404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1D7C-42E9-4794-AF13-5FFA6E62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FADC-6B23-481B-93D3-53577F8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9FB9-4A68-40C8-8EA0-A233CAA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003B-F927-486D-A1BE-7C9DAE4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normalize.css style sheet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F480-B8A7-4D78-80BE-5C5A06387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http://necolas.github.io/normalize.css/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 normalize.css style sheet does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way.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also sets the default font family to sans-serif.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4524-87F4-4DAB-A7C1-0146EA86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58B4-CAC8-4C43-A943-8CAB48D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6528-BB70-41C2-AA50-C44DB923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1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EC94-222D-4940-AF15-489988DA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 of using normalize.css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C8F4-3EB6-4F33-A98A-99C3DAF1A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requires a small amount of overhead.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a third-party dependency.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22C0-BF53-4F6E-AC4A-7741F306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B8F0-F6AF-4C33-AAD8-A1BF5AC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2680-1BED-436B-83F5-9231409B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0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04DD-7867-4A38-9C5B-CD4F45C3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32A95-7782-47B8-9B9C-7318D7DEA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px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00AC-2DBE-4F2B-B29B-39108E3A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9099-87A3-478E-96B0-8B498F08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6A08-A64E-4C22-B8A3-8510441B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1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AB4C-E8A1-48A1-AAEE-4682C5E2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232D-03B3-4545-8E47-058B547D18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AA60-09EC-4B5D-8C6E-A514F849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A2BF-2015-4214-A8EA-D23844DE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D02A-8413-4E4E-98BC-BE6B66FB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4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70EEF3-5D77-4514-A9EA-7F7F78A9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4A5141-1FB8-480A-9012-90C1E7059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CECF-77B7-448E-BC3D-149E4B30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87A7-E3B5-4AF5-856A-1FB58AFE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31B5-EB37-450D-A77F-DB4A042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5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723BD4-49E0-492B-A56D-9653E220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9" name="Content Placeholder 8" descr="Refer to page 109 in textbook">
            <a:extLst>
              <a:ext uri="{FF2B5EF4-FFF2-40B4-BE49-F238E27FC236}">
                <a16:creationId xmlns:a16="http://schemas.microsoft.com/office/drawing/2014/main" id="{EF116568-7CFF-43E5-8C60-C415C7862C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7660"/>
            <a:ext cx="6736664" cy="11583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E377-0F62-416F-BDE9-1AFFA990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2D7D-7F54-45C6-A14A-7B742590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C8B6-173F-4ABD-8B9B-D3F08008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3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3F27-A888-44C8-A627-7FDC20B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C667-56ED-4651-A1B8-687FF406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silver;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51);   /* Using multiples of 51 from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0 to 255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#ffffff;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A2B9-00F2-45B0-ACEB-E92DDFA8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5DE3-917A-478D-AB06-127C7F23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FE56-C052-41C8-B7C1-CC498749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72B7-D1A4-4E9A-846B-402BF31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752F-3108-47D2-ACCD-C260C5D11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#FFFFCC; }   /* This could also be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#FFC 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#00F; }                 /* This could also be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#0000FF */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52B3-FCBF-47A7-A107-06FB6D0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FEB9-DF6B-405D-83C5-C1942BA3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6414-9AC5-4E0C-A2D4-1EBDC93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1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B247FB-1BDE-45A8-A179-3CED0F03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in a web browser</a:t>
            </a:r>
            <a:endParaRPr lang="en-US" dirty="0"/>
          </a:p>
        </p:txBody>
      </p:sp>
      <p:pic>
        <p:nvPicPr>
          <p:cNvPr id="9" name="Content Placeholder 8" descr="Refer to page 111 in textbook">
            <a:extLst>
              <a:ext uri="{FF2B5EF4-FFF2-40B4-BE49-F238E27FC236}">
                <a16:creationId xmlns:a16="http://schemas.microsoft.com/office/drawing/2014/main" id="{FB4ECDF4-E619-4C8E-8B57-37B947A8F8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143000"/>
            <a:ext cx="7162801" cy="11217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E38D-211A-4128-BA85-A6224980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B566-D414-4DFA-9581-83B5DE6D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678B-EFE2-45AA-B1CC-313D2619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C0D-5F24-4648-9068-AF4499FA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C4A4-703A-4E06-914E-4574BBDCD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Chrome’s Developer Tools to inspect the styles.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2AFB-6898-42F3-8CC2-1F22A07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1A2C-6830-4693-8300-BD7B619A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0464-6294-4D06-8199-CE7DF681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1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9BE3-0D4D-4CDF-B704-5C35A9F6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1870-A91F-477B-BFC7-B5FE3C3A5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is easier to read, and black type on a white background is easiest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C566-0AC5-4945-8482-BD7466FB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C1F5-A562-47F0-9BAD-451DD26B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F3E2-C42E-4DF5-82A2-01558A02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0D08-4DA1-4F45-8BAD-4831A86B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more ways to code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A088-E37C-4295-A5DC-D37909022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values for colors</a:t>
            </a:r>
          </a:p>
          <a:p>
            <a:pPr marL="393065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opacity-value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3065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hue-degrees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3065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saturation%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3065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lightness%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62E9-AA09-4EA0-BF0A-A56A453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3322-06B7-447E-ABF0-7998034E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9B6A-822A-4F74-B678-F29D39D5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6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05C7-0200-45AE-883A-38B2BFDE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RGBA, HSL, and HSLA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00BE1-7454-46C4-9D31-F34EB1DD2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.2)        /* transparent blue */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25%)        /* dark green */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75%)         /* pastel green */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0.5)  /* semi-transparent 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solid blue */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EA6A-B9B4-4269-8B81-D3FFDA4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5299-ABDB-4841-A2A2-6E46754D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6AF9-7FF5-416E-9764-F2C4FA52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9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CD743F-2A7B-4A8F-B3A3-F6B597C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colors in a browser</a:t>
            </a:r>
            <a:endParaRPr lang="en-US" dirty="0"/>
          </a:p>
        </p:txBody>
      </p:sp>
      <p:pic>
        <p:nvPicPr>
          <p:cNvPr id="9" name="Content Placeholder 8" descr="Refer to page 113 in textbook">
            <a:extLst>
              <a:ext uri="{FF2B5EF4-FFF2-40B4-BE49-F238E27FC236}">
                <a16:creationId xmlns:a16="http://schemas.microsoft.com/office/drawing/2014/main" id="{BD934CF6-0773-49F3-B1F6-500B6C5378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5582895" cy="2743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E30F-F61A-4076-9739-28BA819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196C-A4BE-43E3-9740-37FCCAFC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73E3-AB29-4919-BEC9-430B5A9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0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AB40-9CC1-43BC-9E29-1185C5B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CB72-7E9F-48EF-AEF5-C4217AD2A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674F-1C6D-448F-BB3A-642F3B2B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D47A-158F-4BD1-B663-9834C0D7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6DF8-4677-4378-947F-7AA85151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7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85942A-8A01-492D-B860-1B7D4552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five generic font families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AB4-B867-4913-839C-0EA02EC5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27BB-C25F-4D95-95A1-D6F987B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63A7-E4A7-4513-BF1F-DF2B697E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Refer to page 115 in textbook">
            <a:extLst>
              <a:ext uri="{FF2B5EF4-FFF2-40B4-BE49-F238E27FC236}">
                <a16:creationId xmlns:a16="http://schemas.microsoft.com/office/drawing/2014/main" id="{F66B8879-059C-43D7-A0DB-364506A086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0442" y="1143000"/>
            <a:ext cx="6492803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7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A80C-3F19-4FB3-9CF5-03199E97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4C54-2605-472F-87B0-0CDC20B84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"Courier New", 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12pt;           /* 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150%;           /* as a percent of the parent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          /* same as 150% */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4902-461B-45C6-99BB-2A77E526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3146-AB2A-41D1-9425-18DC7C8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6248-060E-4E71-9F0F-3B665CF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51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6C7303-2380-45FC-A299-3F31FCE1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the body element that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842BE6-768F-42C4-B0D3-F798FB798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a descendent that 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font-family: "Times New Roman", Times, serif;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7A1E-2624-4240-BABA-D8E34C46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96B9-9A27-49A8-B718-E4E4DEF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2E6A-5E60-4CC6-8A55-F0B248A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7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8B6B-73E0-4CD3-A54A-DE4F02CA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99DA-35CD-4FE7-BCAE-A4172A10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C465-8E61-4C7F-A433-60D34B7C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A8C2-B337-4AFE-9CB3-55C2BD84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0845-751F-4D60-A407-56A4948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9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CD7E-95DF-4034-990D-BAB31095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the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E0B-6336-4B04-A4A1-2F9800042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normal;        /* 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bold;         /* 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normal;       /* 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lighter;      /* relative to the parent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1.4em;        /* 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1.4;          /* same as 140% and 1.4em */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651D-2EA6-4A6A-AE1F-0C87C2E1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E239-D645-4999-9997-ED662468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257F-E89F-428F-940F-7B7FD38D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1C5F-AA50-4A8F-A11B-A2433F20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0AE2-BCD4-43D4-B51C-DCA59479BF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CSS selectors: type, ID,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normalize.css style sheet and explain why it’s no longer needed.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to specify color in CSS, and describe how RGBA, HSL, and HSLA colors let you expand upon that.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6EC5-B050-44E8-99AC-52F8CE66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DDF6-5A28-4514-AD21-EDFB5766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2856-4314-42BA-A895-EE29EC2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40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8FB-94DC-420C-812B-471F450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08F75-70A3-419E-ADD8-D8E71E539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sans-serif;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84EA-F7DC-4DAF-8C4C-0A64C55C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7F03-B352-4345-BFE1-48AD490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85A9-0F0B-43DC-B684-12688BD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0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1C3AA1-2585-4A12-9151-8A9E11AB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decorating text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9A349-0D4E-42AF-AEA3-971DB2B68E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text-align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vertical-align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text-decoration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DB86-A1B6-43D3-9E4C-45F8125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FFA1-7C0A-4331-8AC1-45A4EC78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CFBD-9F9C-4D27-9DB0-CB2063F2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17AE-6BE8-4090-AEB3-53DF468E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1B76-A1EB-4140-BAF0-17FFC7EC6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2022 San Joaquin Valley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right aligns the paragraph in the footer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D7CA-A906-455C-886A-88553426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B58A-1F9E-4C4A-9FE3-19C7DC35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82D4-2BD5-44A9-8AD0-0DA7663E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15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881C-2AD9-4331-8E10-A18FB05B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text-shadow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2CEC-E864-467E-9DFC-C131502B9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heading that uses a shadow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CF7A-F623-41C7-ABA1-89433F44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C2C3-EC03-4307-AC35-8395E444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0E48-6EFC-48E8-82B6-6F1DD0EC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8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916DF-428E-4BCD-8ED6-B0A38EDF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heading in a browser</a:t>
            </a:r>
            <a:endParaRPr lang="en-US" dirty="0"/>
          </a:p>
        </p:txBody>
      </p:sp>
      <p:pic>
        <p:nvPicPr>
          <p:cNvPr id="10" name="Content Placeholder 9" descr="Refer to page 119 in textbook">
            <a:extLst>
              <a:ext uri="{FF2B5EF4-FFF2-40B4-BE49-F238E27FC236}">
                <a16:creationId xmlns:a16="http://schemas.microsoft.com/office/drawing/2014/main" id="{C6C63978-3C4E-44F8-A228-0AFE0F913A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16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8059-48AD-4830-9BFB-1DADB67A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00B0-1066-4A99-90FD-324EBA3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78A1-E737-4087-93B4-F5DA090D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27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1B80-DAC8-41FF-BB91-4C0701FC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apply a shadow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93A7-712E-4C25-9B25-5E930E7D4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15FE-71FA-43F4-B92F-745BE19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D664-4F85-487F-95C5-41894CB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1100-132F-4599-ADE7-4FD18D7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33986A-609C-4B6B-8236-6F0747A4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400" b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heading in a browser</a:t>
            </a:r>
            <a:endParaRPr lang="en-US" dirty="0"/>
          </a:p>
        </p:txBody>
      </p:sp>
      <p:pic>
        <p:nvPicPr>
          <p:cNvPr id="9" name="Content Placeholder 8" descr="Refer to page 119 in textbook">
            <a:extLst>
              <a:ext uri="{FF2B5EF4-FFF2-40B4-BE49-F238E27FC236}">
                <a16:creationId xmlns:a16="http://schemas.microsoft.com/office/drawing/2014/main" id="{06717814-DAA8-4C59-8957-68AECA1A84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7201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695C-AE96-452C-8F54-434D3BFE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626C-FEE0-41A9-9208-5E8D7BB2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07C1-30F8-452E-A346-66390992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2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770F-E673-4838-9519-C1E0F276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D91F-F105-4CD9-A922-40FFE0738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E828-B660-4070-A5E4-81F6A123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894E-4568-4C74-AA00-53E1718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88E1-70A6-4664-9E9D-FA703DE3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51FFC5-E4D0-4120-86E8-65175CD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9" name="Content Placeholder 8" descr="Refer to page 121 in textbook">
            <a:extLst>
              <a:ext uri="{FF2B5EF4-FFF2-40B4-BE49-F238E27FC236}">
                <a16:creationId xmlns:a16="http://schemas.microsoft.com/office/drawing/2014/main" id="{91DD77E9-CCC4-4954-93C3-BAD04101DB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83701"/>
            <a:ext cx="6502986" cy="12070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0B91-1265-4382-A616-C75623FB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634-4248-414E-8BCD-4B25BE5A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E7A3-4560-4B18-B94B-773E755D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78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D346-8080-4C3B-B4EA-1E1AA2ED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4C6E-A0DF-42D2-9114-C06739FBC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6D80-F860-45DC-A485-9E8B5A6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084D-6E3E-48A8-B2E0-E85CC49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FA0A-1B01-4932-BD72-47C5F0E1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B19-D018-48DD-9B00-05280D39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B59F3-6DD0-4D71-B9EC-F7B919681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float and clear properties for floating images.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user style sheets, !important rules, 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custom property (CSS variable).</a:t>
            </a:r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8DC2-8620-42C5-A7CE-2A78B490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2C4D-D49F-42B2-8B28-F7A34EB8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5E7B-FD55-4026-B6DC-534448D3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0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17513-C72D-4669-8B91-7832B8C5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if the image width is reduced to 40</a:t>
            </a:r>
            <a:endParaRPr lang="en-US" dirty="0"/>
          </a:p>
        </p:txBody>
      </p:sp>
      <p:pic>
        <p:nvPicPr>
          <p:cNvPr id="9" name="Content Placeholder 8" descr="Refer to page 121 in textbook">
            <a:extLst>
              <a:ext uri="{FF2B5EF4-FFF2-40B4-BE49-F238E27FC236}">
                <a16:creationId xmlns:a16="http://schemas.microsoft.com/office/drawing/2014/main" id="{4DAD1FBF-F5CE-4067-BFF3-D10BD6AAC3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03287"/>
            <a:ext cx="6291475" cy="11827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0C35-EDC8-4FEA-88EC-85EE892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ED91-9626-49BE-8690-DFE2D186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10B2-47B2-4485-879E-8C08FBF2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68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E40EF5-257C-4163-A7CE-8A6680C3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a subsequent element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234FED-3810-4CD1-9AA6-97F9A3AB8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8723-68E4-4F60-A88A-23E482BD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6FD2-3CC8-4B28-9F0E-C67FC91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F5D5-4FB3-478F-9F43-50903C3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3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95CB-3696-477B-91C0-FA98B68E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6CDC-8F9D-46F0-8EA3-8094E20A9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CF01-AA1C-4E3F-B252-E8F6D857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1654-901A-4ABC-AC8E-309B6852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5281-F432-4708-BB3A-09053C8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18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B8D2-100C-48C8-8341-6E0DB5FF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1E2B-EE1E-4A95-A351-3B998CC49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h2+p 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h2~p { margin-left: 2em;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411C-9106-47D5-BAA0-7977DD0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C99D-4221-4B62-BBA2-F5960AE4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7F06-A986-4161-84F4-A040A0B6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34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2752-43D0-4580-B1CD-5437A477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9AB4-970E-4A52-A565-3D266E50F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selector for a class within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5595-A5E7-47B7-9D70-A40BB6CB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0E46-104B-4D6F-BE32-8C00C25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031-235E-45DE-9768-2C94B85C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78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BFCF-1543-45EE-802D-C78AA8AC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FA54-0C78-46B8-9785-0DD06CD5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</a:t>
            </a:r>
            <a:b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have a value 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F81C-2683-43D8-85E7-9C942D79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08F8-7CE1-4ADB-91D5-0ACB8D1E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BF4F-EB25-4C9F-9AC0-E028347D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7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588-0BC7-45EE-9F9C-340330D8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E436-0F39-40FE-ADA7-22049DFE8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:last-child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pseudo-elements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43A0B-EE2A-4AA2-A46B-3226C795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B64C-0F30-420A-BC47-4A0A319E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33A1-E59D-4D10-81D9-F6545FCA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77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AE28B5-4FE0-42B7-A4ED-A27041E9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81B2F2-BEFB-47EA-89C3-5A9CFC7F6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="Brancaccio.html"&gt;David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Chua&lt;/a&gt;&lt;/li&gt;&lt;/ul&gt;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0C52-4739-4713-B0E4-06CE58C9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5AD9-18B6-4B6A-9C40-5FA10AC5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3517-D431-4F67-A729-85B3CA73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71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4A72FC-C266-4B35-BBF2-3634BE1F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18D4EE-114C-4519-857A-289BD558C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FF20-3957-46F0-9B12-C159545E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0581-FA72-4A68-A4E7-51CD4A3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FFBE-3009-400D-A60A-CB60C945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35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428E2A-2DE5-4A48-8CD5-81FB8DC6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9" name="Content Placeholder 8" descr="Refer to page 125 in textbook">
            <a:extLst>
              <a:ext uri="{FF2B5EF4-FFF2-40B4-BE49-F238E27FC236}">
                <a16:creationId xmlns:a16="http://schemas.microsoft.com/office/drawing/2014/main" id="{C079F161-D5CF-40E0-A9A2-64F1AB027E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1" y="1295400"/>
            <a:ext cx="6858000" cy="2292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1E97-C03D-43FD-8395-7C7DFDD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2C85-F433-4FA4-AAF9-5476FC38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C547-B0CD-43A8-B49A-107DF609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4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A0B5-6C3C-4C37-83AB-1850C548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C3AC-5408-4D6E-A497-0FD80470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</a:t>
            </a:r>
            <a:b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EFD3-C564-4889-A985-E5CFECD5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3129-0732-4B9F-93A6-46C6DC6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F451-13CA-43B9-8B43-02B26C9F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16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FBE1-B355-462C-B102-1F07B8E2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35F7-D674-4CB1-B916-97F53691B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can.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F5BD-61D8-4BE7-A772-63A40904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EA5E2-44E4-4697-8974-8BDB1F0A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7D4C-2A42-4249-811E-BC01B2B3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77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A24F7-9449-46A7-A728-875F07EE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29D79E-97A3-48DA-A1EA-F4722F907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id is the most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specific.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38F54-2C59-4ABD-BA94-DE490B32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E61C-A8F4-44C3-BB28-A512103E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C844-59A4-4232-99FA-96BB7E73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8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292C-082B-48F9-A7E3-9070F4B9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44AD-9AD8-43E5-AB57-8978A0C89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 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E8A4-FFE5-4C96-B283-2F42333B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873E-5A2C-4DA1-A3F5-0EEF852D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BFF0-356C-4EEF-A84A-91A59290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13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211-B793-4507-AC01-76C19588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identify a rule as important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98AC-41D2-4947-84D3-1E9C22A21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367F-5E58-4B9F-A902-C42C1E8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F440-E1FC-413B-A4D5-43027E8E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C7AC-FD7E-4F12-89B8-ECCA7B49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65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99A71D-4759-451D-B6C8-0A2A3700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9" name="Content Placeholder 8" descr="Refer to page 129 in textbook">
            <a:extLst>
              <a:ext uri="{FF2B5EF4-FFF2-40B4-BE49-F238E27FC236}">
                <a16:creationId xmlns:a16="http://schemas.microsoft.com/office/drawing/2014/main" id="{BA3701DC-4F87-4A36-873F-A5D96E66E6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25333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0633-BFC6-45A5-AB51-6FA0C637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2AC05-BF52-46EB-94D1-B0934099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9C90-D650-4938-A1F3-7284C96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5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1A7E-F3B4-4D92-A6C4-61A6FEEE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5D50-B733-4C41-8C17-FFF44C688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lang="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52A0-2980-47BE-81A5-5B1FAC76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D047-766C-4B03-8205-FE383CD3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D387-8324-4E86-A427-D650A13C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99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B900-2F10-404D-B439-F4DE471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27FF-C3D7-441C-B36E-94DEC2BB4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346075" algn="l"/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David Brancaccio&lt;/a&gt;&lt;/li&gt;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Ronan Tynan&lt;/a&gt;&lt;/li&gt;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93ED-940F-4525-8732-8A25C76E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9AA8-1A08-47A6-B1E8-7C795EFD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1DF2-75D2-45D6-B6CC-F15BABF9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81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9216-40DC-491F-8CD9-96CC80E8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4DCB2-48D5-4DE2-8845-A193C9A821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803275" marR="0" indent="-55563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&lt;h2&gt;Looking for a unique gift?&lt;/h2&gt;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2022 San Joaquin Valley Town Hall.&lt;/p&gt;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D24A7-F549-4BDC-977E-FE997E02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B3A6-98AC-4AF0-9395-510BD290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D83E-27F8-4A9F-8445-2D51CDC3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91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9247-2071-40B4-8F80-2F2BAF5F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73CE-79A5-40BF-BC31-6647133F8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 { line-height: 1.5;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22A5-EC78-410E-A755-ED901155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FF04-A419-455F-90FB-595F069E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E329-8BA7-439C-8BC0-DC4A09DB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747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85F4-E5F9-4C85-91F6-BA3E00C0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5833-A513-42DB-9E84-67C827212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CB70F-C8F6-4BC1-A5B3-7A7028F2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FAE0-31E1-4268-B304-91D82AD1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A099-13D3-4A7E-8137-EECFF876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EA6A1C-F0A8-47A5-83E8-D27DFDDE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183032-D795-483E-A4BD-AD7C3EA65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A1CD-E844-4C11-9A59-03DBB98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EE19-626C-40F7-89C4-F4C1A098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F5EF-358B-4647-B77E-BA1D1C03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37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D133D5-D467-45CE-932A-EE9D12C8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endParaRPr lang="en-US" dirty="0"/>
          </a:p>
        </p:txBody>
      </p:sp>
      <p:pic>
        <p:nvPicPr>
          <p:cNvPr id="9" name="Content Placeholder 8" descr="Refer to page 135 in textbook">
            <a:extLst>
              <a:ext uri="{FF2B5EF4-FFF2-40B4-BE49-F238E27FC236}">
                <a16:creationId xmlns:a16="http://schemas.microsoft.com/office/drawing/2014/main" id="{5A702EF1-6074-409D-A99E-C5D2769136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46172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EB4-9F83-4029-BCC8-9C45356A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5283-11B7-4F42-8622-E1A0A67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BDE4-5B9E-4411-91B0-86A77EB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35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7C5F-CE1D-4740-9A94-DF2030BC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403F-6E69-4C91-B633-DD6EBAEAE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AF56-D2FF-4A05-9965-D36A80E4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4079-A968-493C-9A53-449A0FF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BB09-1A0E-450E-BFEC-CBAA348F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4847-01BD-4D5F-926F-5D5605FA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 custom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8F4E-F654-4289-820C-2DD36CB3A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custom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--custom-property: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 custom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property: var(--custom-property);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A292-1E08-436C-9836-FB88F05B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1ECD-81C1-4112-8397-3EE0931A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AD1F-0C41-4CF9-9924-411491BA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38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DF1660-B7D4-4D5F-B15A-EEC09EC6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custom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that’s declared in the root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E6B302-F96F-4E53-9CD4-219EAB2B5A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the custom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:root { --color-1: #f2972e;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custom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var(--color-1);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 ul li 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var(--color-1);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4px var(--color-1);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6B75-8278-42CA-B129-9BFDD5FF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6418-0757-42DC-AFA6-E900A0E1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294E-5A02-4DD6-B15D-E7688C45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84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70161B-484F-400B-892E-C6B6CC84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custom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that’s declared in a section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BC2F93-6A5D-4B20-B8EB-761EE2BF44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the custom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--color-2: #f2972e;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custom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h1 { color: var(--color-2);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nav ul li 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var(--color-2);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2C25-DA72-45C6-99C7-EDE9D18E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696C-873E-48F2-B057-12D6E01C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EAB8-6E16-4369-AAEF-0872664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5356-5208-42E2-A9F4-BE5C8987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6DBE5-108D-42AA-807C-D82A84D63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the last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7A4E-4788-4255-9551-7A6A1109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2733-5958-4A33-AFC0-0F8DF6B8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76CA-27FE-452C-988D-192A213A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7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6AE56C-77F1-4FA5-A98C-896D93F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53CF32-C5ED-4553-BEB6-10E754B3D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Toobin&lt;/p&gt;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class="blue"&gt;November: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right"&gt;Copyright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2022&lt;/p&gt;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209F-C6E1-4492-8AC7-5CD62C16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B4E8-4927-4550-BF7E-E8F0DEAD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9717-E10E-43FA-9400-6EAE6D32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1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E58B-4192-4124-99A7-255B8C8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C1AA-CFC1-420B-82E1-4C4E8063C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margin-left: 3em;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 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.blue { color: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.right { text-align: right;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D1EB-551B-4BE4-8068-A7C8F24B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10E2-5A07-4CCF-9507-621EBDE2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A3B4-B9F9-4BED-AF7A-3DEE881F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9605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133</TotalTime>
  <Words>5017</Words>
  <Application>Microsoft Office PowerPoint</Application>
  <PresentationFormat>On-screen Show (4:3)</PresentationFormat>
  <Paragraphs>739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 (part 1)</vt:lpstr>
      <vt:lpstr>Objectives (part 2)</vt:lpstr>
      <vt:lpstr>Objectives (part 3)</vt:lpstr>
      <vt:lpstr>Three ways to provide styles</vt:lpstr>
      <vt:lpstr>The sequence in which the provided styles  are applied</vt:lpstr>
      <vt:lpstr>A head element that includes two style sheets</vt:lpstr>
      <vt:lpstr>HTML that can be selected  by element type, id, or class</vt:lpstr>
      <vt:lpstr>CSS style rules by element type, id, and class</vt:lpstr>
      <vt:lpstr>The elements displayed in a browser</vt:lpstr>
      <vt:lpstr>The URL for the normalize.css style sheet</vt:lpstr>
      <vt:lpstr>Drawbacks of using normalize.css</vt:lpstr>
      <vt:lpstr>Common units of measure</vt:lpstr>
      <vt:lpstr>The HTML for a web page that will have borders</vt:lpstr>
      <vt:lpstr>CSS that uses relative units of measure  with a fixed border</vt:lpstr>
      <vt:lpstr>The web page with borders in a web browser</vt:lpstr>
      <vt:lpstr>Three ways to specify colors</vt:lpstr>
      <vt:lpstr>CSS that uses hexadecimal values for colors</vt:lpstr>
      <vt:lpstr>The hex colors in a web browser</vt:lpstr>
      <vt:lpstr>Accessibility guideline for colors</vt:lpstr>
      <vt:lpstr>Three more ways to code colors</vt:lpstr>
      <vt:lpstr>Examples of RGBA, HSL, and HSLA colors</vt:lpstr>
      <vt:lpstr>The colors in a browser</vt:lpstr>
      <vt:lpstr>The five generic font families</vt:lpstr>
      <vt:lpstr>Examples of the five generic font families</vt:lpstr>
      <vt:lpstr>How to specify a font family and font size</vt:lpstr>
      <vt:lpstr>A font-family rule in the body element that  is inherited by all descendants</vt:lpstr>
      <vt:lpstr>Properties for styling fonts</vt:lpstr>
      <vt:lpstr>How to specify the properties for styling fonts</vt:lpstr>
      <vt:lpstr>The shorthand font property</vt:lpstr>
      <vt:lpstr>Properties for indenting, aligning,  and decorating text</vt:lpstr>
      <vt:lpstr>The HTML for a footer</vt:lpstr>
      <vt:lpstr>The text-shadow property</vt:lpstr>
      <vt:lpstr>The heading in a browser</vt:lpstr>
      <vt:lpstr>Another way to apply a shadow</vt:lpstr>
      <vt:lpstr>Another heading in a browser</vt:lpstr>
      <vt:lpstr>Accessibility guideline for shadows</vt:lpstr>
      <vt:lpstr>An image that has been floated to the left  of the headings that follow</vt:lpstr>
      <vt:lpstr>The HTML and CSS for the floated image</vt:lpstr>
      <vt:lpstr>The page if the image width is reduced to 40</vt:lpstr>
      <vt:lpstr>The property that will stop the floating  before a subsequent element</vt:lpstr>
      <vt:lpstr>HTML that can be selected by relationships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If more than one style rule at a cascade level is applied to an element…</vt:lpstr>
      <vt:lpstr>The cascade order for applying CSS style rules</vt:lpstr>
      <vt:lpstr>How to identify a rule as important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  <vt:lpstr>Cascading styles in Chrome’s Developer Tools</vt:lpstr>
      <vt:lpstr>How to use Chrome’s Developer Tools</vt:lpstr>
      <vt:lpstr>How to create and use a custom property</vt:lpstr>
      <vt:lpstr>Code that uses a custom property  that’s declared in the root pseudoclass</vt:lpstr>
      <vt:lpstr>Code that uses a custom property  that’s declared in a section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14</cp:revision>
  <cp:lastPrinted>2016-01-14T23:03:16Z</cp:lastPrinted>
  <dcterms:created xsi:type="dcterms:W3CDTF">2021-10-28T21:27:12Z</dcterms:created>
  <dcterms:modified xsi:type="dcterms:W3CDTF">2021-10-29T20:06:08Z</dcterms:modified>
</cp:coreProperties>
</file>