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3">
  <p:sldMasterIdLst>
    <p:sldMasterId id="214748366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9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01" autoAdjust="0"/>
  </p:normalViewPr>
  <p:slideViewPr>
    <p:cSldViewPr>
      <p:cViewPr varScale="1">
        <p:scale>
          <a:sx n="99" d="100"/>
          <a:sy n="99" d="100"/>
        </p:scale>
        <p:origin x="12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0" r:id="rId6"/>
    <p:sldLayoutId id="2147483683" r:id="rId7"/>
    <p:sldLayoutId id="2147483681" r:id="rId8"/>
    <p:sldLayoutId id="2147483674" r:id="rId9"/>
    <p:sldLayoutId id="2147483687" r:id="rId10"/>
    <p:sldLayoutId id="2147483676" r:id="rId11"/>
    <p:sldLayoutId id="2147483675" r:id="rId12"/>
    <p:sldLayoutId id="2147483684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2209800"/>
            <a:ext cx="6400800" cy="2971800"/>
          </a:xfrm>
        </p:spPr>
        <p:txBody>
          <a:bodyPr/>
          <a:lstStyle/>
          <a:p>
            <a:r>
              <a:rPr lang="en-US" dirty="0"/>
              <a:t>How to use </a:t>
            </a:r>
          </a:p>
          <a:p>
            <a:r>
              <a:rPr lang="en-US" dirty="0"/>
              <a:t>the CSS box model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4290-CA6A-480D-A928-CCEE33D3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margin on a single side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6125D-4174-4D91-8D93-C2D200007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margin-top: .5em;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margin-left: 1em;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margins on multiple sides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1em;              /* all four sides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0 1em;            /* top and bottom,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right and left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.5em 1em 2em;     /* top, right and left,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bottom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.5em 1em 2em 1em; /* top, right, bottom, left */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1242-CDEB-44CF-8C01-929B2DB8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68208-9761-4007-82E2-6042DA1A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29261-6780-48C0-91AC-4E3D5E39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9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3DC593-5FB3-47B3-B04E-1C831782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padding on a single side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element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6D661C-5BDC-4BA6-98AE-1E115CB6C7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padding-top: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padding-right: 1em;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padding on multiple sides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1em;             /* all four sides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0 1em;           /* top and bottom,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right and left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0 1em .5em;      /* top, right and left,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bottom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0 1em .5em 1em;  /* top, right, bottom, left */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2922-5A06-43A7-A38C-93C9C2F5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5098A-16ED-4FC3-A7AB-A84C823B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47802-06D2-41B4-BDF8-434F280F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57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BC77B8-124E-437B-ADCE-F5499FD2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widths, margins, and padding</a:t>
            </a:r>
            <a:endParaRPr lang="en-US" dirty="0"/>
          </a:p>
        </p:txBody>
      </p:sp>
      <p:pic>
        <p:nvPicPr>
          <p:cNvPr id="9" name="Content Placeholder 8" descr="Refer to page 153 in textbook">
            <a:extLst>
              <a:ext uri="{FF2B5EF4-FFF2-40B4-BE49-F238E27FC236}">
                <a16:creationId xmlns:a16="http://schemas.microsoft.com/office/drawing/2014/main" id="{4468EBED-E8D1-4303-9817-579C22F413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15367"/>
            <a:ext cx="6127011" cy="46272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60FDC-A7D5-46FB-9D28-D201A40C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8CC04-D969-44C4-A40E-92B0F003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730E9-513F-46B4-BAFB-4E1A6F49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7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A39D-2AF2-482E-A586-84C18F99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0AD6C-5497-416D-A5AA-BE5851A1DE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="images/logo.gif" alt="Town Hall Logo"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width="80"&gt;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&lt;h2&gt;San Joaquin Valley Town Hall&lt;/h2&gt;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&lt;h3&gt;Bringing cutting-edge speakers to the valley&lt;/h3&gt;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ECFBD-75D9-4EAD-97E0-620F1981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68099-9DAD-4A4D-BA08-AD0542C1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11D0-9134-40A3-AB6E-37BDC74B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1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3228-7261-4A2C-8FF2-F7F112FC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99F41-3E3E-43A7-B350-ED220BAB06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&lt;h1&gt;This season's guest speakers&lt;/h1&gt;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&lt;nav&gt;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&lt;ul&gt;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&lt;li&gt;October: &lt;a class="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date_passed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="speakers/brancaccio.html"&gt;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David Brancaccio&lt;/a&gt;&lt;/li&gt;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&lt;li&gt;April: 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="speakers/tynan.html"&gt;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Ronan Tynan&lt;/a&gt;&lt;/li&gt;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&lt;/ul&gt;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&lt;/nav&gt;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&lt;h2&gt;Looking for a unique gift?&lt;/h2&gt;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&lt;p&gt;Town Hall has the answer. For only $100, ....&lt;/p&gt;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&lt;p&gt;Or, for $50, you can give yourself the gift ....&lt;/p&gt;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&lt;p&gt;See you at the next show?&lt;/p&gt;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 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contact_us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(559) 555-1212 for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ticket information.&lt;/p&gt;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F3F7E-877A-42A3-AE37-D8E061D7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BF7D6-EE4C-44C6-9C3D-AC263DB8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88DF-9919-44F2-9541-C0282784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3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4F8F-3DBE-4417-A633-F90D509A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page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DC99-BE38-45B0-A3D6-6ABE9FB12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Copyright 2022 San Joaquin Valley Town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Hall.&lt;/p&gt;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03E0D-26E9-4442-B243-D0BD9D5E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CE6D0-E657-482E-88FF-30067C01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8D206-AC19-4A5E-B3FF-4B9DF4A0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0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0726-AB78-407C-AAA6-EBDB22B3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web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3DE1D-3103-4808-B51E-EE1EA6D8D1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700px;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1em auto;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h1, h2, h3, p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{ font-weight: bold;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a:link { color: #931420;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a:visited { color: #f2972e;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a:hover, a:focus { color: blue;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 {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0 0 1.5em;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{ font-size: 95%;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padding-bottom: .35em;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font-size: 95%;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.25em 0;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font-weight: bold;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FCA5-42DE-44A3-BACD-DD725CC3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6D904-5336-405D-9A6B-49FEB4D0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F8CF6-B4F4-4968-8378-34501099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29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9DE1-AA44-4A76-94C9-A7F4A9E3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web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163AE-F20C-4439-A708-A6A3ED57D6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float: left;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h2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220%;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#f2972e;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2px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black;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margin-bottom: .25em;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h3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130%;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font-style: italic;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8E9B-619F-4679-8301-9EEF02C2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D0D5A-6D8D-465C-AF12-E078F115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6CF9B-4A99-45C5-A5FE-33BF24F1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916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A2FD-0459-4BFC-BE39-105BA981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web page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0C355-B033-4C5E-BB7C-0EECDFE5A5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h1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175%;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1em 0 .35em;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h2 { font-size: 130%;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#contact_us {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margin-top: 1em;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a.date_passed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color: gray;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the styles for the footer */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margin-top: 1em;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80%;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9811B-B383-4206-BB3C-C066B803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74B45-3C52-443E-9C90-3C9092A4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8AC13-0AE5-44E9-B52B-DA882B7F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160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AEF8B2-EA13-4DA9-AC27-9495FF8D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version of the page that uses a reset selector</a:t>
            </a:r>
            <a:endParaRPr lang="en-US" dirty="0"/>
          </a:p>
        </p:txBody>
      </p:sp>
      <p:pic>
        <p:nvPicPr>
          <p:cNvPr id="9" name="Content Placeholder 8" descr="Refer to page 157 in textbook">
            <a:extLst>
              <a:ext uri="{FF2B5EF4-FFF2-40B4-BE49-F238E27FC236}">
                <a16:creationId xmlns:a16="http://schemas.microsoft.com/office/drawing/2014/main" id="{39E91AFA-C4DE-40D1-BF02-E8347C732E0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4412" y="1143000"/>
            <a:ext cx="630748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4AB2-1148-44AD-A88E-E3200F9F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9E5AB-F1B4-4FFE-9EAD-528731D4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9FA28-43AD-47BA-A6C7-6D7F34EA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2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E992-D91B-41B2-87D6-684159AE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48CA4-15FF-45A4-B938-F08E4BCCDF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CSS style rules that use the CSS box model to apply spacing, borders, and backgrounds to the web page.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50B5-6819-4692-8353-86E92C77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C338-E7D5-47D7-B4B8-72E28761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30EE6-A534-4C9F-AD66-DAE22467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49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51D3-DBA5-4CC7-9715-425F69A1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this version of the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CFDF2-F950-4B3B-9ACE-535394DBAB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 {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0 0 1.5em 1.25em;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95%;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.35em;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padding-left: .25em;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#contact_us {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margin-top: 1em;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A399C-FC4D-4AA4-8F88-1963F2EF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31C3-E897-4B83-A82A-30EF53E7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2B6FD-81FD-4C66-85AF-4430D086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7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6827-E731-4DCF-AD38-1F50E58E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setting borders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4768-A7C3-4652-9860-F3EBF28A8A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border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border-</a:t>
            </a:r>
            <a:r>
              <a:rPr lang="en-US" sz="1800" b="1" i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side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border-width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border-style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border-color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border-</a:t>
            </a:r>
            <a:r>
              <a:rPr lang="en-US" sz="1800" b="1" i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side</a:t>
            </a: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-width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border-</a:t>
            </a:r>
            <a:r>
              <a:rPr lang="en-US" sz="1800" b="1" i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side</a:t>
            </a: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-style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border-</a:t>
            </a:r>
            <a:r>
              <a:rPr lang="en-US" sz="1800" b="1" i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side</a:t>
            </a: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-color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the shorthand border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border-</a:t>
            </a:r>
            <a:r>
              <a:rPr lang="en-US" sz="2400" b="1" i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border: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[width] [style] [color]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[width] [style] [color]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14EBE-2EF2-4AAC-9A2D-26E0B852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DAD1B-EB35-4042-8BB4-10F4DDFB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CF945-CE9B-46C9-95FF-4420C701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85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3CB3-C13D-4692-9C59-5ADAFBC3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border properties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7EFCB-F686-4800-BCCF-029EECA38A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border: thin solid green;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border: 2px dashed #808080;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border: 1px inset;           /* uses the element's color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property */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side borders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border-top: 2px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border-right: 4px double blue;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98D6-CE7B-4B89-BDEE-402393AA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06108-DDEB-4549-8348-3F5A6D37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A390E-4854-45A6-9519-83B6326A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396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7BBC-0180-461D-A7EE-BAAF1A46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widths of borders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B064-14A9-4E49-922E-4CE9F41A06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border-width: 1px;             /* all four sides */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border-width: 1px 2px;         /* top and bottom,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right and left */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border-width: 1px 2px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/* top, right and left, bottom */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border-width: 1px 2px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3px; /* top, right, bottom, left */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style of borders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border-style: dashed;     /* dashed line all sides */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border-style: solid none; /* solid top and bottom, no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border right and left */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color of borders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border-color: #808080;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border-color: black gray; /* black top and bottom, gray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right and left */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width, style, and color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border-bottom-width: 4px;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border-right-style: dashed;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border-left-color: gray;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4258B-3C2D-4950-A863-BCA60083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043D5-26D4-4AF8-8EF6-A3AEF51E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19632-DF85-4B05-B8F9-15B4390B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502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7236D9-7F6F-42B0-A41C-CD1633A3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the border-radius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box-shadow properties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CFA7353-6489-474F-807D-B5E40554B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border-radius: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/* applies to all four corners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border-radius: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topLeft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topRight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lowerRight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lowerLeft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box-shadow: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horizontalOffset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verticalOffset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blurRadius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spread color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FBD8F-0C76-4EEC-8242-CE65F3F2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F8CEF-2781-4B61-8A3B-DED5222B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E218C-56D4-455F-A037-1131DB1D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20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E45F-FD83-48B3-9A41-5386D119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section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C9880-0194-499C-979C-4419FC6624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="ebooks_index.html"&gt;$10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Ebooks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&lt;/section&gt;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20px;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border: 5px double blue;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border-radius: 10px 20px 0 20px;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box-shadow: 3px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3px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4px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4px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red;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139ED-D2EE-47BB-8887-FCFF6777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36FF-9A68-4C33-BC15-5D904121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3D9DC-119E-428F-8AE2-550760C7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922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2D57E1-BC07-4A33-B6F3-EC2C04EE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section in a browser</a:t>
            </a:r>
            <a:endParaRPr lang="en-US" dirty="0"/>
          </a:p>
        </p:txBody>
      </p:sp>
      <p:pic>
        <p:nvPicPr>
          <p:cNvPr id="9" name="Content Placeholder 8" descr="Refer to page 161 in textbook">
            <a:extLst>
              <a:ext uri="{FF2B5EF4-FFF2-40B4-BE49-F238E27FC236}">
                <a16:creationId xmlns:a16="http://schemas.microsoft.com/office/drawing/2014/main" id="{B64BC841-16B8-4CC2-A779-55CD3A93FB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5164" y="1179473"/>
            <a:ext cx="3818495" cy="148752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CD5A6-1766-48F1-B16E-F07A13E9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EBF98-3558-487B-B8A9-92145945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F53C2-EA09-4413-B04C-BC792441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14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D9788D-BEB3-4EAC-9146-8AC072EB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properties for setting the background color and image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4548CE-2830-4528-ABC8-99D657FDD8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border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border-</a:t>
            </a:r>
            <a:r>
              <a:rPr lang="en-US" sz="1800" b="1" i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side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border-width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border-style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border-color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border-</a:t>
            </a:r>
            <a:r>
              <a:rPr lang="en-US" sz="1800" b="1" i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side</a:t>
            </a: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-width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border-</a:t>
            </a:r>
            <a:r>
              <a:rPr lang="en-US" sz="1800" b="1" i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side</a:t>
            </a: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-style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border-</a:t>
            </a:r>
            <a:r>
              <a:rPr lang="en-US" sz="1800" b="1" i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side</a:t>
            </a: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-color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the shorthand background property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background: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[color] [image] [repeat] [attachment] [position]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CE1C7-8BE4-49DE-9DAF-40678F75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ECBAD-B1EF-43F5-BEFA-B0C95721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E88F3-08F5-422F-A7FC-C58DD34D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32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1AB0-94CC-4FB4-9D43-DD1F2632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shorthand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EB006-41B8-49FD-86ED-B123D4C1E7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background: blue;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background: blue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("../images/texture.gif");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background: #808080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("../images/header.jpg")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repeat-y scroll center top;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83057-8686-4962-8D23-4762CEDA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DBF8E-64E5-419C-8F86-329AB0CF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E46D-1219-4526-8ED4-2CE370BA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151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5474-EA7B-4694-9996-5498DFA1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control image repetition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D8DEB-9E89-4BC9-BCAD-6073100A63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background-repeat: repeat;         /* repeats both directions */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background-repeat: repeat-x;       /* repeats horizontally */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background-repeat: repeat-y;       /* repeats vertically */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background-repeat: no-repeat;      /* doesn't repeat */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control image position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background-position: left top;    /* 0% from left, 0% from top */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background-position: center top;  /* centered horizontally,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0% from top */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background-position: 90% 90%;     /* 90% from left,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90% from top */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control image scrolling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background-attachment: scroll;    /* image moves as you scroll */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background-attachment: fixed;     /* image does not move as you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scroll */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Don’t use a background color or image that makes the text that’s over it difficult to read.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8D76F-7928-4590-903E-66773F1B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66461-AF43-4ABA-820C-DFB05A2A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04E22-34D3-4337-8B96-E491B241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7F98-8F87-432C-AD11-ABAC3036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9C9F2-00DA-4E42-9875-524A2613AB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CSS box model.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CSS box model can be used to control the spacing between the headings and paragraphs on a page.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formatting block elements: height, margin, and padding.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effect of “collapsed margins.”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reset selector.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properties for formatting block elements: border, border-color, and background-color.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CSS features for formatting block elements: rounded corners, shadows, background gradients.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EFEF9-7699-487C-BE85-891072C8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BCF2C-6FE2-4BF5-A4DC-56981BDF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BD37E-FCFC-4357-8731-0427DDE5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9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914CA3-E4A7-4A5C-A741-01B35640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using a linear gradient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background-image property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A38976-AB35-481C-BFE6-B4984400D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background-image: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linear-gradient(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 %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 %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... 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6EFBC-F7CE-4954-B9CF-C7545B01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7F6AD-1E68-43EB-8D87-233B8690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2F15C-0647-4BCB-BF4A-3AAD3FE8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875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23B8-A5A0-4847-ACF5-199B6C90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three divisions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43327-0B2E-4CF9-AE28-BC9C9F3F5E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id="eg1"&gt;&lt;/div&gt;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id="eg2"&gt;&lt;/div&gt;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id="eg3"&gt;&lt;/div&gt;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three divisions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#eg1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 linear-gradient(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 right, white 0%, red 100%);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#eg2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 linear-gradient(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45deg, red 0%, white 50%, blue 100%);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#eg3 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 linear-gradient(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45deg, red 0%, red 33%,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   white 33%, white 66%,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 blue 66%, blue 100%);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6A453-CCEE-4C87-8CC5-2AAA448A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805A3-9DA2-4770-91E1-13635BCA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A14F-B979-452B-914A-4C0CF601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349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958C-5D4E-40E5-9ABA-5639DB3B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linear gradients in a browser</a:t>
            </a:r>
            <a:endParaRPr lang="en-US" dirty="0"/>
          </a:p>
        </p:txBody>
      </p:sp>
      <p:pic>
        <p:nvPicPr>
          <p:cNvPr id="8" name="Content Placeholder 7" descr="Refer to page 165 in textbook">
            <a:extLst>
              <a:ext uri="{FF2B5EF4-FFF2-40B4-BE49-F238E27FC236}">
                <a16:creationId xmlns:a16="http://schemas.microsoft.com/office/drawing/2014/main" id="{154A65D4-6FF0-40D7-96BF-2476E7B377F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4609051" cy="4343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B1293-3EF0-48A8-9664-EBB413DE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00538-10B6-490D-A5A6-D3A0875A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90858-E58A-4FE9-B078-B21EDB54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87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1F7784-AD9B-45E4-B152-0E6982DD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that uses borders and a gradient</a:t>
            </a:r>
            <a:endParaRPr lang="en-US" dirty="0"/>
          </a:p>
        </p:txBody>
      </p:sp>
      <p:pic>
        <p:nvPicPr>
          <p:cNvPr id="9" name="Content Placeholder 8" descr="Refer to page 167 in textbook">
            <a:extLst>
              <a:ext uri="{FF2B5EF4-FFF2-40B4-BE49-F238E27FC236}">
                <a16:creationId xmlns:a16="http://schemas.microsoft.com/office/drawing/2014/main" id="{408ABFCF-624F-41B8-97FD-D48F20A076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572241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BF4AC-826F-45F7-9FE8-7EF66632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C5F86-85C5-42DF-A76C-F9F9706D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F0BB-ED97-4C5B-8D2A-AAD1D3E6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62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FD7F-0240-4521-9C11-EEAB8BFE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gradient and borders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80A91-FD2C-4A9D-9D09-5E550CD62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 linear-gradient(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 bottom, white 0%, #facd8a 100%);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700px;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15px 1.5em;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border-radius: 25px;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box-shadow: 5px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5px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41C64-A3A2-4D1B-BFB9-75E26AD2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D54BD-B412-4146-A79F-E722DDC7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2CE8A-0D46-43FE-9FE4-8040ABCE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12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7A5D-1B1C-403F-9DE0-7542C58F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0E2A3-CA4A-406D-B982-CB7B0849A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1em;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border-bottom: 2px solid #f2972e;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h2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2px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black;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margin-top: 2em;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border-top: 2px solid #f2972e;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padding-top: .7em; }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690F1-97C4-43CA-8156-CCBE02FB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C0282-157B-4F71-AD1A-D96A4A6B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69B1-CCD7-47B0-B935-8A0294FE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75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3F3B-F915-493B-8F74-F53C0CBF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5-1	Apply CSS to an HTML page</a:t>
            </a:r>
          </a:p>
        </p:txBody>
      </p:sp>
      <p:pic>
        <p:nvPicPr>
          <p:cNvPr id="7" name="Content Placeholder 6" descr="Web page screenshot&#10;&#10;Read the exercise description">
            <a:extLst>
              <a:ext uri="{FF2B5EF4-FFF2-40B4-BE49-F238E27FC236}">
                <a16:creationId xmlns:a16="http://schemas.microsoft.com/office/drawing/2014/main" id="{738EBEE3-0D4C-4E3A-B950-264EA9CC37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05000" y="1143000"/>
            <a:ext cx="433987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37ED3-8F6A-42E2-9728-34F310F0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292B5-3458-42E6-8A62-0F4590B2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E993-94D4-4468-AFC3-B61D2B23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78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0AB525-BA88-44E9-A8ED-CAC5DC29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box model</a:t>
            </a:r>
            <a:endParaRPr lang="en-US" dirty="0"/>
          </a:p>
        </p:txBody>
      </p:sp>
      <p:pic>
        <p:nvPicPr>
          <p:cNvPr id="9" name="Content Placeholder 8" descr="Refer to page 145 in textbook">
            <a:extLst>
              <a:ext uri="{FF2B5EF4-FFF2-40B4-BE49-F238E27FC236}">
                <a16:creationId xmlns:a16="http://schemas.microsoft.com/office/drawing/2014/main" id="{22476DA3-0ED5-4C44-B8D3-79EA9D498DC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43428" y="1105391"/>
            <a:ext cx="7257143" cy="39238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D74AD-B20A-41CC-9A99-1BA44EDB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D05B7-E0DE-4F2B-8FFB-40EB7B4A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61712-6478-4F3E-AFBA-06157D99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3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D1B3-EC4B-46CC-BAF9-494C8BF4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formula for calculating the height of a box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4FB55-B4BA-4286-AD7B-B7783FEFF5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margin + top border + top padding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bottom padding + bottom border + bottom margin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formula for calculating the width of a box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margin + left border + left padding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padding + right border + right margin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0E7B3-E4EA-468C-9D16-DD7091B9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AE27A-F0F2-4DA2-9441-4860DE7C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46453-CF1D-4E80-BEEC-B5200808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0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3558-E0C7-4561-9FEF-1D0377E3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page that uses the box model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F58515-0EB6-4978-A0C4-D8F73D393C77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838200" y="1066800"/>
            <a:ext cx="7220246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&lt;body&gt;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&lt;main&gt;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&lt;h1&gt;San Joaquin Valley Town Hall&lt;/h1&gt;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&lt;p&gt;Welcome to San Joaquin Valley Town Hall.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We have some fascinating speakers for you this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season!&lt;/p&gt;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&lt;/main&gt;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&lt;/body&gt;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257A-90A1-4D18-95A1-D91AB5E7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DCA0-A693-4501-8FA5-05A78A9B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F698C-F5B6-4460-992D-E505ECAD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44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A1B5-2F3D-456E-B4EC-B2CB618A7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page that uses the box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79B9F-D54C-405D-BEFB-C4CCCDA84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3px dotted black;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10px;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 2px solid black;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  500px; 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 20px;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10px;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h1, p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dashed black;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10px;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.5em 0 .25em;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padding-left: 15px;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padding-left: 15px;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FF03-0377-4D88-A1E5-66D536D7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6B21A-5514-4DAE-B516-D2D3F7CB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57A73-48BC-4037-B45A-65F062A9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96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CAC94D-862F-412B-B6DE-E1EBC177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in a browser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9" name="Content Placeholder 8" descr="Refer to page 147 in textbook">
            <a:extLst>
              <a:ext uri="{FF2B5EF4-FFF2-40B4-BE49-F238E27FC236}">
                <a16:creationId xmlns:a16="http://schemas.microsoft.com/office/drawing/2014/main" id="{4DB2688A-48F6-4EC9-B412-0FC05F1FAC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990600"/>
            <a:ext cx="6751471" cy="3581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56463-461C-4149-879C-6E3D21C4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80EF-0D37-4EE1-A251-078CEFC4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1EC54-D677-42CB-A097-857CF24E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27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F272-DC7A-4B61-8B19-AF488282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width of the content area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9AC4-86CD-43B5-871B-237B3C4832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450px;        /* an absolute width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75%;          /* a relative width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auto;         /* width based on its containing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block (the default) */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height of the content area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height: 125px;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height: 50%;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height: auto; /* height based on its content (default) */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minimum and maximum width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height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min-width: 450px;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600px;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min-height: 120px;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max-height: 160px;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840D2-9547-40ED-B42F-A423D9EF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86546-CD65-4F7F-8CAD-EBD1FF96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D1354-364E-44FB-990A-7748E554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9133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44</TotalTime>
  <Words>3003</Words>
  <Application>Microsoft Office PowerPoint</Application>
  <PresentationFormat>On-screen Show (4:3)</PresentationFormat>
  <Paragraphs>473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5</vt:lpstr>
      <vt:lpstr>Objectives</vt:lpstr>
      <vt:lpstr>Objectives (cont.)</vt:lpstr>
      <vt:lpstr>The CSS box model</vt:lpstr>
      <vt:lpstr>The formula for calculating the height of a box</vt:lpstr>
      <vt:lpstr>The HTML for a page that uses the box model</vt:lpstr>
      <vt:lpstr>The CSS for the page that uses the box model</vt:lpstr>
      <vt:lpstr>The web page in a browser </vt:lpstr>
      <vt:lpstr>How to set the width of the content area</vt:lpstr>
      <vt:lpstr>How to set the margin on a single side</vt:lpstr>
      <vt:lpstr>How to set the padding on a single side  of an element</vt:lpstr>
      <vt:lpstr>A web page with widths, margins, and padding</vt:lpstr>
      <vt:lpstr>The HTML for the page (part 1)</vt:lpstr>
      <vt:lpstr>The HTML for the page (part 2)</vt:lpstr>
      <vt:lpstr>The HTML for the page (part 3)</vt:lpstr>
      <vt:lpstr>The CSS for the web page (part 1)</vt:lpstr>
      <vt:lpstr>The CSS for the web page (part 2)</vt:lpstr>
      <vt:lpstr>The CSS for the web page (part 3)</vt:lpstr>
      <vt:lpstr>A version of the page that uses a reset selector</vt:lpstr>
      <vt:lpstr>The CSS for this version of the page</vt:lpstr>
      <vt:lpstr>Properties for setting borders</vt:lpstr>
      <vt:lpstr>How to set border properties</vt:lpstr>
      <vt:lpstr>How to set the widths of borders</vt:lpstr>
      <vt:lpstr>The syntax for the border-radius  and box-shadow properties</vt:lpstr>
      <vt:lpstr>The HTML for a section</vt:lpstr>
      <vt:lpstr>The section in a browser</vt:lpstr>
      <vt:lpstr>The properties for setting the background color and image</vt:lpstr>
      <vt:lpstr>How to use the shorthand property</vt:lpstr>
      <vt:lpstr>How to control image repetition</vt:lpstr>
      <vt:lpstr>The syntax for using a linear gradient  in the background-image property</vt:lpstr>
      <vt:lpstr>The HTML for three divisions</vt:lpstr>
      <vt:lpstr>The linear gradients in a browser</vt:lpstr>
      <vt:lpstr>A web page that uses borders and a gradient</vt:lpstr>
      <vt:lpstr>The CSS for the gradient and borders</vt:lpstr>
      <vt:lpstr>The CSS (continued)</vt:lpstr>
      <vt:lpstr>Short 5-1 Apply CSS to an HTML page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Bethany Cabrera</dc:creator>
  <cp:lastModifiedBy>Anne Boehm</cp:lastModifiedBy>
  <cp:revision>8</cp:revision>
  <cp:lastPrinted>2016-01-14T23:03:16Z</cp:lastPrinted>
  <dcterms:created xsi:type="dcterms:W3CDTF">2021-11-01T20:42:05Z</dcterms:created>
  <dcterms:modified xsi:type="dcterms:W3CDTF">2021-11-02T18:47:13Z</dcterms:modified>
</cp:coreProperties>
</file>