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45" autoAdjust="0"/>
  </p:normalViewPr>
  <p:slideViewPr>
    <p:cSldViewPr>
      <p:cViewPr varScale="1">
        <p:scale>
          <a:sx n="99" d="100"/>
          <a:sy n="99" d="100"/>
        </p:scale>
        <p:origin x="127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11/2/2021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number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6" r:id="rId5"/>
    <p:sldLayoutId id="2147483680" r:id="rId6"/>
    <p:sldLayoutId id="2147483683" r:id="rId7"/>
    <p:sldLayoutId id="2147483681" r:id="rId8"/>
    <p:sldLayoutId id="2147483674" r:id="rId9"/>
    <p:sldLayoutId id="2147483687" r:id="rId10"/>
    <p:sldLayoutId id="2147483676" r:id="rId11"/>
    <p:sldLayoutId id="2147483675" r:id="rId12"/>
    <p:sldLayoutId id="2147483684" r:id="rId1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algn="ctr"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CSS</a:t>
            </a:r>
            <a:b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page layout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49E2-BC95-4509-937F-BBDCC2D6D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page when both columns are fluid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BA101-6382-42B2-8B94-2BE291BFB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90%;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white;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15px auto;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66%;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350px;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/* to give the main content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some height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border-right: 2px solid #ef9c00;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left;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33%;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266C-DF55-46B9-B7D7-F8B1BA7B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B1EFB-5E14-4EAC-AEF0-EF008E19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28EA-8AEC-430F-B30A-2326F22A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105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476B55-E57D-4854-924D-A86FF97AC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page when the aside is fixed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the section is fluid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EA75E2-1CF2-45BF-9A77-634D2E41CC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5438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90%;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white;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15px auto;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left;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350px;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/* to give the aside some height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360px;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border-left: 2px solid #ef9c00;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906AF-7095-4789-9A53-6F66AE55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2A76-3555-4BDB-A8B7-87CEE8DA9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19CAF-E5F2-48E8-B834-6ADE755B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000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6EE109-227F-483C-A1E3-B9B5BB3F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3-column web page with fixed-width columns</a:t>
            </a:r>
            <a:endParaRPr lang="en-US" dirty="0"/>
          </a:p>
        </p:txBody>
      </p:sp>
      <p:pic>
        <p:nvPicPr>
          <p:cNvPr id="9" name="Content Placeholder 8" descr="Refer to page 183 in textbook">
            <a:extLst>
              <a:ext uri="{FF2B5EF4-FFF2-40B4-BE49-F238E27FC236}">
                <a16:creationId xmlns:a16="http://schemas.microsoft.com/office/drawing/2014/main" id="{289DEAB7-54E9-4D2F-B0C2-41FDE5C477C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2813" y="1143000"/>
            <a:ext cx="6718374" cy="30055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A48AA-53EA-4265-8D8F-8701E789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E89C9-AEBC-4665-BF5A-2E2A82E1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6D4C7-47CC-44EC-8BC0-5D998BDE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88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952CE-8B69-43AE-8C0A-93855A564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3-column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C16C5-F8A1-4143-B19B-3FBDBBCCF6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&lt;h2&gt;Header&lt;/h2&gt;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 id="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sidebarA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&lt;h2&gt;Sidebar A&lt;/h2&gt;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&lt;h2&gt;Main content&lt;/h2&gt;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 id="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sidebarB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&lt;h2&gt;Sidebar B&lt;/h2&gt;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&lt;h2&gt;Footer&lt;/h2&gt;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9C84D-5E97-4197-AA24-AA92B1BB0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05C6A-422D-4ACA-AC41-14C2F38C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95A98-6A32-47C5-B9A8-99C530F5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549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9B0B-745F-458F-8DA1-1CD1C5CC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critical CSS for the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26DAA-DDD5-45C4-A1C6-BA787E38A9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964px;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white;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15px auto;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#sidebarA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180px;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350px;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/* to give the sidebar some height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for its border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left;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border-right: 2px solid #ef9c00;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600px;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left;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#sidebarB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180px;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350px;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/* to give the sidebar some height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for its border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border-left: 2px solid #ef9c00;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8B182-2D5B-4F3A-984C-942F5438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8437C-7CFB-448B-8A41-212EE0479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0F1B6-A57D-4FF6-9038-A0AAC402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935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1173FAE-5824-4EF5-A385-8CDE6AD2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home page with a sidebar floated to the right</a:t>
            </a:r>
            <a:endParaRPr lang="en-US" dirty="0"/>
          </a:p>
        </p:txBody>
      </p:sp>
      <p:pic>
        <p:nvPicPr>
          <p:cNvPr id="9" name="Content Placeholder 8" descr="Refer to page 185 in textbook">
            <a:extLst>
              <a:ext uri="{FF2B5EF4-FFF2-40B4-BE49-F238E27FC236}">
                <a16:creationId xmlns:a16="http://schemas.microsoft.com/office/drawing/2014/main" id="{2C934732-ACC5-4B6F-B322-5C254C5FCD9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75349" y="1143000"/>
            <a:ext cx="6793301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0A9FD-90C8-4B0F-ADED-8658501B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DD759-E78C-4475-8017-5453E4A3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AF70-074E-4877-8CDB-42B1224A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146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1427-A544-40D0-9C56-F2454233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home page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9027F-06CD-4410-9AF7-45D15DF71D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&lt;link 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="styles/main.css"&gt;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="images/logo.jpg" alt="Town Hall Logo"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width="80"&gt;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&lt;h2&gt;San Joaquin Valley Town Hall&lt;/h2&gt;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&lt;h3&gt;Bringing cutting-edge speakers to the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valley&lt;/h3&gt;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&lt;aside&gt;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&lt;h2&gt;Lecture notes&lt;/h2&gt;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&lt;h3&gt;Event change for November&lt;/h3&gt;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90AB9-8628-4D4B-8BC9-134284FB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41355-85F7-4C1D-805C-A254383A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E1E53-E874-43B6-AA96-ADB6ACF0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003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DA1C-EB83-49EB-85C2-9BC098AB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home page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84D0F-7645-469A-BE65-EA157018C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1254125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&lt;p&gt;SJV Town Hall is pleased to announce the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addition of award-winning author Andrew Ross 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Sorkin. The appearance of previously 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scheduled speaker, Greg Mortenson, has been 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postponed.&lt;/p&gt;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&lt;h3&gt;Lecture day, time, and location&lt;/h3&gt;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&lt;p class="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news_item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"&gt;All one-hour lectures are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on the second Wednesday of the month 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beginning at 10:30 a.m. at William 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Saroyan Theatre, 700 M Street, Fresno, 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CA.&lt;/p&gt;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&lt;/aside&gt;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A4556-4817-45D3-8681-D778F8EB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02B66-F21C-4EF8-99D4-D79FDFB8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7B411-60CC-4DE5-B30E-EF32BD51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710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78F0-A2CB-44BA-AD38-EFC38BA8F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home page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9A853-2538-4FDE-A634-7C0B7F9F5F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738188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&lt;section&gt;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&lt;h1&gt;This season's guest speakers&lt;/h1&gt;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&lt;nav&gt;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&lt;ul&gt;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&lt;li&gt;October: &lt;a class="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date_passed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="speakers/brancaccio.html"&gt;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David Brancaccio&lt;/a&gt;&lt;/li&gt;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&lt;li&gt;March: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&lt;a 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="speakers/eire.html"&gt;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Carlos Eire&lt;/a&gt;&lt;/li&gt;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&lt;li&gt;April: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&lt;a 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="speakers/tynan.html"&gt;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Ronan Tynan&lt;/a&gt;&lt;/li&gt;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&lt;/ul&gt;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&lt;/nav&gt;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&lt;h2&gt;Looking for a unique gift?&lt;/h2&gt;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7F0FB-0759-407D-A785-C82D86AB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98861-9532-4ACF-AE0F-D559D608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70809-1391-487A-A792-251EFD34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344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E1A9-02D5-4340-B3D6-644FE73D9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home page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F1999-954F-4FCC-AFE2-86B841FE84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1260475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&lt;p&gt;Town Hall has the answer. For only $100,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you can get a book of tickets for all of the 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remaining speakers. And the bargain includes 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a second book of tickets for a 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companion.&lt;/p&gt;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&lt;p&gt;Or, for $50, you can give yourself the gift 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of our speakers, and still get an extra 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ticket for a companion, but for just one 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of the events.&lt;/p&gt;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&lt;p&gt;See you at the next show?&lt;/p&gt;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&lt;p id="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contact_us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&gt;Contact us by phone&lt;/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at (559) 555-1212 for ticket 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information.&lt;/p&gt;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&lt;/section&gt;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&lt;p&gt;&amp;copy; Copyright 2022 San Joaquin Valley Town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Hall.&lt;/p&gt;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46DE8-C1B4-4893-AD65-58AD8D4D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466AA-BF7C-418C-BEEA-09C6115B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E52A3-71BE-41EE-8392-7CEF39CF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95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5F10-A0F8-47DC-9022-E5C231FE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AC77D-EE2E-4D98-B7C1-197C0B2C73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an HTML document, create a CSS style sheet that uses floating to implement a fixed or fluid page layout in two- or three-column format with both header and footer.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floating for page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clear property in a CSS style rule.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fixed and fluid page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CSS feature for text columns.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absolute, relative, and fixed positioning.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25F89-78BF-43B0-B0AA-A69A082C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8A1C6-9CF6-41D5-8642-79881FC9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A7C19-2743-4F5B-A399-60E61FE0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369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8D82-D05F-49BC-9416-DAA2E3C18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home page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C6052-5DB2-4CFB-B32B-575EDD24A5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type selectors */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background-image: linear-gradient(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to bottom, white 0%, #facd8a 100%);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Verdana, Arial, Helvetica, sans-serif;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992px;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white;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15px auto;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15px 0;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/* no border radius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or box shadow */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EE52E-CA0C-4213-AEF0-2AA73B09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10A0D-4E33-4A6A-BEC3-6DD62910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DFCB6-5E48-403E-8542-F91B27C0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043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5A3C-9037-4E92-9403-784C88887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home page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E1225-FE22-4B98-B418-A5DACC515C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section, aside,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h1, h2, h3, p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0;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section, aside 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margin-top: 1.5em;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1em;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{ font-weight: bold;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a:link { color: #931420;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a:visited { color: #f2972e;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a:hover, a:focus { color: blue;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 { 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margin-top: 0;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margin-bottom: 1.5em;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 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95%;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padding-bottom: .35em;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95%;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padding-bottom: .5em;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D49D5-65D7-486C-ACC1-7265C6F7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15CC0-04B2-4200-9FD3-BB5FBBFD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0A76A-2800-4C4D-8545-7EE5DEE7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250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DE4B-0929-4536-8A82-8348D396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home page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B3078-3C48-4F8D-8B7A-F8A0806C52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font-weight: bold;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the styles for the header */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 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padding-bottom: 2em;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border-bottom: 2px solid #f2972e;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margin-left: 20px;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h2 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220%;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#f2972e;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text-shadow: 2px 3px 0 black;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margin-left: 120px;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margin-bottom:.25em;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h3 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130%;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font-style: italic;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margin-left: 120px;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AD00F-5047-47A9-980A-ED169D5B7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4ED82-AFE6-409A-8E5B-21D6DF58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4340-B819-4A26-B42D-0AA9B9CF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477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D0D29-1D19-4CE4-872D-313B739A5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home page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CDCE9-29AD-43DC-A620-1C49B401B4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the styles for the section */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535px;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margin-left: 20px;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padding-right: 25px;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h1 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font-size: 170%;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.35em; 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h2 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130%;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.35em; 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#contact_us { margin-top: 1em;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a.date_passed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 color: gray;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38B7F-5AD2-4B95-8758-2E0355C2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5F708-25C7-4764-9877-0AAA78CC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02C06-6AC3-4932-A2B4-20804550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719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3302-2159-4D9D-B45D-4405831C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home page (part 5)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A33F0-1B3E-465F-B6AD-45E125B3A4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the styles for the sidebar */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350px;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20px;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background-color: #ffebc6;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margin-right: 20px;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h2 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130%;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padding-bottom: .5em;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h3 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#931420;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padding-bottom: .5em;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p { margin-bottom: .5em;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6D627-23DE-4F5E-8ABB-EF7B8B4B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720B1-55C7-4BB1-A11F-12F3808C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26AFB-D6A5-4AA5-84D8-F427E113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415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8348-2199-4198-B527-A0F29952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home page (part 6)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9EA16-8310-4551-BA57-B0028FD552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the styles for the footer */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clear: both;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border-top: 2px solid #f2972e;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padding-top: .7em;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p 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80%;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right;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margin-right: 20px;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696D9-D71B-4FED-88E0-9FFCE516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EC57E-04D7-43D5-9E4C-01BA2E72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8CE73-E633-42F3-BB33-C50AD50D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060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77759B-30D2-44A3-8C2E-E48502B2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speaker page with a sidebar on the right article</a:t>
            </a:r>
            <a:endParaRPr lang="en-US" dirty="0"/>
          </a:p>
        </p:txBody>
      </p:sp>
      <p:pic>
        <p:nvPicPr>
          <p:cNvPr id="9" name="Content Placeholder 8" descr="Refer to page 193 in textbook">
            <a:extLst>
              <a:ext uri="{FF2B5EF4-FFF2-40B4-BE49-F238E27FC236}">
                <a16:creationId xmlns:a16="http://schemas.microsoft.com/office/drawing/2014/main" id="{0E27796B-1FF5-4625-8F3C-849E399B66C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4926301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4D6D4-2DF2-4F53-A06B-564DE574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5EE7A-BFC2-4041-AC29-2C93B33A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770A2-4E94-461E-94C5-3F4F5F1C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775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B1F7-D158-4EDD-A9A3-69192D4A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changes for the speaker page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9C083-D271-4433-A06E-ADD29A925E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="styles/speaker.css"&gt;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&lt;aside&gt;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&lt;h2&gt;This season's guest speakers&lt;/h2&gt;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&lt;nav&gt;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&lt;ul&gt;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&lt;li&gt;October: &lt;a class="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date_passed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="speakers/brancaccio.html"&gt;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David Brancaccio&lt;/a&gt;&lt;/li&gt;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&lt;li&gt;April: 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&lt;a 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="speakers/tynan.html"&gt;Ronan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Tynan&lt;/a&gt;&lt;/li&gt;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&lt;/ul&gt;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&lt;p&gt;&lt;a 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="index.html"&gt;Return to Home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page&lt;/a&gt;&lt;/p&gt;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&lt;/nav&gt;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&lt;/aside&gt;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D2D4F-9FEC-421B-B429-98531C25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0BF62-096F-477E-8CE3-9B346725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08463-8DA8-4439-92C8-8DEFC6A4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790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DF77-732B-4153-8B2A-C5F7E154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changes for the speaker page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2AD3A-E237-4A91-9E64-F4940A1D19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&lt;article&gt;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&lt;h1&gt;Fossil Threads in the Web of Life&lt;/h1&gt;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="images/sampson_dinosaur.jpg"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alt="Scott Sampson" width="260"&gt;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&lt;p&gt;What's 75 million years old and brand spanking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new? A teenage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...&lt;/p&gt;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&lt;p&gt;Scott Sampson is a Canadian-born paleontologist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who received his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...&lt;/p&gt;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&lt;p&gt;Following graduation in 1993, Sampson spent a year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working at the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...&lt;/p&gt;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&lt;p&gt;In addition to his museum and laboratory-based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studies, Sampson has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...&lt;/p&gt;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&lt;/article&gt;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0F6B7-440C-4684-9B27-A3955258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0A24F-A4F5-4035-BDAE-E003D7B6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EAEE8-8266-4B61-B58D-500A309D9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11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EE94-DFB7-46BA-8972-C4EB236E0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changes for the speaker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E9AD9-87F2-4749-87C3-86D66FC177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aside, h1, h2, p, ul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0;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aside {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margin-top: 1.5em;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1em;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the styles for the article */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535px;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margin-left: 20px;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padding-right: 25px;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right;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h1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170%;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margin-bottom: .35em;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1.5em 1em 0;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597A-B567-4F56-8E84-8CEFDEEC3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7DB8F-790F-436B-AAC0-F84DF4A2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7801C-5B04-4E47-AC9A-00E90724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00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E8C9-0A1F-4025-AB8F-5FFC0E2A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web page with an aside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0F9E0-0F90-4A9B-8811-F9EEC0B61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&lt;p&gt;The luncheon starts 15 minutes after the</a:t>
            </a:r>
            <a:b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lecture ends&lt;/p&gt;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&lt;p&gt;Welcome to San Joaquin Valley Town Hall. We</a:t>
            </a:r>
            <a:b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have some fascinating speakers for you this</a:t>
            </a:r>
            <a:b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season!&lt;/p&gt;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&lt;p&gt;Please call today at (559) 555-1212 to get</a:t>
            </a:r>
            <a:b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your tickets!&lt;/p&gt;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16C5D-60CD-422E-B2DF-2053C1B8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0A75A-4042-4E07-8E26-03DD26C8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47CAD-E950-4A5D-8F52-20388FD4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450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1146C-CFF9-4E8E-9E48-C8F789FA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properties for creating text columns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F1F18-7CE2-47FD-BA36-B838F3076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column-count</a:t>
            </a:r>
            <a:endParaRPr lang="en-US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column-gap</a:t>
            </a:r>
            <a:endParaRPr lang="en-US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column-rule</a:t>
            </a:r>
            <a:endParaRPr lang="en-US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column-span</a:t>
            </a:r>
            <a:endParaRPr lang="en-US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15188-D242-44A9-B403-580D351C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54A4A-A80F-4AAE-AAA8-BED60AEC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DDF92-2401-44F6-A0E5-DABDDDB1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851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3E78E-371D-462B-91CC-AB0C62DC3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start of the HTML for an article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A9D07-194C-47A8-A23A-90106AC96B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&lt;article&gt;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Fossil Threads in the Web of Life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What's 75 million years old and brand spanking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new? A teenage 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Utahceratops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 ....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formatting the article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column-count: 3;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column-gap: 35px;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column-rule: 2px solid black; 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 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font-size: 170%;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margin-top: 0;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column-span: all;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 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margin-top: 0;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margin-bottom: .5em;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8BE90-016E-4F79-91F1-57BC4065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1B1A8-EDF0-4903-8252-C6DDDE128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DA999-9283-4B84-8502-DA72ED39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99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DF1488-4F55-4F3B-A4D8-A5BE3B574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resulting article</a:t>
            </a:r>
            <a:endParaRPr lang="en-US" dirty="0"/>
          </a:p>
        </p:txBody>
      </p:sp>
      <p:pic>
        <p:nvPicPr>
          <p:cNvPr id="9" name="Content Placeholder 8" descr="Refer to page 197 in textbook">
            <a:extLst>
              <a:ext uri="{FF2B5EF4-FFF2-40B4-BE49-F238E27FC236}">
                <a16:creationId xmlns:a16="http://schemas.microsoft.com/office/drawing/2014/main" id="{2B2B51D7-5D65-46C8-855A-95A7F005ECE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6797629" cy="201185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BCEBD-2C08-4807-901C-FE297507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491E-78F6-4F37-9594-347ABCE7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C42BB-CA1E-43AD-9CBC-2B86A807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178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AC17B2-A024-4EC7-A806-98BF4312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with a two-column article</a:t>
            </a:r>
            <a:endParaRPr lang="en-US" dirty="0"/>
          </a:p>
        </p:txBody>
      </p:sp>
      <p:pic>
        <p:nvPicPr>
          <p:cNvPr id="9" name="Content Placeholder 8" descr="Refer to page 199 in textbook">
            <a:extLst>
              <a:ext uri="{FF2B5EF4-FFF2-40B4-BE49-F238E27FC236}">
                <a16:creationId xmlns:a16="http://schemas.microsoft.com/office/drawing/2014/main" id="{AD86F3D6-2525-4588-97E7-853E3466B26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6463513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A2EF1-338B-4CB6-AC64-24109BCB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A9735-8ACF-4F1A-8FAE-F6803C77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49B4E-98BB-4709-8FBF-C76F40970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998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BACD-EFA7-4A5E-9382-7E3A105D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start of the HTML for the article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1B3E3-E54E-4AF8-B54B-CDF323F01F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&lt;article&gt;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&lt;h1&gt;Fossil Threads in the Web of Life&lt;/h1&gt;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&lt;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="images/sampson_dinosaur.jpg"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 alt="Scott Sampson" width="260" /&gt;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&lt;p&gt;What's 75 million years old and brand spanking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 new? A teenage ...&lt;/p&gt;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formatting the article and its heading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column-count: 2;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h1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column-span: all;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C3F2A-6D39-4406-BAE3-7D36DD2B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9F8ED-5D80-4943-82AA-0FE5B836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3E340-4583-4DD7-8829-B7DB44B18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971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791E6-4F8B-4FFD-A922-C1D86496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 for positioning elements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D39C5-9CC1-4E52-A5E4-AB352B325B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position</a:t>
            </a:r>
            <a:endParaRPr lang="en-US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top, bottom, left, right	</a:t>
            </a:r>
            <a:endParaRPr lang="en-US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z-index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Possible values for the position property</a:t>
            </a: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static	</a:t>
            </a:r>
            <a:endParaRPr lang="en-US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absolute	</a:t>
            </a:r>
            <a:endParaRPr lang="en-US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fixed	</a:t>
            </a:r>
            <a:endParaRPr lang="en-US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800" b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relative</a:t>
            </a: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D2ED4-15FE-44F4-B428-1267A311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9CF99-B5C3-4C93-A1C3-96190F61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7510A-23B0-4712-8196-5FF0C63E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579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730E7-A8A1-4A1B-9D54-638B8855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a positioned element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636DC-5154-46EA-945C-8C6657C4F3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350px;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20px;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#ffebc6;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position: fixed;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right: 0;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top: 170px;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8210-C615-4C93-A722-4574D6F7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7F1A7-5EF4-4459-B491-0AD7FE44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ADF78-210D-485E-AA75-56AE9208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2659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AB68-6E6D-4184-9B33-250F50A96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web page that will use positioning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6F7E7-3FE1-470C-96DC-A10469094D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&lt;h1&gt;Our speakers this season&lt;/h1&gt;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&lt;ul&gt;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&lt;li&gt;October: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&lt;a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="speakers/brancaccio.html"&gt;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David Brancaccio&lt;/a&gt;&lt;/li&gt;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&lt;li&gt;November: &lt;a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="speakers/sorkin.html"&gt;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Andrew Ross Sorkin&lt;/a&gt;&lt;/li&gt;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&lt;li&gt;January: &lt;a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="speakers/chua.html"&gt;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Amy Chua&lt;/a&gt;&lt;/li&gt;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&lt;/ul&gt;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&lt;p&gt;Please contact us for tickets.&lt;/p&gt;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&lt;/main&gt;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&lt;aside&gt;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&lt;p&gt;&lt;a </a:t>
            </a:r>
            <a:r>
              <a:rPr lang="en-US" sz="1600" b="1" dirty="0" err="1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="raffle.html"&gt;Enter to win a free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ticket!&lt;/a&gt;&lt;/p&gt;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0FEDA-AFC0-42F7-B482-4BBE55D2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08C98-09E2-4DC0-A546-67A7299B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329D4-4412-4A0A-BCAC-E6D20E7D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3087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F16841-74DE-4C2B-89FD-AE5E2984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web page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absolute positioning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A6F4814-33FA-40C7-B938-80D0FCD911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 margin: 0;}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550px;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25px 20px;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position: relative;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/* not needed for fixed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positioning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80px;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1em;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position: absolute;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/* change to fixed for fixed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positioning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right: 30px;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top: 50px;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F3666-9B5D-4CEB-8718-70C8CB7E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63E5-BC96-4CF0-A95D-614C2292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84212-ADCB-4ED6-8594-DD87AB2E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506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F9BBEF0-9683-49E4-9EC8-6AC9822D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 page with absolute positioning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browser </a:t>
            </a:r>
            <a:endParaRPr lang="en-US" dirty="0"/>
          </a:p>
        </p:txBody>
      </p:sp>
      <p:pic>
        <p:nvPicPr>
          <p:cNvPr id="9" name="Content Placeholder 8" descr="Refer to page 203 in textbook">
            <a:extLst>
              <a:ext uri="{FF2B5EF4-FFF2-40B4-BE49-F238E27FC236}">
                <a16:creationId xmlns:a16="http://schemas.microsoft.com/office/drawing/2014/main" id="{3C4ADBD9-0062-41DF-A7EE-846283B0D5D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371600"/>
            <a:ext cx="6005080" cy="188382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D04B0-9206-49D1-A43F-EB4D7376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5CEFC-AEA4-446C-B191-9B4B2A5F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7ABE3-02FE-453C-B901-86F55F6C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64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2C91-5E42-417F-A772-1C08D6252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floating the aside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6B143-269C-4472-8D60-5929EEFA3A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 width: 500px; }	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main, aside, footer {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0px 20px;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 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20px 10px;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150px;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 clear: both; }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A7029-C25B-4A5A-8B89-AE759882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17B2E-99A9-492C-BF45-EF99F25E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4391C-4C8D-4036-9E36-C57E8082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076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F579-2928-4101-AE7B-DB2C5F70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6-1	Use the CSS columns feature</a:t>
            </a:r>
          </a:p>
        </p:txBody>
      </p:sp>
      <p:pic>
        <p:nvPicPr>
          <p:cNvPr id="7" name="Content Placeholder 6" descr="Web page screenshot&#10;&#10;Read the exercise description">
            <a:extLst>
              <a:ext uri="{FF2B5EF4-FFF2-40B4-BE49-F238E27FC236}">
                <a16:creationId xmlns:a16="http://schemas.microsoft.com/office/drawing/2014/main" id="{89297ABC-1188-4323-BDAB-5F10A30B623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6409111" cy="4572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6619C-6DDB-4A91-A796-D970BA69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0FE6-0F22-4346-87AA-7D5C4B20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FE1B8-773A-4958-A027-09F850DEE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7649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AF2C9-97F4-437B-8F9A-4E5C1F2D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6-2	Switch the columns of a page</a:t>
            </a:r>
          </a:p>
        </p:txBody>
      </p:sp>
      <p:pic>
        <p:nvPicPr>
          <p:cNvPr id="7" name="Content Placeholder 6" descr="Web page screenshot&#10;&#10;Read the exercise description">
            <a:extLst>
              <a:ext uri="{FF2B5EF4-FFF2-40B4-BE49-F238E27FC236}">
                <a16:creationId xmlns:a16="http://schemas.microsoft.com/office/drawing/2014/main" id="{1D10674B-0B94-4CDD-BC4B-05EB9FD4C9F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6934200" cy="459581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31DD9-7D49-43C1-8F37-413117272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B809E-9319-4382-A53A-D5532D37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74CD7-2FA0-40F4-8974-4CEF7D73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6048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B0E0-CE5E-4BE3-91EC-DDD66117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6-3	Add a third column to a page</a:t>
            </a:r>
          </a:p>
        </p:txBody>
      </p:sp>
      <p:pic>
        <p:nvPicPr>
          <p:cNvPr id="7" name="Content Placeholder 6" descr="Web page screenshot&#10;&#10;Read the exercise description">
            <a:extLst>
              <a:ext uri="{FF2B5EF4-FFF2-40B4-BE49-F238E27FC236}">
                <a16:creationId xmlns:a16="http://schemas.microsoft.com/office/drawing/2014/main" id="{11347BA8-578E-4774-8E42-70C1112814E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399" y="1143000"/>
            <a:ext cx="5395361" cy="4724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42A70-31A7-49AA-A1DE-880A4D6D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747C5-F279-4C7D-BD32-249837AA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F3320-BC64-4536-8A91-AA8FC82C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34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7F27198-1908-4429-BB5B-998841E8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 page in a browser</a:t>
            </a:r>
            <a:endParaRPr lang="en-US" dirty="0"/>
          </a:p>
        </p:txBody>
      </p:sp>
      <p:pic>
        <p:nvPicPr>
          <p:cNvPr id="9" name="Content Placeholder 8" descr="Refer to page 177 in textbook">
            <a:extLst>
              <a:ext uri="{FF2B5EF4-FFF2-40B4-BE49-F238E27FC236}">
                <a16:creationId xmlns:a16="http://schemas.microsoft.com/office/drawing/2014/main" id="{E78DA73A-4DDF-4D60-AF61-6CAAFF0593F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79434"/>
            <a:ext cx="6553768" cy="163996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95CC2-B8C4-4164-AF1E-B731BCE7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3E748-40D7-44DF-8D07-52A90B75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6A813-6083-4111-9777-175C744E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48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365CCB1-BAC1-4252-8678-C54550D2E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2-column web page with fixed-width columns</a:t>
            </a:r>
            <a:endParaRPr lang="en-US" dirty="0"/>
          </a:p>
        </p:txBody>
      </p:sp>
      <p:pic>
        <p:nvPicPr>
          <p:cNvPr id="9" name="Content Placeholder 8" descr="Refer to page 179 in textbook">
            <a:extLst>
              <a:ext uri="{FF2B5EF4-FFF2-40B4-BE49-F238E27FC236}">
                <a16:creationId xmlns:a16="http://schemas.microsoft.com/office/drawing/2014/main" id="{7B9F5F34-F3D3-4E72-B7E2-037C795A66D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73185" y="1143000"/>
            <a:ext cx="6797629" cy="303607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24EC-3E0A-4CF4-BC74-05B613A2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F7E28-1442-42D4-9F04-E1EEBA021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2E5E1-D8B6-4257-9E39-23D25173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61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E260C-EDA2-4B4C-90CB-F8BEF706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2-column, fixed-width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67F32-8D54-4B58-A334-6FEB7F735C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&lt;h2&gt;Header&lt;/h2&gt;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&lt;/header&gt;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&lt;h2&gt;Main content&lt;/h2&gt;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&lt;h2&gt;Aside&lt;/h2&gt;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&lt;/aside&gt;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&lt;h2&gt;Footer&lt;/h2&gt;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&lt;/footer&gt;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6C503-C80D-4420-8A85-4B22F1E6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EC54E-A8EF-4422-B2CD-E54878EA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1E3D3-0F94-4E67-A8E8-380CEA0EB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60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2EE43-BF11-4A02-B12A-61F1F961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the 2-column, fixed-width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E8324-4152-432E-9A0E-53E0CCC343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{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argin: 0;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0;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962px;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white;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15px auto;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black;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h2 {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padding: 1em;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 { border-bottom: 2px solid #ef9c00;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350px;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/* to give the aside some height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for its border */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600px;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left;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border-right: 2px solid #ef9c00;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width: 360px;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float: right;</a:t>
            </a: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footer {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clear: both;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border-top: 2px solid #ef9c00; }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D5FDF-DDAA-4BB9-87D4-C9FA35EA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3167F-F8E6-441A-800F-360598C9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B1B11-2648-4CFF-80A1-DA9FA8E6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92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110E2F-3439-4C91-80F0-E1A4EC607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2-column web page with fluid widths</a:t>
            </a:r>
            <a:endParaRPr lang="en-US" dirty="0"/>
          </a:p>
        </p:txBody>
      </p:sp>
      <p:pic>
        <p:nvPicPr>
          <p:cNvPr id="9" name="Content Placeholder 8" descr="Refer to page 181 in textbook">
            <a:extLst>
              <a:ext uri="{FF2B5EF4-FFF2-40B4-BE49-F238E27FC236}">
                <a16:creationId xmlns:a16="http://schemas.microsoft.com/office/drawing/2014/main" id="{563159B8-91C8-4EB1-9B81-818EAC8B766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85378" y="1142736"/>
            <a:ext cx="6773243" cy="304826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6A468-FC75-4DDC-9E7E-57355B96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5th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4F196-87CB-42DD-B1A8-B86F4D2E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2022,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4E413-5A2E-4173-AE7C-475C8CE5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11362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611E833D-05D0-4A5D-A09D-85733BEA6AAA}" vid="{7CAD4F6C-8ECE-45F7-A39E-93FAD23107B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54</TotalTime>
  <Words>3911</Words>
  <Application>Microsoft Office PowerPoint</Application>
  <PresentationFormat>On-screen Show (4:3)</PresentationFormat>
  <Paragraphs>642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Arial Narrow</vt:lpstr>
      <vt:lpstr>Courier New</vt:lpstr>
      <vt:lpstr>Times New Roman</vt:lpstr>
      <vt:lpstr>Master slides_with_titles_logo</vt:lpstr>
      <vt:lpstr>Chapter 6</vt:lpstr>
      <vt:lpstr>Objectives</vt:lpstr>
      <vt:lpstr>The HTML for a web page with an aside</vt:lpstr>
      <vt:lpstr>The CSS for floating the aside</vt:lpstr>
      <vt:lpstr>The web page in a browser</vt:lpstr>
      <vt:lpstr>A 2-column web page with fixed-width columns</vt:lpstr>
      <vt:lpstr>The HTML for the 2-column, fixed-width page</vt:lpstr>
      <vt:lpstr>The CSS for the 2-column, fixed-width page</vt:lpstr>
      <vt:lpstr>A 2-column web page with fluid widths</vt:lpstr>
      <vt:lpstr>The CSS for the page when both columns are fluid</vt:lpstr>
      <vt:lpstr>The CSS for the page when the aside is fixed  and the section is fluid</vt:lpstr>
      <vt:lpstr>A 3-column web page with fixed-width columns</vt:lpstr>
      <vt:lpstr>The HTML for the 3-column page</vt:lpstr>
      <vt:lpstr>The critical CSS for the page</vt:lpstr>
      <vt:lpstr>A home page with a sidebar floated to the right</vt:lpstr>
      <vt:lpstr>The HTML for the home page (part 1)</vt:lpstr>
      <vt:lpstr>The HTML for the home page (part 2)</vt:lpstr>
      <vt:lpstr>The HTML for the home page (part 3)</vt:lpstr>
      <vt:lpstr>The HTML for the home page (part 4)</vt:lpstr>
      <vt:lpstr>The CSS for the home page (part 1)</vt:lpstr>
      <vt:lpstr>The CSS for the home page (part 2)</vt:lpstr>
      <vt:lpstr>The CSS for the home page (part 3)</vt:lpstr>
      <vt:lpstr>The CSS for the home page (part 4)</vt:lpstr>
      <vt:lpstr>The CSS for the home page (part 5)</vt:lpstr>
      <vt:lpstr>The CSS for the home page (part 6)</vt:lpstr>
      <vt:lpstr>A speaker page with a sidebar on the right article</vt:lpstr>
      <vt:lpstr>The HTML changes for the speaker page (part 1)</vt:lpstr>
      <vt:lpstr>The HTML changes for the speaker page (part 2)</vt:lpstr>
      <vt:lpstr>The CSS changes for the speaker page</vt:lpstr>
      <vt:lpstr>The CSS properties for creating text columns</vt:lpstr>
      <vt:lpstr>The start of the HTML for an article</vt:lpstr>
      <vt:lpstr>The resulting article</vt:lpstr>
      <vt:lpstr>A web page with a two-column article</vt:lpstr>
      <vt:lpstr>The start of the HTML for the article</vt:lpstr>
      <vt:lpstr>Properties for positioning elements</vt:lpstr>
      <vt:lpstr>The CSS for a positioned element</vt:lpstr>
      <vt:lpstr>The HTML for a web page that will use positioning</vt:lpstr>
      <vt:lpstr>The CSS for the web page  with absolute positioning</vt:lpstr>
      <vt:lpstr>The web page with absolute positioning  in a browser </vt:lpstr>
      <vt:lpstr>Short 6-1 Use the CSS columns feature</vt:lpstr>
      <vt:lpstr>Short 6-2 Switch the columns of a page</vt:lpstr>
      <vt:lpstr>Short 6-3 Add a third column to a page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Anne Boehm</cp:lastModifiedBy>
  <cp:revision>10</cp:revision>
  <cp:lastPrinted>2016-01-14T23:03:16Z</cp:lastPrinted>
  <dcterms:created xsi:type="dcterms:W3CDTF">2021-11-01T21:36:39Z</dcterms:created>
  <dcterms:modified xsi:type="dcterms:W3CDTF">2021-11-02T18:53:11Z</dcterms:modified>
</cp:coreProperties>
</file>