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  <p:sldMasterId id="2147483676" r:id="rId5"/>
  </p:sldMasterIdLst>
  <p:notesMasterIdLst>
    <p:notesMasterId r:id="rId37"/>
  </p:notesMasterIdLst>
  <p:handoutMasterIdLst>
    <p:handoutMasterId r:id="rId38"/>
  </p:handoutMasterIdLst>
  <p:sldIdLst>
    <p:sldId id="256" r:id="rId6"/>
    <p:sldId id="325" r:id="rId7"/>
    <p:sldId id="350" r:id="rId8"/>
    <p:sldId id="347" r:id="rId9"/>
    <p:sldId id="328" r:id="rId10"/>
    <p:sldId id="298" r:id="rId11"/>
    <p:sldId id="299" r:id="rId12"/>
    <p:sldId id="331" r:id="rId13"/>
    <p:sldId id="348" r:id="rId14"/>
    <p:sldId id="320" r:id="rId15"/>
    <p:sldId id="349" r:id="rId16"/>
    <p:sldId id="319" r:id="rId17"/>
    <p:sldId id="315" r:id="rId18"/>
    <p:sldId id="312" r:id="rId19"/>
    <p:sldId id="313" r:id="rId20"/>
    <p:sldId id="297" r:id="rId21"/>
    <p:sldId id="316" r:id="rId22"/>
    <p:sldId id="317" r:id="rId23"/>
    <p:sldId id="329" r:id="rId24"/>
    <p:sldId id="324" r:id="rId25"/>
    <p:sldId id="353" r:id="rId26"/>
    <p:sldId id="322" r:id="rId27"/>
    <p:sldId id="330" r:id="rId28"/>
    <p:sldId id="338" r:id="rId29"/>
    <p:sldId id="337" r:id="rId30"/>
    <p:sldId id="326" r:id="rId31"/>
    <p:sldId id="343" r:id="rId32"/>
    <p:sldId id="339" r:id="rId33"/>
    <p:sldId id="314" r:id="rId34"/>
    <p:sldId id="340" r:id="rId35"/>
    <p:sldId id="336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Fira Sans Condensed" panose="020B0503050000020004" pitchFamily="34" charset="0"/>
      <p:regular r:id="rId43"/>
      <p:bold r:id="rId44"/>
      <p:italic r:id="rId45"/>
      <p:boldItalic r:id="rId46"/>
    </p:embeddedFont>
    <p:embeddedFont>
      <p:font typeface="Fira Sans Condensed Medium" panose="020B0603050000020004" pitchFamily="34" charset="0"/>
      <p:regular r:id="rId47"/>
      <p:italic r:id="rId48"/>
    </p:embeddedFont>
    <p:embeddedFont>
      <p:font typeface="Fira Sans Extra Condensed" panose="020B0503050000020004" pitchFamily="34" charset="0"/>
      <p:regular r:id="rId49"/>
      <p:bold r:id="rId50"/>
      <p:italic r:id="rId51"/>
      <p:boldItalic r:id="rId52"/>
    </p:embeddedFont>
    <p:embeddedFont>
      <p:font typeface="Fira Sans Extra Condensed Medium" panose="020B0604020202020204" charset="0"/>
      <p:regular r:id="rId53"/>
      <p:bold r:id="rId54"/>
      <p:italic r:id="rId55"/>
      <p:boldItalic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A50021"/>
    <a:srgbClr val="336600"/>
    <a:srgbClr val="3A729A"/>
    <a:srgbClr val="495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43821-9F2C-4B26-B88B-DB7D6BA49C05}" v="1" dt="2021-12-13T03:40:54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0364" autoAdjust="0"/>
  </p:normalViewPr>
  <p:slideViewPr>
    <p:cSldViewPr snapToGrid="0">
      <p:cViewPr varScale="1">
        <p:scale>
          <a:sx n="136" d="100"/>
          <a:sy n="136" d="100"/>
        </p:scale>
        <p:origin x="10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Master" Target="slideMasters/slideMaster2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20" Type="http://schemas.openxmlformats.org/officeDocument/2006/relationships/slide" Target="slides/slide15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556D63-630A-4DBD-8F75-85A0C6F5F7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D436E-53BE-41DC-B4AC-E2E09DA82B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6A30C-BD2A-4FDB-BA17-A574A5151289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6C96E-6149-498F-9AD9-383F5EF90C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74D58-17B3-4298-B217-B5CFB7288E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B2DD3-12EC-475E-A432-28E36FD67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47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/>
              <a:t>High Precision: less false positives</a:t>
            </a:r>
          </a:p>
          <a:p>
            <a:r>
              <a:rPr lang="en-US" sz="1100" dirty="0"/>
              <a:t>High Recall: less false negatives</a:t>
            </a:r>
          </a:p>
          <a:p>
            <a:r>
              <a:rPr lang="en-US" sz="1100" dirty="0"/>
              <a:t>Model is biased towards the F/NF classes</a:t>
            </a:r>
            <a:endParaRPr lang="en-CA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748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02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19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861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Class-based outliers are outliers that would not be considered outlying if the class label was ignored. As a result, adding class labels to the mix complicates things, mostly in the way that it brings subjective understanding of what is considered to be an outlier</a:t>
            </a:r>
          </a:p>
        </p:txBody>
      </p:sp>
    </p:spTree>
    <p:extLst>
      <p:ext uri="{BB962C8B-B14F-4D97-AF65-F5344CB8AC3E}">
        <p14:creationId xmlns:p14="http://schemas.microsoft.com/office/powerpoint/2010/main" val="614522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SLIDES_API16194667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SLIDES_API16194667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28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071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51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11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78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Class-based outliers are outliers that would not be considered outlying if the class label was ignored. As a result, adding class labels to the mix complicates things, mostly in the way that it brings subjective understanding of what is considered to be an outlier</a:t>
            </a:r>
          </a:p>
        </p:txBody>
      </p:sp>
    </p:spTree>
    <p:extLst>
      <p:ext uri="{BB962C8B-B14F-4D97-AF65-F5344CB8AC3E}">
        <p14:creationId xmlns:p14="http://schemas.microsoft.com/office/powerpoint/2010/main" val="407661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262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examples in table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187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014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8a22a4a535_2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8a22a4a535_2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309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4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8096-5F4C-4D1B-A4DF-65A1200E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53A6D-63B0-42F4-8B88-742B53C81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58626-5E23-448D-93CB-E2F379D08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5EF1A-DFE1-4CA1-BD83-AE623789F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FE173-6DD5-4A2E-B3FB-90CEC6E37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34FD8-6C14-4CF9-BC76-AF30712D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829-7AA6-4E25-B781-9F3D469F7DE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A11BA-53A6-4EE6-9B6F-50E8F426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CED3D-01E5-40AD-9136-E32B68F5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AD46-E97D-40F8-BEA3-D5F86AB9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78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E4A5-6334-415A-81B4-BD46AD9D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CE65-3343-4FA2-AB0C-A1CAB5F4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4FAB-15F6-41C8-8679-132D55C4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829-7AA6-4E25-B781-9F3D469F7DE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E08BF-4E76-4B48-8522-774241FE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8169-739F-4761-A735-A7A69CAF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AD46-E97D-40F8-BEA3-D5F86AB9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829-7AA6-4E25-B781-9F3D469F7DE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AD46-E97D-40F8-BEA3-D5F86AB9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6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829-7AA6-4E25-B781-9F3D469F7DE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AD46-E97D-40F8-BEA3-D5F86AB9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39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829-7AA6-4E25-B781-9F3D469F7DE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AD46-E97D-40F8-BEA3-D5F86AB9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09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829-7AA6-4E25-B781-9F3D469F7DE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AD46-E97D-40F8-BEA3-D5F86AB9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11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829-7AA6-4E25-B781-9F3D469F7DE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AD46-E97D-40F8-BEA3-D5F86AB9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75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829-7AA6-4E25-B781-9F3D469F7DE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AD46-E97D-40F8-BEA3-D5F86AB9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829-7AA6-4E25-B781-9F3D469F7DE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AD46-E97D-40F8-BEA3-D5F86AB9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6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829-7AA6-4E25-B781-9F3D469F7DE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AD46-E97D-40F8-BEA3-D5F86AB9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43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829-7AA6-4E25-B781-9F3D469F7DE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AD46-E97D-40F8-BEA3-D5F86AB9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068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829-7AA6-4E25-B781-9F3D469F7DE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AD46-E97D-40F8-BEA3-D5F86AB9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01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829-7AA6-4E25-B781-9F3D469F7DE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AD46-E97D-40F8-BEA3-D5F86AB9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5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reverse_geocode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Pump it Up</a:t>
            </a: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7844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Fira Sans Condensed Medium" panose="020B0603050000020004" pitchFamily="34" charset="0"/>
              </a:rPr>
              <a:t>MMAI 869 – Team Adelaide</a:t>
            </a: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E618E34E-0C5A-41DD-9C80-DED5B7965285}"/>
              </a:ext>
            </a:extLst>
          </p:cNvPr>
          <p:cNvCxnSpPr>
            <a:cxnSpLocks/>
          </p:cNvCxnSpPr>
          <p:nvPr/>
        </p:nvCxnSpPr>
        <p:spPr>
          <a:xfrm>
            <a:off x="4356900" y="2118390"/>
            <a:ext cx="1519435" cy="4874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5844A71D-89C7-4AEC-9433-A61D9F3B12D8}"/>
              </a:ext>
            </a:extLst>
          </p:cNvPr>
          <p:cNvCxnSpPr>
            <a:cxnSpLocks/>
          </p:cNvCxnSpPr>
          <p:nvPr/>
        </p:nvCxnSpPr>
        <p:spPr>
          <a:xfrm flipV="1">
            <a:off x="1593476" y="1916679"/>
            <a:ext cx="2058473" cy="1855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829;p36">
            <a:extLst>
              <a:ext uri="{FF2B5EF4-FFF2-40B4-BE49-F238E27FC236}">
                <a16:creationId xmlns:a16="http://schemas.microsoft.com/office/drawing/2014/main" id="{C3FFB82A-9C6C-4737-893D-CA9029E835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dirty="0">
                <a:solidFill>
                  <a:srgbClr val="0070C0"/>
                </a:solidFill>
              </a:rPr>
              <a:t>Cleaning Missing Values…</a:t>
            </a:r>
            <a:endParaRPr lang="en-US" sz="3200" dirty="0">
              <a:solidFill>
                <a:srgbClr val="0070C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71DCA2-6221-4EE0-ACFC-2EA66429E0FE}"/>
              </a:ext>
            </a:extLst>
          </p:cNvPr>
          <p:cNvGrpSpPr/>
          <p:nvPr/>
        </p:nvGrpSpPr>
        <p:grpSpPr>
          <a:xfrm>
            <a:off x="457200" y="1208723"/>
            <a:ext cx="8229600" cy="1678909"/>
            <a:chOff x="457200" y="1208723"/>
            <a:chExt cx="8229600" cy="1678909"/>
          </a:xfrm>
        </p:grpSpPr>
        <p:grpSp>
          <p:nvGrpSpPr>
            <p:cNvPr id="3" name="Google Shape;1789;p36">
              <a:extLst>
                <a:ext uri="{FF2B5EF4-FFF2-40B4-BE49-F238E27FC236}">
                  <a16:creationId xmlns:a16="http://schemas.microsoft.com/office/drawing/2014/main" id="{EA1ED734-4B64-4D42-81A5-8397CED6134A}"/>
                </a:ext>
              </a:extLst>
            </p:cNvPr>
            <p:cNvGrpSpPr/>
            <p:nvPr/>
          </p:nvGrpSpPr>
          <p:grpSpPr>
            <a:xfrm>
              <a:off x="3651949" y="1208723"/>
              <a:ext cx="1225296" cy="1678909"/>
              <a:chOff x="3346589" y="1035541"/>
              <a:chExt cx="2550136" cy="3687818"/>
            </a:xfrm>
          </p:grpSpPr>
          <p:grpSp>
            <p:nvGrpSpPr>
              <p:cNvPr id="4" name="Google Shape;1790;p36">
                <a:extLst>
                  <a:ext uri="{FF2B5EF4-FFF2-40B4-BE49-F238E27FC236}">
                    <a16:creationId xmlns:a16="http://schemas.microsoft.com/office/drawing/2014/main" id="{C6B2B40D-6E18-4B3F-8D69-37DA438E440B}"/>
                  </a:ext>
                </a:extLst>
              </p:cNvPr>
              <p:cNvGrpSpPr/>
              <p:nvPr/>
            </p:nvGrpSpPr>
            <p:grpSpPr>
              <a:xfrm>
                <a:off x="3346589" y="1035541"/>
                <a:ext cx="2450802" cy="3687818"/>
                <a:chOff x="3409938" y="1035450"/>
                <a:chExt cx="2324137" cy="3497219"/>
              </a:xfrm>
            </p:grpSpPr>
            <p:sp>
              <p:nvSpPr>
                <p:cNvPr id="7" name="Google Shape;1791;p36">
                  <a:extLst>
                    <a:ext uri="{FF2B5EF4-FFF2-40B4-BE49-F238E27FC236}">
                      <a16:creationId xmlns:a16="http://schemas.microsoft.com/office/drawing/2014/main" id="{502FF844-2C0F-43D8-AE24-8D6AEEA78629}"/>
                    </a:ext>
                  </a:extLst>
                </p:cNvPr>
                <p:cNvSpPr/>
                <p:nvPr/>
              </p:nvSpPr>
              <p:spPr>
                <a:xfrm>
                  <a:off x="4164193" y="1113566"/>
                  <a:ext cx="263849" cy="519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8" h="10209" extrusionOk="0">
                      <a:moveTo>
                        <a:pt x="731" y="1"/>
                      </a:moveTo>
                      <a:lnTo>
                        <a:pt x="590" y="14"/>
                      </a:lnTo>
                      <a:lnTo>
                        <a:pt x="449" y="52"/>
                      </a:lnTo>
                      <a:lnTo>
                        <a:pt x="321" y="116"/>
                      </a:lnTo>
                      <a:lnTo>
                        <a:pt x="218" y="206"/>
                      </a:lnTo>
                      <a:lnTo>
                        <a:pt x="129" y="321"/>
                      </a:lnTo>
                      <a:lnTo>
                        <a:pt x="65" y="436"/>
                      </a:lnTo>
                      <a:lnTo>
                        <a:pt x="13" y="577"/>
                      </a:lnTo>
                      <a:lnTo>
                        <a:pt x="1" y="731"/>
                      </a:lnTo>
                      <a:lnTo>
                        <a:pt x="1" y="4253"/>
                      </a:lnTo>
                      <a:lnTo>
                        <a:pt x="13" y="4394"/>
                      </a:lnTo>
                      <a:lnTo>
                        <a:pt x="65" y="4535"/>
                      </a:lnTo>
                      <a:lnTo>
                        <a:pt x="129" y="4650"/>
                      </a:lnTo>
                      <a:lnTo>
                        <a:pt x="218" y="4765"/>
                      </a:lnTo>
                      <a:lnTo>
                        <a:pt x="321" y="4855"/>
                      </a:lnTo>
                      <a:lnTo>
                        <a:pt x="449" y="4919"/>
                      </a:lnTo>
                      <a:lnTo>
                        <a:pt x="590" y="4958"/>
                      </a:lnTo>
                      <a:lnTo>
                        <a:pt x="731" y="4970"/>
                      </a:lnTo>
                      <a:lnTo>
                        <a:pt x="3728" y="4970"/>
                      </a:lnTo>
                      <a:lnTo>
                        <a:pt x="3728" y="9479"/>
                      </a:lnTo>
                      <a:lnTo>
                        <a:pt x="3740" y="9632"/>
                      </a:lnTo>
                      <a:lnTo>
                        <a:pt x="3792" y="9761"/>
                      </a:lnTo>
                      <a:lnTo>
                        <a:pt x="3856" y="9889"/>
                      </a:lnTo>
                      <a:lnTo>
                        <a:pt x="3945" y="10004"/>
                      </a:lnTo>
                      <a:lnTo>
                        <a:pt x="4048" y="10081"/>
                      </a:lnTo>
                      <a:lnTo>
                        <a:pt x="4176" y="10158"/>
                      </a:lnTo>
                      <a:lnTo>
                        <a:pt x="4317" y="10196"/>
                      </a:lnTo>
                      <a:lnTo>
                        <a:pt x="4458" y="10209"/>
                      </a:lnTo>
                      <a:lnTo>
                        <a:pt x="4611" y="10196"/>
                      </a:lnTo>
                      <a:lnTo>
                        <a:pt x="4739" y="10158"/>
                      </a:lnTo>
                      <a:lnTo>
                        <a:pt x="4868" y="10081"/>
                      </a:lnTo>
                      <a:lnTo>
                        <a:pt x="4970" y="10004"/>
                      </a:lnTo>
                      <a:lnTo>
                        <a:pt x="5060" y="9889"/>
                      </a:lnTo>
                      <a:lnTo>
                        <a:pt x="5137" y="9761"/>
                      </a:lnTo>
                      <a:lnTo>
                        <a:pt x="5175" y="9632"/>
                      </a:lnTo>
                      <a:lnTo>
                        <a:pt x="5188" y="9479"/>
                      </a:lnTo>
                      <a:lnTo>
                        <a:pt x="5188" y="4253"/>
                      </a:lnTo>
                      <a:lnTo>
                        <a:pt x="5175" y="4099"/>
                      </a:lnTo>
                      <a:lnTo>
                        <a:pt x="5137" y="3959"/>
                      </a:lnTo>
                      <a:lnTo>
                        <a:pt x="5060" y="3843"/>
                      </a:lnTo>
                      <a:lnTo>
                        <a:pt x="4970" y="3728"/>
                      </a:lnTo>
                      <a:lnTo>
                        <a:pt x="4868" y="3638"/>
                      </a:lnTo>
                      <a:lnTo>
                        <a:pt x="4739" y="3574"/>
                      </a:lnTo>
                      <a:lnTo>
                        <a:pt x="4611" y="3536"/>
                      </a:lnTo>
                      <a:lnTo>
                        <a:pt x="4458" y="3523"/>
                      </a:lnTo>
                      <a:lnTo>
                        <a:pt x="1461" y="3523"/>
                      </a:lnTo>
                      <a:lnTo>
                        <a:pt x="1461" y="731"/>
                      </a:lnTo>
                      <a:lnTo>
                        <a:pt x="1448" y="577"/>
                      </a:lnTo>
                      <a:lnTo>
                        <a:pt x="1409" y="436"/>
                      </a:lnTo>
                      <a:lnTo>
                        <a:pt x="1333" y="321"/>
                      </a:lnTo>
                      <a:lnTo>
                        <a:pt x="1243" y="206"/>
                      </a:lnTo>
                      <a:lnTo>
                        <a:pt x="1140" y="116"/>
                      </a:lnTo>
                      <a:lnTo>
                        <a:pt x="1012" y="52"/>
                      </a:lnTo>
                      <a:lnTo>
                        <a:pt x="884" y="14"/>
                      </a:lnTo>
                      <a:lnTo>
                        <a:pt x="73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1792;p36">
                  <a:extLst>
                    <a:ext uri="{FF2B5EF4-FFF2-40B4-BE49-F238E27FC236}">
                      <a16:creationId xmlns:a16="http://schemas.microsoft.com/office/drawing/2014/main" id="{F8CD7EE7-2ED8-42C0-85F0-FB3F2A705AFD}"/>
                    </a:ext>
                  </a:extLst>
                </p:cNvPr>
                <p:cNvSpPr/>
                <p:nvPr/>
              </p:nvSpPr>
              <p:spPr>
                <a:xfrm>
                  <a:off x="4535497" y="1224993"/>
                  <a:ext cx="73642" cy="40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" h="8018" extrusionOk="0">
                      <a:moveTo>
                        <a:pt x="717" y="0"/>
                      </a:moveTo>
                      <a:lnTo>
                        <a:pt x="576" y="13"/>
                      </a:lnTo>
                      <a:lnTo>
                        <a:pt x="436" y="51"/>
                      </a:lnTo>
                      <a:lnTo>
                        <a:pt x="320" y="115"/>
                      </a:lnTo>
                      <a:lnTo>
                        <a:pt x="205" y="205"/>
                      </a:lnTo>
                      <a:lnTo>
                        <a:pt x="115" y="320"/>
                      </a:lnTo>
                      <a:lnTo>
                        <a:pt x="51" y="436"/>
                      </a:lnTo>
                      <a:lnTo>
                        <a:pt x="13" y="576"/>
                      </a:lnTo>
                      <a:lnTo>
                        <a:pt x="0" y="717"/>
                      </a:lnTo>
                      <a:lnTo>
                        <a:pt x="0" y="7288"/>
                      </a:lnTo>
                      <a:lnTo>
                        <a:pt x="13" y="7441"/>
                      </a:lnTo>
                      <a:lnTo>
                        <a:pt x="51" y="7570"/>
                      </a:lnTo>
                      <a:lnTo>
                        <a:pt x="115" y="7698"/>
                      </a:lnTo>
                      <a:lnTo>
                        <a:pt x="205" y="7813"/>
                      </a:lnTo>
                      <a:lnTo>
                        <a:pt x="320" y="7890"/>
                      </a:lnTo>
                      <a:lnTo>
                        <a:pt x="436" y="7967"/>
                      </a:lnTo>
                      <a:lnTo>
                        <a:pt x="576" y="8005"/>
                      </a:lnTo>
                      <a:lnTo>
                        <a:pt x="717" y="8018"/>
                      </a:lnTo>
                      <a:lnTo>
                        <a:pt x="871" y="8005"/>
                      </a:lnTo>
                      <a:lnTo>
                        <a:pt x="1012" y="7967"/>
                      </a:lnTo>
                      <a:lnTo>
                        <a:pt x="1127" y="7890"/>
                      </a:lnTo>
                      <a:lnTo>
                        <a:pt x="1242" y="7813"/>
                      </a:lnTo>
                      <a:lnTo>
                        <a:pt x="1332" y="7698"/>
                      </a:lnTo>
                      <a:lnTo>
                        <a:pt x="1396" y="7570"/>
                      </a:lnTo>
                      <a:lnTo>
                        <a:pt x="1435" y="7441"/>
                      </a:lnTo>
                      <a:lnTo>
                        <a:pt x="1447" y="7288"/>
                      </a:lnTo>
                      <a:lnTo>
                        <a:pt x="1447" y="717"/>
                      </a:lnTo>
                      <a:lnTo>
                        <a:pt x="1435" y="576"/>
                      </a:lnTo>
                      <a:lnTo>
                        <a:pt x="1396" y="436"/>
                      </a:lnTo>
                      <a:lnTo>
                        <a:pt x="1332" y="320"/>
                      </a:lnTo>
                      <a:lnTo>
                        <a:pt x="1242" y="205"/>
                      </a:lnTo>
                      <a:lnTo>
                        <a:pt x="1127" y="115"/>
                      </a:lnTo>
                      <a:lnTo>
                        <a:pt x="1012" y="51"/>
                      </a:lnTo>
                      <a:lnTo>
                        <a:pt x="871" y="13"/>
                      </a:lnTo>
                      <a:lnTo>
                        <a:pt x="7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1793;p36">
                  <a:extLst>
                    <a:ext uri="{FF2B5EF4-FFF2-40B4-BE49-F238E27FC236}">
                      <a16:creationId xmlns:a16="http://schemas.microsoft.com/office/drawing/2014/main" id="{220112AB-C9A3-436D-A0C2-EFEF7435CB8C}"/>
                    </a:ext>
                  </a:extLst>
                </p:cNvPr>
                <p:cNvSpPr/>
                <p:nvPr/>
              </p:nvSpPr>
              <p:spPr>
                <a:xfrm>
                  <a:off x="4707443" y="1069931"/>
                  <a:ext cx="216297" cy="562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" h="11067" extrusionOk="0">
                      <a:moveTo>
                        <a:pt x="3522" y="1"/>
                      </a:moveTo>
                      <a:lnTo>
                        <a:pt x="3369" y="14"/>
                      </a:lnTo>
                      <a:lnTo>
                        <a:pt x="3241" y="52"/>
                      </a:lnTo>
                      <a:lnTo>
                        <a:pt x="3113" y="116"/>
                      </a:lnTo>
                      <a:lnTo>
                        <a:pt x="3010" y="206"/>
                      </a:lnTo>
                      <a:lnTo>
                        <a:pt x="2921" y="321"/>
                      </a:lnTo>
                      <a:lnTo>
                        <a:pt x="2856" y="436"/>
                      </a:lnTo>
                      <a:lnTo>
                        <a:pt x="2805" y="577"/>
                      </a:lnTo>
                      <a:lnTo>
                        <a:pt x="2792" y="731"/>
                      </a:lnTo>
                      <a:lnTo>
                        <a:pt x="2792" y="6200"/>
                      </a:lnTo>
                      <a:lnTo>
                        <a:pt x="128" y="9914"/>
                      </a:lnTo>
                      <a:lnTo>
                        <a:pt x="64" y="10042"/>
                      </a:lnTo>
                      <a:lnTo>
                        <a:pt x="13" y="10183"/>
                      </a:lnTo>
                      <a:lnTo>
                        <a:pt x="0" y="10324"/>
                      </a:lnTo>
                      <a:lnTo>
                        <a:pt x="13" y="10465"/>
                      </a:lnTo>
                      <a:lnTo>
                        <a:pt x="39" y="10593"/>
                      </a:lnTo>
                      <a:lnTo>
                        <a:pt x="103" y="10721"/>
                      </a:lnTo>
                      <a:lnTo>
                        <a:pt x="192" y="10836"/>
                      </a:lnTo>
                      <a:lnTo>
                        <a:pt x="308" y="10939"/>
                      </a:lnTo>
                      <a:lnTo>
                        <a:pt x="397" y="10990"/>
                      </a:lnTo>
                      <a:lnTo>
                        <a:pt x="513" y="11041"/>
                      </a:lnTo>
                      <a:lnTo>
                        <a:pt x="615" y="11067"/>
                      </a:lnTo>
                      <a:lnTo>
                        <a:pt x="807" y="11067"/>
                      </a:lnTo>
                      <a:lnTo>
                        <a:pt x="897" y="11054"/>
                      </a:lnTo>
                      <a:lnTo>
                        <a:pt x="974" y="11028"/>
                      </a:lnTo>
                      <a:lnTo>
                        <a:pt x="1051" y="10990"/>
                      </a:lnTo>
                      <a:lnTo>
                        <a:pt x="1127" y="10952"/>
                      </a:lnTo>
                      <a:lnTo>
                        <a:pt x="1204" y="10900"/>
                      </a:lnTo>
                      <a:lnTo>
                        <a:pt x="1268" y="10836"/>
                      </a:lnTo>
                      <a:lnTo>
                        <a:pt x="1320" y="10759"/>
                      </a:lnTo>
                      <a:lnTo>
                        <a:pt x="4112" y="6866"/>
                      </a:lnTo>
                      <a:lnTo>
                        <a:pt x="4176" y="6763"/>
                      </a:lnTo>
                      <a:lnTo>
                        <a:pt x="4214" y="6661"/>
                      </a:lnTo>
                      <a:lnTo>
                        <a:pt x="4240" y="6546"/>
                      </a:lnTo>
                      <a:lnTo>
                        <a:pt x="4253" y="6443"/>
                      </a:lnTo>
                      <a:lnTo>
                        <a:pt x="4253" y="731"/>
                      </a:lnTo>
                      <a:lnTo>
                        <a:pt x="4240" y="577"/>
                      </a:lnTo>
                      <a:lnTo>
                        <a:pt x="4189" y="436"/>
                      </a:lnTo>
                      <a:lnTo>
                        <a:pt x="4124" y="321"/>
                      </a:lnTo>
                      <a:lnTo>
                        <a:pt x="4035" y="206"/>
                      </a:lnTo>
                      <a:lnTo>
                        <a:pt x="3932" y="116"/>
                      </a:lnTo>
                      <a:lnTo>
                        <a:pt x="3804" y="52"/>
                      </a:lnTo>
                      <a:lnTo>
                        <a:pt x="3663" y="14"/>
                      </a:lnTo>
                      <a:lnTo>
                        <a:pt x="352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1794;p36">
                  <a:extLst>
                    <a:ext uri="{FF2B5EF4-FFF2-40B4-BE49-F238E27FC236}">
                      <a16:creationId xmlns:a16="http://schemas.microsoft.com/office/drawing/2014/main" id="{D7FEC876-B2B9-4846-8C07-683B9275BEF5}"/>
                    </a:ext>
                  </a:extLst>
                </p:cNvPr>
                <p:cNvSpPr/>
                <p:nvPr/>
              </p:nvSpPr>
              <p:spPr>
                <a:xfrm>
                  <a:off x="4620784" y="3791379"/>
                  <a:ext cx="1030526" cy="50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63" h="9991" extrusionOk="0">
                      <a:moveTo>
                        <a:pt x="731" y="0"/>
                      </a:moveTo>
                      <a:lnTo>
                        <a:pt x="590" y="13"/>
                      </a:lnTo>
                      <a:lnTo>
                        <a:pt x="449" y="51"/>
                      </a:lnTo>
                      <a:lnTo>
                        <a:pt x="321" y="128"/>
                      </a:lnTo>
                      <a:lnTo>
                        <a:pt x="219" y="218"/>
                      </a:lnTo>
                      <a:lnTo>
                        <a:pt x="129" y="320"/>
                      </a:lnTo>
                      <a:lnTo>
                        <a:pt x="65" y="448"/>
                      </a:lnTo>
                      <a:lnTo>
                        <a:pt x="14" y="577"/>
                      </a:lnTo>
                      <a:lnTo>
                        <a:pt x="1" y="730"/>
                      </a:lnTo>
                      <a:lnTo>
                        <a:pt x="1" y="9260"/>
                      </a:lnTo>
                      <a:lnTo>
                        <a:pt x="14" y="9401"/>
                      </a:lnTo>
                      <a:lnTo>
                        <a:pt x="65" y="9542"/>
                      </a:lnTo>
                      <a:lnTo>
                        <a:pt x="129" y="9670"/>
                      </a:lnTo>
                      <a:lnTo>
                        <a:pt x="219" y="9773"/>
                      </a:lnTo>
                      <a:lnTo>
                        <a:pt x="321" y="9862"/>
                      </a:lnTo>
                      <a:lnTo>
                        <a:pt x="449" y="9926"/>
                      </a:lnTo>
                      <a:lnTo>
                        <a:pt x="590" y="9978"/>
                      </a:lnTo>
                      <a:lnTo>
                        <a:pt x="731" y="9990"/>
                      </a:lnTo>
                      <a:lnTo>
                        <a:pt x="19533" y="9990"/>
                      </a:lnTo>
                      <a:lnTo>
                        <a:pt x="19674" y="9978"/>
                      </a:lnTo>
                      <a:lnTo>
                        <a:pt x="19815" y="9926"/>
                      </a:lnTo>
                      <a:lnTo>
                        <a:pt x="19943" y="9862"/>
                      </a:lnTo>
                      <a:lnTo>
                        <a:pt x="20045" y="9773"/>
                      </a:lnTo>
                      <a:lnTo>
                        <a:pt x="20135" y="9670"/>
                      </a:lnTo>
                      <a:lnTo>
                        <a:pt x="20199" y="9542"/>
                      </a:lnTo>
                      <a:lnTo>
                        <a:pt x="20237" y="9401"/>
                      </a:lnTo>
                      <a:lnTo>
                        <a:pt x="20263" y="9260"/>
                      </a:lnTo>
                      <a:lnTo>
                        <a:pt x="20237" y="9107"/>
                      </a:lnTo>
                      <a:lnTo>
                        <a:pt x="20199" y="8979"/>
                      </a:lnTo>
                      <a:lnTo>
                        <a:pt x="20135" y="8850"/>
                      </a:lnTo>
                      <a:lnTo>
                        <a:pt x="20045" y="8748"/>
                      </a:lnTo>
                      <a:lnTo>
                        <a:pt x="19943" y="8658"/>
                      </a:lnTo>
                      <a:lnTo>
                        <a:pt x="19815" y="8582"/>
                      </a:lnTo>
                      <a:lnTo>
                        <a:pt x="19674" y="8543"/>
                      </a:lnTo>
                      <a:lnTo>
                        <a:pt x="19533" y="8530"/>
                      </a:lnTo>
                      <a:lnTo>
                        <a:pt x="1461" y="8530"/>
                      </a:lnTo>
                      <a:lnTo>
                        <a:pt x="1461" y="730"/>
                      </a:lnTo>
                      <a:lnTo>
                        <a:pt x="1448" y="577"/>
                      </a:lnTo>
                      <a:lnTo>
                        <a:pt x="1410" y="448"/>
                      </a:lnTo>
                      <a:lnTo>
                        <a:pt x="1333" y="320"/>
                      </a:lnTo>
                      <a:lnTo>
                        <a:pt x="1243" y="218"/>
                      </a:lnTo>
                      <a:lnTo>
                        <a:pt x="1141" y="128"/>
                      </a:lnTo>
                      <a:lnTo>
                        <a:pt x="1013" y="51"/>
                      </a:lnTo>
                      <a:lnTo>
                        <a:pt x="885" y="13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795;p36">
                  <a:extLst>
                    <a:ext uri="{FF2B5EF4-FFF2-40B4-BE49-F238E27FC236}">
                      <a16:creationId xmlns:a16="http://schemas.microsoft.com/office/drawing/2014/main" id="{66FE7368-4BB3-47E3-931E-3DAEEA8D5B10}"/>
                    </a:ext>
                  </a:extLst>
                </p:cNvPr>
                <p:cNvSpPr/>
                <p:nvPr/>
              </p:nvSpPr>
              <p:spPr>
                <a:xfrm>
                  <a:off x="4449498" y="3807653"/>
                  <a:ext cx="1201814" cy="69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31" h="13590" extrusionOk="0">
                      <a:moveTo>
                        <a:pt x="730" y="0"/>
                      </a:moveTo>
                      <a:lnTo>
                        <a:pt x="577" y="13"/>
                      </a:lnTo>
                      <a:lnTo>
                        <a:pt x="449" y="52"/>
                      </a:lnTo>
                      <a:lnTo>
                        <a:pt x="321" y="128"/>
                      </a:lnTo>
                      <a:lnTo>
                        <a:pt x="205" y="218"/>
                      </a:lnTo>
                      <a:lnTo>
                        <a:pt x="129" y="321"/>
                      </a:lnTo>
                      <a:lnTo>
                        <a:pt x="52" y="449"/>
                      </a:lnTo>
                      <a:lnTo>
                        <a:pt x="13" y="577"/>
                      </a:lnTo>
                      <a:lnTo>
                        <a:pt x="0" y="730"/>
                      </a:lnTo>
                      <a:lnTo>
                        <a:pt x="0" y="12860"/>
                      </a:lnTo>
                      <a:lnTo>
                        <a:pt x="13" y="13000"/>
                      </a:lnTo>
                      <a:lnTo>
                        <a:pt x="52" y="13141"/>
                      </a:lnTo>
                      <a:lnTo>
                        <a:pt x="129" y="13269"/>
                      </a:lnTo>
                      <a:lnTo>
                        <a:pt x="205" y="13372"/>
                      </a:lnTo>
                      <a:lnTo>
                        <a:pt x="321" y="13462"/>
                      </a:lnTo>
                      <a:lnTo>
                        <a:pt x="449" y="13526"/>
                      </a:lnTo>
                      <a:lnTo>
                        <a:pt x="577" y="13577"/>
                      </a:lnTo>
                      <a:lnTo>
                        <a:pt x="730" y="13590"/>
                      </a:lnTo>
                      <a:lnTo>
                        <a:pt x="22901" y="13590"/>
                      </a:lnTo>
                      <a:lnTo>
                        <a:pt x="23042" y="13577"/>
                      </a:lnTo>
                      <a:lnTo>
                        <a:pt x="23183" y="13526"/>
                      </a:lnTo>
                      <a:lnTo>
                        <a:pt x="23311" y="13462"/>
                      </a:lnTo>
                      <a:lnTo>
                        <a:pt x="23413" y="13372"/>
                      </a:lnTo>
                      <a:lnTo>
                        <a:pt x="23503" y="13269"/>
                      </a:lnTo>
                      <a:lnTo>
                        <a:pt x="23567" y="13141"/>
                      </a:lnTo>
                      <a:lnTo>
                        <a:pt x="23605" y="13000"/>
                      </a:lnTo>
                      <a:lnTo>
                        <a:pt x="23631" y="12860"/>
                      </a:lnTo>
                      <a:lnTo>
                        <a:pt x="23605" y="12706"/>
                      </a:lnTo>
                      <a:lnTo>
                        <a:pt x="23567" y="12578"/>
                      </a:lnTo>
                      <a:lnTo>
                        <a:pt x="23503" y="12450"/>
                      </a:lnTo>
                      <a:lnTo>
                        <a:pt x="23413" y="12347"/>
                      </a:lnTo>
                      <a:lnTo>
                        <a:pt x="23311" y="12258"/>
                      </a:lnTo>
                      <a:lnTo>
                        <a:pt x="23183" y="12181"/>
                      </a:lnTo>
                      <a:lnTo>
                        <a:pt x="23042" y="12142"/>
                      </a:lnTo>
                      <a:lnTo>
                        <a:pt x="22901" y="12129"/>
                      </a:lnTo>
                      <a:lnTo>
                        <a:pt x="1461" y="12129"/>
                      </a:lnTo>
                      <a:lnTo>
                        <a:pt x="1461" y="730"/>
                      </a:lnTo>
                      <a:lnTo>
                        <a:pt x="1435" y="577"/>
                      </a:lnTo>
                      <a:lnTo>
                        <a:pt x="1396" y="449"/>
                      </a:lnTo>
                      <a:lnTo>
                        <a:pt x="1332" y="321"/>
                      </a:lnTo>
                      <a:lnTo>
                        <a:pt x="1243" y="218"/>
                      </a:lnTo>
                      <a:lnTo>
                        <a:pt x="1128" y="128"/>
                      </a:lnTo>
                      <a:lnTo>
                        <a:pt x="1012" y="52"/>
                      </a:lnTo>
                      <a:lnTo>
                        <a:pt x="871" y="13"/>
                      </a:lnTo>
                      <a:lnTo>
                        <a:pt x="73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796;p36">
                  <a:extLst>
                    <a:ext uri="{FF2B5EF4-FFF2-40B4-BE49-F238E27FC236}">
                      <a16:creationId xmlns:a16="http://schemas.microsoft.com/office/drawing/2014/main" id="{7AA6890E-B24A-4827-942D-5C1128406DF7}"/>
                    </a:ext>
                  </a:extLst>
                </p:cNvPr>
                <p:cNvSpPr/>
                <p:nvPr/>
              </p:nvSpPr>
              <p:spPr>
                <a:xfrm>
                  <a:off x="4792781" y="3791379"/>
                  <a:ext cx="858525" cy="308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1" h="6072" extrusionOk="0">
                      <a:moveTo>
                        <a:pt x="730" y="0"/>
                      </a:moveTo>
                      <a:lnTo>
                        <a:pt x="577" y="26"/>
                      </a:lnTo>
                      <a:lnTo>
                        <a:pt x="436" y="64"/>
                      </a:lnTo>
                      <a:lnTo>
                        <a:pt x="320" y="128"/>
                      </a:lnTo>
                      <a:lnTo>
                        <a:pt x="205" y="218"/>
                      </a:lnTo>
                      <a:lnTo>
                        <a:pt x="115" y="333"/>
                      </a:lnTo>
                      <a:lnTo>
                        <a:pt x="51" y="448"/>
                      </a:lnTo>
                      <a:lnTo>
                        <a:pt x="13" y="589"/>
                      </a:lnTo>
                      <a:lnTo>
                        <a:pt x="0" y="730"/>
                      </a:lnTo>
                      <a:lnTo>
                        <a:pt x="0" y="5341"/>
                      </a:lnTo>
                      <a:lnTo>
                        <a:pt x="13" y="5482"/>
                      </a:lnTo>
                      <a:lnTo>
                        <a:pt x="51" y="5623"/>
                      </a:lnTo>
                      <a:lnTo>
                        <a:pt x="115" y="5751"/>
                      </a:lnTo>
                      <a:lnTo>
                        <a:pt x="205" y="5853"/>
                      </a:lnTo>
                      <a:lnTo>
                        <a:pt x="320" y="5943"/>
                      </a:lnTo>
                      <a:lnTo>
                        <a:pt x="436" y="6007"/>
                      </a:lnTo>
                      <a:lnTo>
                        <a:pt x="577" y="6058"/>
                      </a:lnTo>
                      <a:lnTo>
                        <a:pt x="730" y="6071"/>
                      </a:lnTo>
                      <a:lnTo>
                        <a:pt x="16151" y="6071"/>
                      </a:lnTo>
                      <a:lnTo>
                        <a:pt x="16292" y="6058"/>
                      </a:lnTo>
                      <a:lnTo>
                        <a:pt x="16433" y="6007"/>
                      </a:lnTo>
                      <a:lnTo>
                        <a:pt x="16561" y="5943"/>
                      </a:lnTo>
                      <a:lnTo>
                        <a:pt x="16663" y="5853"/>
                      </a:lnTo>
                      <a:lnTo>
                        <a:pt x="16753" y="5751"/>
                      </a:lnTo>
                      <a:lnTo>
                        <a:pt x="16817" y="5623"/>
                      </a:lnTo>
                      <a:lnTo>
                        <a:pt x="16855" y="5482"/>
                      </a:lnTo>
                      <a:lnTo>
                        <a:pt x="16881" y="5341"/>
                      </a:lnTo>
                      <a:lnTo>
                        <a:pt x="16855" y="5187"/>
                      </a:lnTo>
                      <a:lnTo>
                        <a:pt x="16817" y="5059"/>
                      </a:lnTo>
                      <a:lnTo>
                        <a:pt x="16753" y="4931"/>
                      </a:lnTo>
                      <a:lnTo>
                        <a:pt x="16663" y="4829"/>
                      </a:lnTo>
                      <a:lnTo>
                        <a:pt x="16561" y="4739"/>
                      </a:lnTo>
                      <a:lnTo>
                        <a:pt x="16433" y="4662"/>
                      </a:lnTo>
                      <a:lnTo>
                        <a:pt x="16292" y="4624"/>
                      </a:lnTo>
                      <a:lnTo>
                        <a:pt x="16151" y="4611"/>
                      </a:lnTo>
                      <a:lnTo>
                        <a:pt x="1460" y="4611"/>
                      </a:lnTo>
                      <a:lnTo>
                        <a:pt x="1460" y="730"/>
                      </a:lnTo>
                      <a:lnTo>
                        <a:pt x="1435" y="589"/>
                      </a:lnTo>
                      <a:lnTo>
                        <a:pt x="1396" y="448"/>
                      </a:lnTo>
                      <a:lnTo>
                        <a:pt x="1332" y="333"/>
                      </a:lnTo>
                      <a:lnTo>
                        <a:pt x="1243" y="218"/>
                      </a:lnTo>
                      <a:lnTo>
                        <a:pt x="1127" y="128"/>
                      </a:lnTo>
                      <a:lnTo>
                        <a:pt x="1012" y="64"/>
                      </a:lnTo>
                      <a:lnTo>
                        <a:pt x="871" y="26"/>
                      </a:lnTo>
                      <a:lnTo>
                        <a:pt x="73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797;p36">
                  <a:extLst>
                    <a:ext uri="{FF2B5EF4-FFF2-40B4-BE49-F238E27FC236}">
                      <a16:creationId xmlns:a16="http://schemas.microsoft.com/office/drawing/2014/main" id="{D55470CE-AF25-446F-981D-E6720997C242}"/>
                    </a:ext>
                  </a:extLst>
                </p:cNvPr>
                <p:cNvSpPr/>
                <p:nvPr/>
              </p:nvSpPr>
              <p:spPr>
                <a:xfrm>
                  <a:off x="3409938" y="1689417"/>
                  <a:ext cx="2324137" cy="183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99" h="36170" extrusionOk="0">
                      <a:moveTo>
                        <a:pt x="0" y="0"/>
                      </a:moveTo>
                      <a:lnTo>
                        <a:pt x="0" y="36170"/>
                      </a:lnTo>
                      <a:lnTo>
                        <a:pt x="45699" y="36170"/>
                      </a:lnTo>
                      <a:lnTo>
                        <a:pt x="4569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798;p36">
                  <a:extLst>
                    <a:ext uri="{FF2B5EF4-FFF2-40B4-BE49-F238E27FC236}">
                      <a16:creationId xmlns:a16="http://schemas.microsoft.com/office/drawing/2014/main" id="{CCF1D66C-AB25-4116-B1C5-EF4339CB3E8D}"/>
                    </a:ext>
                  </a:extLst>
                </p:cNvPr>
                <p:cNvSpPr/>
                <p:nvPr/>
              </p:nvSpPr>
              <p:spPr>
                <a:xfrm>
                  <a:off x="3604007" y="1882876"/>
                  <a:ext cx="1936603" cy="1452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79" h="28562" extrusionOk="0">
                      <a:moveTo>
                        <a:pt x="1" y="0"/>
                      </a:moveTo>
                      <a:lnTo>
                        <a:pt x="1" y="28562"/>
                      </a:lnTo>
                      <a:lnTo>
                        <a:pt x="38079" y="28562"/>
                      </a:lnTo>
                      <a:lnTo>
                        <a:pt x="380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799;p36">
                  <a:extLst>
                    <a:ext uri="{FF2B5EF4-FFF2-40B4-BE49-F238E27FC236}">
                      <a16:creationId xmlns:a16="http://schemas.microsoft.com/office/drawing/2014/main" id="{C84BF24C-73F1-4785-9A5F-2E75131A548F}"/>
                    </a:ext>
                  </a:extLst>
                </p:cNvPr>
                <p:cNvSpPr/>
                <p:nvPr/>
              </p:nvSpPr>
              <p:spPr>
                <a:xfrm>
                  <a:off x="3681512" y="1936276"/>
                  <a:ext cx="1781589" cy="1345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1" h="26462" extrusionOk="0">
                      <a:moveTo>
                        <a:pt x="1" y="0"/>
                      </a:moveTo>
                      <a:lnTo>
                        <a:pt x="1" y="26461"/>
                      </a:lnTo>
                      <a:lnTo>
                        <a:pt x="35030" y="26461"/>
                      </a:lnTo>
                      <a:lnTo>
                        <a:pt x="3503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800;p36">
                  <a:extLst>
                    <a:ext uri="{FF2B5EF4-FFF2-40B4-BE49-F238E27FC236}">
                      <a16:creationId xmlns:a16="http://schemas.microsoft.com/office/drawing/2014/main" id="{6E282ED7-1C94-497F-A29B-92B32CD4DB72}"/>
                    </a:ext>
                  </a:extLst>
                </p:cNvPr>
                <p:cNvSpPr/>
                <p:nvPr/>
              </p:nvSpPr>
              <p:spPr>
                <a:xfrm>
                  <a:off x="4155750" y="3528856"/>
                  <a:ext cx="833148" cy="89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2" h="1756" extrusionOk="0">
                      <a:moveTo>
                        <a:pt x="0" y="1"/>
                      </a:moveTo>
                      <a:lnTo>
                        <a:pt x="3433" y="1755"/>
                      </a:lnTo>
                      <a:lnTo>
                        <a:pt x="12949" y="1755"/>
                      </a:lnTo>
                      <a:lnTo>
                        <a:pt x="1638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801;p36">
                  <a:extLst>
                    <a:ext uri="{FF2B5EF4-FFF2-40B4-BE49-F238E27FC236}">
                      <a16:creationId xmlns:a16="http://schemas.microsoft.com/office/drawing/2014/main" id="{13B7621C-7C67-468F-BE03-52A0C9DE603B}"/>
                    </a:ext>
                  </a:extLst>
                </p:cNvPr>
                <p:cNvSpPr/>
                <p:nvPr/>
              </p:nvSpPr>
              <p:spPr>
                <a:xfrm>
                  <a:off x="4233256" y="3699531"/>
                  <a:ext cx="678134" cy="8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4" h="1755" extrusionOk="0">
                      <a:moveTo>
                        <a:pt x="1909" y="0"/>
                      </a:moveTo>
                      <a:lnTo>
                        <a:pt x="0" y="1755"/>
                      </a:lnTo>
                      <a:lnTo>
                        <a:pt x="13333" y="1755"/>
                      </a:lnTo>
                      <a:lnTo>
                        <a:pt x="11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02;p36">
                  <a:extLst>
                    <a:ext uri="{FF2B5EF4-FFF2-40B4-BE49-F238E27FC236}">
                      <a16:creationId xmlns:a16="http://schemas.microsoft.com/office/drawing/2014/main" id="{A04320AD-8942-4E1A-8F1E-668321D20374}"/>
                    </a:ext>
                  </a:extLst>
                </p:cNvPr>
                <p:cNvSpPr/>
                <p:nvPr/>
              </p:nvSpPr>
              <p:spPr>
                <a:xfrm>
                  <a:off x="4330290" y="3618110"/>
                  <a:ext cx="483401" cy="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5" h="1602" extrusionOk="0">
                      <a:moveTo>
                        <a:pt x="1" y="0"/>
                      </a:moveTo>
                      <a:lnTo>
                        <a:pt x="1" y="1601"/>
                      </a:lnTo>
                      <a:lnTo>
                        <a:pt x="9504" y="1601"/>
                      </a:lnTo>
                      <a:lnTo>
                        <a:pt x="950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803;p36">
                  <a:extLst>
                    <a:ext uri="{FF2B5EF4-FFF2-40B4-BE49-F238E27FC236}">
                      <a16:creationId xmlns:a16="http://schemas.microsoft.com/office/drawing/2014/main" id="{5AB5DAF3-5B86-4B93-BBBF-19A90349B175}"/>
                    </a:ext>
                  </a:extLst>
                </p:cNvPr>
                <p:cNvSpPr/>
                <p:nvPr/>
              </p:nvSpPr>
              <p:spPr>
                <a:xfrm>
                  <a:off x="4255379" y="1595587"/>
                  <a:ext cx="633837" cy="93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3" h="1846" extrusionOk="0">
                      <a:moveTo>
                        <a:pt x="1704" y="1"/>
                      </a:moveTo>
                      <a:lnTo>
                        <a:pt x="1538" y="14"/>
                      </a:lnTo>
                      <a:lnTo>
                        <a:pt x="1358" y="39"/>
                      </a:lnTo>
                      <a:lnTo>
                        <a:pt x="1205" y="78"/>
                      </a:lnTo>
                      <a:lnTo>
                        <a:pt x="1038" y="142"/>
                      </a:lnTo>
                      <a:lnTo>
                        <a:pt x="897" y="206"/>
                      </a:lnTo>
                      <a:lnTo>
                        <a:pt x="756" y="295"/>
                      </a:lnTo>
                      <a:lnTo>
                        <a:pt x="615" y="398"/>
                      </a:lnTo>
                      <a:lnTo>
                        <a:pt x="500" y="500"/>
                      </a:lnTo>
                      <a:lnTo>
                        <a:pt x="385" y="628"/>
                      </a:lnTo>
                      <a:lnTo>
                        <a:pt x="295" y="756"/>
                      </a:lnTo>
                      <a:lnTo>
                        <a:pt x="206" y="897"/>
                      </a:lnTo>
                      <a:lnTo>
                        <a:pt x="129" y="1051"/>
                      </a:lnTo>
                      <a:lnTo>
                        <a:pt x="78" y="1205"/>
                      </a:lnTo>
                      <a:lnTo>
                        <a:pt x="39" y="1371"/>
                      </a:lnTo>
                      <a:lnTo>
                        <a:pt x="13" y="1538"/>
                      </a:lnTo>
                      <a:lnTo>
                        <a:pt x="1" y="1717"/>
                      </a:lnTo>
                      <a:lnTo>
                        <a:pt x="1" y="1845"/>
                      </a:lnTo>
                      <a:lnTo>
                        <a:pt x="12463" y="1845"/>
                      </a:lnTo>
                      <a:lnTo>
                        <a:pt x="12463" y="1717"/>
                      </a:lnTo>
                      <a:lnTo>
                        <a:pt x="12450" y="1538"/>
                      </a:lnTo>
                      <a:lnTo>
                        <a:pt x="12424" y="1371"/>
                      </a:lnTo>
                      <a:lnTo>
                        <a:pt x="12386" y="1205"/>
                      </a:lnTo>
                      <a:lnTo>
                        <a:pt x="12322" y="1051"/>
                      </a:lnTo>
                      <a:lnTo>
                        <a:pt x="12258" y="897"/>
                      </a:lnTo>
                      <a:lnTo>
                        <a:pt x="12168" y="756"/>
                      </a:lnTo>
                      <a:lnTo>
                        <a:pt x="12066" y="628"/>
                      </a:lnTo>
                      <a:lnTo>
                        <a:pt x="11963" y="500"/>
                      </a:lnTo>
                      <a:lnTo>
                        <a:pt x="11835" y="398"/>
                      </a:lnTo>
                      <a:lnTo>
                        <a:pt x="11707" y="295"/>
                      </a:lnTo>
                      <a:lnTo>
                        <a:pt x="11566" y="206"/>
                      </a:lnTo>
                      <a:lnTo>
                        <a:pt x="11412" y="142"/>
                      </a:lnTo>
                      <a:lnTo>
                        <a:pt x="11259" y="78"/>
                      </a:lnTo>
                      <a:lnTo>
                        <a:pt x="11092" y="39"/>
                      </a:lnTo>
                      <a:lnTo>
                        <a:pt x="10926" y="14"/>
                      </a:lnTo>
                      <a:lnTo>
                        <a:pt x="1074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804;p36">
                  <a:extLst>
                    <a:ext uri="{FF2B5EF4-FFF2-40B4-BE49-F238E27FC236}">
                      <a16:creationId xmlns:a16="http://schemas.microsoft.com/office/drawing/2014/main" id="{EB0856CC-E0F9-49AD-ADC7-24E11B1D42E9}"/>
                    </a:ext>
                  </a:extLst>
                </p:cNvPr>
                <p:cNvSpPr/>
                <p:nvPr/>
              </p:nvSpPr>
              <p:spPr>
                <a:xfrm>
                  <a:off x="4714614" y="2808470"/>
                  <a:ext cx="323759" cy="23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6" h="4586" extrusionOk="0">
                      <a:moveTo>
                        <a:pt x="487" y="0"/>
                      </a:moveTo>
                      <a:lnTo>
                        <a:pt x="384" y="13"/>
                      </a:lnTo>
                      <a:lnTo>
                        <a:pt x="295" y="39"/>
                      </a:lnTo>
                      <a:lnTo>
                        <a:pt x="218" y="90"/>
                      </a:lnTo>
                      <a:lnTo>
                        <a:pt x="141" y="141"/>
                      </a:lnTo>
                      <a:lnTo>
                        <a:pt x="90" y="218"/>
                      </a:lnTo>
                      <a:lnTo>
                        <a:pt x="39" y="295"/>
                      </a:lnTo>
                      <a:lnTo>
                        <a:pt x="13" y="397"/>
                      </a:lnTo>
                      <a:lnTo>
                        <a:pt x="0" y="487"/>
                      </a:lnTo>
                      <a:lnTo>
                        <a:pt x="0" y="4099"/>
                      </a:lnTo>
                      <a:lnTo>
                        <a:pt x="13" y="4201"/>
                      </a:lnTo>
                      <a:lnTo>
                        <a:pt x="39" y="4291"/>
                      </a:lnTo>
                      <a:lnTo>
                        <a:pt x="90" y="4368"/>
                      </a:lnTo>
                      <a:lnTo>
                        <a:pt x="141" y="4444"/>
                      </a:lnTo>
                      <a:lnTo>
                        <a:pt x="218" y="4496"/>
                      </a:lnTo>
                      <a:lnTo>
                        <a:pt x="295" y="4547"/>
                      </a:lnTo>
                      <a:lnTo>
                        <a:pt x="384" y="4573"/>
                      </a:lnTo>
                      <a:lnTo>
                        <a:pt x="487" y="4585"/>
                      </a:lnTo>
                      <a:lnTo>
                        <a:pt x="5879" y="4585"/>
                      </a:lnTo>
                      <a:lnTo>
                        <a:pt x="5981" y="4573"/>
                      </a:lnTo>
                      <a:lnTo>
                        <a:pt x="6071" y="4547"/>
                      </a:lnTo>
                      <a:lnTo>
                        <a:pt x="6148" y="4496"/>
                      </a:lnTo>
                      <a:lnTo>
                        <a:pt x="6225" y="4444"/>
                      </a:lnTo>
                      <a:lnTo>
                        <a:pt x="6289" y="4368"/>
                      </a:lnTo>
                      <a:lnTo>
                        <a:pt x="6327" y="4291"/>
                      </a:lnTo>
                      <a:lnTo>
                        <a:pt x="6353" y="4201"/>
                      </a:lnTo>
                      <a:lnTo>
                        <a:pt x="6366" y="4099"/>
                      </a:lnTo>
                      <a:lnTo>
                        <a:pt x="6353" y="3996"/>
                      </a:lnTo>
                      <a:lnTo>
                        <a:pt x="6327" y="3907"/>
                      </a:lnTo>
                      <a:lnTo>
                        <a:pt x="6289" y="3830"/>
                      </a:lnTo>
                      <a:lnTo>
                        <a:pt x="6225" y="3753"/>
                      </a:lnTo>
                      <a:lnTo>
                        <a:pt x="6148" y="3689"/>
                      </a:lnTo>
                      <a:lnTo>
                        <a:pt x="6071" y="3650"/>
                      </a:lnTo>
                      <a:lnTo>
                        <a:pt x="5981" y="3625"/>
                      </a:lnTo>
                      <a:lnTo>
                        <a:pt x="5879" y="3612"/>
                      </a:lnTo>
                      <a:lnTo>
                        <a:pt x="974" y="3612"/>
                      </a:lnTo>
                      <a:lnTo>
                        <a:pt x="974" y="487"/>
                      </a:lnTo>
                      <a:lnTo>
                        <a:pt x="961" y="397"/>
                      </a:lnTo>
                      <a:lnTo>
                        <a:pt x="935" y="295"/>
                      </a:lnTo>
                      <a:lnTo>
                        <a:pt x="897" y="218"/>
                      </a:lnTo>
                      <a:lnTo>
                        <a:pt x="833" y="141"/>
                      </a:lnTo>
                      <a:lnTo>
                        <a:pt x="756" y="90"/>
                      </a:lnTo>
                      <a:lnTo>
                        <a:pt x="679" y="39"/>
                      </a:lnTo>
                      <a:lnTo>
                        <a:pt x="589" y="13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805;p36">
                  <a:extLst>
                    <a:ext uri="{FF2B5EF4-FFF2-40B4-BE49-F238E27FC236}">
                      <a16:creationId xmlns:a16="http://schemas.microsoft.com/office/drawing/2014/main" id="{6BDBC8F4-8A69-41BB-A978-11FB4D0ECE98}"/>
                    </a:ext>
                  </a:extLst>
                </p:cNvPr>
                <p:cNvSpPr/>
                <p:nvPr/>
              </p:nvSpPr>
              <p:spPr>
                <a:xfrm>
                  <a:off x="4691169" y="2173370"/>
                  <a:ext cx="356359" cy="147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7" h="2895" extrusionOk="0">
                      <a:moveTo>
                        <a:pt x="2318" y="0"/>
                      </a:moveTo>
                      <a:lnTo>
                        <a:pt x="2229" y="26"/>
                      </a:lnTo>
                      <a:lnTo>
                        <a:pt x="2139" y="77"/>
                      </a:lnTo>
                      <a:lnTo>
                        <a:pt x="2075" y="141"/>
                      </a:lnTo>
                      <a:lnTo>
                        <a:pt x="141" y="2062"/>
                      </a:lnTo>
                      <a:lnTo>
                        <a:pt x="77" y="2139"/>
                      </a:lnTo>
                      <a:lnTo>
                        <a:pt x="39" y="2229"/>
                      </a:lnTo>
                      <a:lnTo>
                        <a:pt x="0" y="2319"/>
                      </a:lnTo>
                      <a:lnTo>
                        <a:pt x="0" y="2408"/>
                      </a:lnTo>
                      <a:lnTo>
                        <a:pt x="0" y="2498"/>
                      </a:lnTo>
                      <a:lnTo>
                        <a:pt x="39" y="2588"/>
                      </a:lnTo>
                      <a:lnTo>
                        <a:pt x="77" y="2677"/>
                      </a:lnTo>
                      <a:lnTo>
                        <a:pt x="141" y="2754"/>
                      </a:lnTo>
                      <a:lnTo>
                        <a:pt x="218" y="2818"/>
                      </a:lnTo>
                      <a:lnTo>
                        <a:pt x="295" y="2857"/>
                      </a:lnTo>
                      <a:lnTo>
                        <a:pt x="384" y="2882"/>
                      </a:lnTo>
                      <a:lnTo>
                        <a:pt x="487" y="2895"/>
                      </a:lnTo>
                      <a:lnTo>
                        <a:pt x="576" y="2882"/>
                      </a:lnTo>
                      <a:lnTo>
                        <a:pt x="666" y="2857"/>
                      </a:lnTo>
                      <a:lnTo>
                        <a:pt x="743" y="2818"/>
                      </a:lnTo>
                      <a:lnTo>
                        <a:pt x="820" y="2754"/>
                      </a:lnTo>
                      <a:lnTo>
                        <a:pt x="2613" y="961"/>
                      </a:lnTo>
                      <a:lnTo>
                        <a:pt x="6609" y="961"/>
                      </a:lnTo>
                      <a:lnTo>
                        <a:pt x="6699" y="923"/>
                      </a:lnTo>
                      <a:lnTo>
                        <a:pt x="6788" y="884"/>
                      </a:lnTo>
                      <a:lnTo>
                        <a:pt x="6852" y="820"/>
                      </a:lnTo>
                      <a:lnTo>
                        <a:pt x="6916" y="756"/>
                      </a:lnTo>
                      <a:lnTo>
                        <a:pt x="6968" y="666"/>
                      </a:lnTo>
                      <a:lnTo>
                        <a:pt x="6993" y="577"/>
                      </a:lnTo>
                      <a:lnTo>
                        <a:pt x="7006" y="487"/>
                      </a:lnTo>
                      <a:lnTo>
                        <a:pt x="6993" y="385"/>
                      </a:lnTo>
                      <a:lnTo>
                        <a:pt x="6968" y="295"/>
                      </a:lnTo>
                      <a:lnTo>
                        <a:pt x="6916" y="205"/>
                      </a:lnTo>
                      <a:lnTo>
                        <a:pt x="6852" y="141"/>
                      </a:lnTo>
                      <a:lnTo>
                        <a:pt x="6788" y="77"/>
                      </a:lnTo>
                      <a:lnTo>
                        <a:pt x="6699" y="39"/>
                      </a:lnTo>
                      <a:lnTo>
                        <a:pt x="660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806;p36">
                  <a:extLst>
                    <a:ext uri="{FF2B5EF4-FFF2-40B4-BE49-F238E27FC236}">
                      <a16:creationId xmlns:a16="http://schemas.microsoft.com/office/drawing/2014/main" id="{8C70F170-3DC7-4959-A0A5-73255958CD4C}"/>
                    </a:ext>
                  </a:extLst>
                </p:cNvPr>
                <p:cNvSpPr/>
                <p:nvPr/>
              </p:nvSpPr>
              <p:spPr>
                <a:xfrm>
                  <a:off x="3827420" y="2347911"/>
                  <a:ext cx="323810" cy="313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7" h="6162" extrusionOk="0">
                      <a:moveTo>
                        <a:pt x="3088" y="1"/>
                      </a:moveTo>
                      <a:lnTo>
                        <a:pt x="2985" y="14"/>
                      </a:lnTo>
                      <a:lnTo>
                        <a:pt x="2896" y="39"/>
                      </a:lnTo>
                      <a:lnTo>
                        <a:pt x="2819" y="91"/>
                      </a:lnTo>
                      <a:lnTo>
                        <a:pt x="2742" y="155"/>
                      </a:lnTo>
                      <a:lnTo>
                        <a:pt x="2678" y="219"/>
                      </a:lnTo>
                      <a:lnTo>
                        <a:pt x="2639" y="308"/>
                      </a:lnTo>
                      <a:lnTo>
                        <a:pt x="2614" y="398"/>
                      </a:lnTo>
                      <a:lnTo>
                        <a:pt x="2601" y="488"/>
                      </a:lnTo>
                      <a:lnTo>
                        <a:pt x="2601" y="1320"/>
                      </a:lnTo>
                      <a:lnTo>
                        <a:pt x="488" y="1320"/>
                      </a:lnTo>
                      <a:lnTo>
                        <a:pt x="385" y="1333"/>
                      </a:lnTo>
                      <a:lnTo>
                        <a:pt x="296" y="1359"/>
                      </a:lnTo>
                      <a:lnTo>
                        <a:pt x="206" y="1410"/>
                      </a:lnTo>
                      <a:lnTo>
                        <a:pt x="142" y="1461"/>
                      </a:lnTo>
                      <a:lnTo>
                        <a:pt x="78" y="1538"/>
                      </a:lnTo>
                      <a:lnTo>
                        <a:pt x="39" y="1615"/>
                      </a:lnTo>
                      <a:lnTo>
                        <a:pt x="1" y="1717"/>
                      </a:lnTo>
                      <a:lnTo>
                        <a:pt x="1" y="1807"/>
                      </a:lnTo>
                      <a:lnTo>
                        <a:pt x="1" y="4163"/>
                      </a:lnTo>
                      <a:lnTo>
                        <a:pt x="1" y="4253"/>
                      </a:lnTo>
                      <a:lnTo>
                        <a:pt x="39" y="4343"/>
                      </a:lnTo>
                      <a:lnTo>
                        <a:pt x="78" y="4432"/>
                      </a:lnTo>
                      <a:lnTo>
                        <a:pt x="142" y="4496"/>
                      </a:lnTo>
                      <a:lnTo>
                        <a:pt x="206" y="4561"/>
                      </a:lnTo>
                      <a:lnTo>
                        <a:pt x="296" y="4599"/>
                      </a:lnTo>
                      <a:lnTo>
                        <a:pt x="385" y="4637"/>
                      </a:lnTo>
                      <a:lnTo>
                        <a:pt x="1141" y="4637"/>
                      </a:lnTo>
                      <a:lnTo>
                        <a:pt x="1141" y="5675"/>
                      </a:lnTo>
                      <a:lnTo>
                        <a:pt x="1154" y="5777"/>
                      </a:lnTo>
                      <a:lnTo>
                        <a:pt x="1179" y="5867"/>
                      </a:lnTo>
                      <a:lnTo>
                        <a:pt x="1218" y="5957"/>
                      </a:lnTo>
                      <a:lnTo>
                        <a:pt x="1282" y="6021"/>
                      </a:lnTo>
                      <a:lnTo>
                        <a:pt x="1359" y="6085"/>
                      </a:lnTo>
                      <a:lnTo>
                        <a:pt x="1435" y="6123"/>
                      </a:lnTo>
                      <a:lnTo>
                        <a:pt x="1525" y="6162"/>
                      </a:lnTo>
                      <a:lnTo>
                        <a:pt x="5982" y="6162"/>
                      </a:lnTo>
                      <a:lnTo>
                        <a:pt x="6072" y="6123"/>
                      </a:lnTo>
                      <a:lnTo>
                        <a:pt x="6162" y="6085"/>
                      </a:lnTo>
                      <a:lnTo>
                        <a:pt x="6226" y="6021"/>
                      </a:lnTo>
                      <a:lnTo>
                        <a:pt x="6290" y="5957"/>
                      </a:lnTo>
                      <a:lnTo>
                        <a:pt x="6328" y="5867"/>
                      </a:lnTo>
                      <a:lnTo>
                        <a:pt x="6354" y="5777"/>
                      </a:lnTo>
                      <a:lnTo>
                        <a:pt x="6366" y="5675"/>
                      </a:lnTo>
                      <a:lnTo>
                        <a:pt x="6354" y="5585"/>
                      </a:lnTo>
                      <a:lnTo>
                        <a:pt x="6328" y="5496"/>
                      </a:lnTo>
                      <a:lnTo>
                        <a:pt x="6290" y="5406"/>
                      </a:lnTo>
                      <a:lnTo>
                        <a:pt x="6226" y="5342"/>
                      </a:lnTo>
                      <a:lnTo>
                        <a:pt x="6162" y="5278"/>
                      </a:lnTo>
                      <a:lnTo>
                        <a:pt x="6072" y="5239"/>
                      </a:lnTo>
                      <a:lnTo>
                        <a:pt x="5982" y="5201"/>
                      </a:lnTo>
                      <a:lnTo>
                        <a:pt x="2114" y="5201"/>
                      </a:lnTo>
                      <a:lnTo>
                        <a:pt x="2114" y="4163"/>
                      </a:lnTo>
                      <a:lnTo>
                        <a:pt x="2101" y="4061"/>
                      </a:lnTo>
                      <a:lnTo>
                        <a:pt x="2076" y="3971"/>
                      </a:lnTo>
                      <a:lnTo>
                        <a:pt x="2025" y="3882"/>
                      </a:lnTo>
                      <a:lnTo>
                        <a:pt x="1973" y="3818"/>
                      </a:lnTo>
                      <a:lnTo>
                        <a:pt x="1896" y="3754"/>
                      </a:lnTo>
                      <a:lnTo>
                        <a:pt x="1820" y="3715"/>
                      </a:lnTo>
                      <a:lnTo>
                        <a:pt x="1717" y="3677"/>
                      </a:lnTo>
                      <a:lnTo>
                        <a:pt x="962" y="3677"/>
                      </a:lnTo>
                      <a:lnTo>
                        <a:pt x="962" y="2294"/>
                      </a:lnTo>
                      <a:lnTo>
                        <a:pt x="3088" y="2294"/>
                      </a:lnTo>
                      <a:lnTo>
                        <a:pt x="3177" y="2281"/>
                      </a:lnTo>
                      <a:lnTo>
                        <a:pt x="3280" y="2255"/>
                      </a:lnTo>
                      <a:lnTo>
                        <a:pt x="3357" y="2217"/>
                      </a:lnTo>
                      <a:lnTo>
                        <a:pt x="3433" y="2153"/>
                      </a:lnTo>
                      <a:lnTo>
                        <a:pt x="3485" y="2076"/>
                      </a:lnTo>
                      <a:lnTo>
                        <a:pt x="3536" y="1999"/>
                      </a:lnTo>
                      <a:lnTo>
                        <a:pt x="3562" y="1909"/>
                      </a:lnTo>
                      <a:lnTo>
                        <a:pt x="3574" y="1807"/>
                      </a:lnTo>
                      <a:lnTo>
                        <a:pt x="3574" y="488"/>
                      </a:lnTo>
                      <a:lnTo>
                        <a:pt x="3562" y="398"/>
                      </a:lnTo>
                      <a:lnTo>
                        <a:pt x="3536" y="308"/>
                      </a:lnTo>
                      <a:lnTo>
                        <a:pt x="3485" y="219"/>
                      </a:lnTo>
                      <a:lnTo>
                        <a:pt x="3433" y="155"/>
                      </a:lnTo>
                      <a:lnTo>
                        <a:pt x="3357" y="91"/>
                      </a:lnTo>
                      <a:lnTo>
                        <a:pt x="3280" y="39"/>
                      </a:lnTo>
                      <a:lnTo>
                        <a:pt x="3177" y="14"/>
                      </a:lnTo>
                      <a:lnTo>
                        <a:pt x="308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807;p36">
                  <a:extLst>
                    <a:ext uri="{FF2B5EF4-FFF2-40B4-BE49-F238E27FC236}">
                      <a16:creationId xmlns:a16="http://schemas.microsoft.com/office/drawing/2014/main" id="{15E7A905-8CD5-4F35-BCC6-94FD9AAEE3B3}"/>
                    </a:ext>
                  </a:extLst>
                </p:cNvPr>
                <p:cNvSpPr/>
                <p:nvPr/>
              </p:nvSpPr>
              <p:spPr>
                <a:xfrm>
                  <a:off x="4130322" y="1079085"/>
                  <a:ext cx="142045" cy="14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3" h="2806" extrusionOk="0">
                      <a:moveTo>
                        <a:pt x="1397" y="0"/>
                      </a:moveTo>
                      <a:lnTo>
                        <a:pt x="1256" y="13"/>
                      </a:lnTo>
                      <a:lnTo>
                        <a:pt x="1115" y="26"/>
                      </a:lnTo>
                      <a:lnTo>
                        <a:pt x="987" y="64"/>
                      </a:lnTo>
                      <a:lnTo>
                        <a:pt x="859" y="115"/>
                      </a:lnTo>
                      <a:lnTo>
                        <a:pt x="731" y="167"/>
                      </a:lnTo>
                      <a:lnTo>
                        <a:pt x="615" y="243"/>
                      </a:lnTo>
                      <a:lnTo>
                        <a:pt x="513" y="320"/>
                      </a:lnTo>
                      <a:lnTo>
                        <a:pt x="410" y="410"/>
                      </a:lnTo>
                      <a:lnTo>
                        <a:pt x="321" y="512"/>
                      </a:lnTo>
                      <a:lnTo>
                        <a:pt x="231" y="615"/>
                      </a:lnTo>
                      <a:lnTo>
                        <a:pt x="167" y="730"/>
                      </a:lnTo>
                      <a:lnTo>
                        <a:pt x="103" y="858"/>
                      </a:lnTo>
                      <a:lnTo>
                        <a:pt x="65" y="986"/>
                      </a:lnTo>
                      <a:lnTo>
                        <a:pt x="26" y="1114"/>
                      </a:lnTo>
                      <a:lnTo>
                        <a:pt x="1" y="1255"/>
                      </a:lnTo>
                      <a:lnTo>
                        <a:pt x="1" y="1409"/>
                      </a:lnTo>
                      <a:lnTo>
                        <a:pt x="1" y="1550"/>
                      </a:lnTo>
                      <a:lnTo>
                        <a:pt x="26" y="1691"/>
                      </a:lnTo>
                      <a:lnTo>
                        <a:pt x="65" y="1819"/>
                      </a:lnTo>
                      <a:lnTo>
                        <a:pt x="103" y="1947"/>
                      </a:lnTo>
                      <a:lnTo>
                        <a:pt x="167" y="2075"/>
                      </a:lnTo>
                      <a:lnTo>
                        <a:pt x="231" y="2190"/>
                      </a:lnTo>
                      <a:lnTo>
                        <a:pt x="321" y="2293"/>
                      </a:lnTo>
                      <a:lnTo>
                        <a:pt x="410" y="2395"/>
                      </a:lnTo>
                      <a:lnTo>
                        <a:pt x="513" y="2485"/>
                      </a:lnTo>
                      <a:lnTo>
                        <a:pt x="615" y="2562"/>
                      </a:lnTo>
                      <a:lnTo>
                        <a:pt x="731" y="2639"/>
                      </a:lnTo>
                      <a:lnTo>
                        <a:pt x="859" y="2690"/>
                      </a:lnTo>
                      <a:lnTo>
                        <a:pt x="987" y="2741"/>
                      </a:lnTo>
                      <a:lnTo>
                        <a:pt x="1115" y="2779"/>
                      </a:lnTo>
                      <a:lnTo>
                        <a:pt x="1256" y="2792"/>
                      </a:lnTo>
                      <a:lnTo>
                        <a:pt x="1397" y="2805"/>
                      </a:lnTo>
                      <a:lnTo>
                        <a:pt x="1538" y="2792"/>
                      </a:lnTo>
                      <a:lnTo>
                        <a:pt x="1678" y="2779"/>
                      </a:lnTo>
                      <a:lnTo>
                        <a:pt x="1819" y="2741"/>
                      </a:lnTo>
                      <a:lnTo>
                        <a:pt x="1947" y="2690"/>
                      </a:lnTo>
                      <a:lnTo>
                        <a:pt x="2063" y="2639"/>
                      </a:lnTo>
                      <a:lnTo>
                        <a:pt x="2178" y="2562"/>
                      </a:lnTo>
                      <a:lnTo>
                        <a:pt x="2293" y="2485"/>
                      </a:lnTo>
                      <a:lnTo>
                        <a:pt x="2383" y="2395"/>
                      </a:lnTo>
                      <a:lnTo>
                        <a:pt x="2472" y="2293"/>
                      </a:lnTo>
                      <a:lnTo>
                        <a:pt x="2562" y="2190"/>
                      </a:lnTo>
                      <a:lnTo>
                        <a:pt x="2626" y="2075"/>
                      </a:lnTo>
                      <a:lnTo>
                        <a:pt x="2690" y="1947"/>
                      </a:lnTo>
                      <a:lnTo>
                        <a:pt x="2741" y="1819"/>
                      </a:lnTo>
                      <a:lnTo>
                        <a:pt x="2767" y="1691"/>
                      </a:lnTo>
                      <a:lnTo>
                        <a:pt x="2793" y="1550"/>
                      </a:lnTo>
                      <a:lnTo>
                        <a:pt x="2793" y="1409"/>
                      </a:lnTo>
                      <a:lnTo>
                        <a:pt x="2793" y="1255"/>
                      </a:lnTo>
                      <a:lnTo>
                        <a:pt x="2767" y="1114"/>
                      </a:lnTo>
                      <a:lnTo>
                        <a:pt x="2741" y="986"/>
                      </a:lnTo>
                      <a:lnTo>
                        <a:pt x="2690" y="858"/>
                      </a:lnTo>
                      <a:lnTo>
                        <a:pt x="2626" y="730"/>
                      </a:lnTo>
                      <a:lnTo>
                        <a:pt x="2562" y="615"/>
                      </a:lnTo>
                      <a:lnTo>
                        <a:pt x="2472" y="512"/>
                      </a:lnTo>
                      <a:lnTo>
                        <a:pt x="2383" y="410"/>
                      </a:lnTo>
                      <a:lnTo>
                        <a:pt x="2293" y="320"/>
                      </a:lnTo>
                      <a:lnTo>
                        <a:pt x="2178" y="243"/>
                      </a:lnTo>
                      <a:lnTo>
                        <a:pt x="2063" y="167"/>
                      </a:lnTo>
                      <a:lnTo>
                        <a:pt x="1947" y="115"/>
                      </a:lnTo>
                      <a:lnTo>
                        <a:pt x="1819" y="64"/>
                      </a:lnTo>
                      <a:lnTo>
                        <a:pt x="1678" y="26"/>
                      </a:lnTo>
                      <a:lnTo>
                        <a:pt x="1538" y="13"/>
                      </a:lnTo>
                      <a:lnTo>
                        <a:pt x="1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808;p36">
                  <a:extLst>
                    <a:ext uri="{FF2B5EF4-FFF2-40B4-BE49-F238E27FC236}">
                      <a16:creationId xmlns:a16="http://schemas.microsoft.com/office/drawing/2014/main" id="{31B1C9AA-B507-4284-8E34-E712AA57D1DE}"/>
                    </a:ext>
                  </a:extLst>
                </p:cNvPr>
                <p:cNvSpPr/>
                <p:nvPr/>
              </p:nvSpPr>
              <p:spPr>
                <a:xfrm>
                  <a:off x="4500965" y="1190461"/>
                  <a:ext cx="142706" cy="14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6" h="2806" extrusionOk="0">
                      <a:moveTo>
                        <a:pt x="1396" y="0"/>
                      </a:moveTo>
                      <a:lnTo>
                        <a:pt x="1255" y="13"/>
                      </a:lnTo>
                      <a:lnTo>
                        <a:pt x="1115" y="26"/>
                      </a:lnTo>
                      <a:lnTo>
                        <a:pt x="986" y="64"/>
                      </a:lnTo>
                      <a:lnTo>
                        <a:pt x="858" y="116"/>
                      </a:lnTo>
                      <a:lnTo>
                        <a:pt x="730" y="167"/>
                      </a:lnTo>
                      <a:lnTo>
                        <a:pt x="615" y="244"/>
                      </a:lnTo>
                      <a:lnTo>
                        <a:pt x="513" y="320"/>
                      </a:lnTo>
                      <a:lnTo>
                        <a:pt x="410" y="410"/>
                      </a:lnTo>
                      <a:lnTo>
                        <a:pt x="320" y="513"/>
                      </a:lnTo>
                      <a:lnTo>
                        <a:pt x="244" y="615"/>
                      </a:lnTo>
                      <a:lnTo>
                        <a:pt x="167" y="730"/>
                      </a:lnTo>
                      <a:lnTo>
                        <a:pt x="116" y="858"/>
                      </a:lnTo>
                      <a:lnTo>
                        <a:pt x="64" y="986"/>
                      </a:lnTo>
                      <a:lnTo>
                        <a:pt x="26" y="1115"/>
                      </a:lnTo>
                      <a:lnTo>
                        <a:pt x="13" y="1255"/>
                      </a:lnTo>
                      <a:lnTo>
                        <a:pt x="0" y="1396"/>
                      </a:lnTo>
                      <a:lnTo>
                        <a:pt x="13" y="1550"/>
                      </a:lnTo>
                      <a:lnTo>
                        <a:pt x="26" y="1691"/>
                      </a:lnTo>
                      <a:lnTo>
                        <a:pt x="64" y="1819"/>
                      </a:lnTo>
                      <a:lnTo>
                        <a:pt x="116" y="1947"/>
                      </a:lnTo>
                      <a:lnTo>
                        <a:pt x="167" y="2075"/>
                      </a:lnTo>
                      <a:lnTo>
                        <a:pt x="244" y="2190"/>
                      </a:lnTo>
                      <a:lnTo>
                        <a:pt x="320" y="2293"/>
                      </a:lnTo>
                      <a:lnTo>
                        <a:pt x="410" y="2395"/>
                      </a:lnTo>
                      <a:lnTo>
                        <a:pt x="513" y="2485"/>
                      </a:lnTo>
                      <a:lnTo>
                        <a:pt x="615" y="2562"/>
                      </a:lnTo>
                      <a:lnTo>
                        <a:pt x="730" y="2639"/>
                      </a:lnTo>
                      <a:lnTo>
                        <a:pt x="858" y="2690"/>
                      </a:lnTo>
                      <a:lnTo>
                        <a:pt x="986" y="2741"/>
                      </a:lnTo>
                      <a:lnTo>
                        <a:pt x="1115" y="2780"/>
                      </a:lnTo>
                      <a:lnTo>
                        <a:pt x="1255" y="2792"/>
                      </a:lnTo>
                      <a:lnTo>
                        <a:pt x="1396" y="2805"/>
                      </a:lnTo>
                      <a:lnTo>
                        <a:pt x="1550" y="2792"/>
                      </a:lnTo>
                      <a:lnTo>
                        <a:pt x="1678" y="2780"/>
                      </a:lnTo>
                      <a:lnTo>
                        <a:pt x="1819" y="2741"/>
                      </a:lnTo>
                      <a:lnTo>
                        <a:pt x="1947" y="2690"/>
                      </a:lnTo>
                      <a:lnTo>
                        <a:pt x="2075" y="2639"/>
                      </a:lnTo>
                      <a:lnTo>
                        <a:pt x="2190" y="2562"/>
                      </a:lnTo>
                      <a:lnTo>
                        <a:pt x="2293" y="2485"/>
                      </a:lnTo>
                      <a:lnTo>
                        <a:pt x="2395" y="2395"/>
                      </a:lnTo>
                      <a:lnTo>
                        <a:pt x="2485" y="2293"/>
                      </a:lnTo>
                      <a:lnTo>
                        <a:pt x="2562" y="2190"/>
                      </a:lnTo>
                      <a:lnTo>
                        <a:pt x="2639" y="2075"/>
                      </a:lnTo>
                      <a:lnTo>
                        <a:pt x="2690" y="1947"/>
                      </a:lnTo>
                      <a:lnTo>
                        <a:pt x="2741" y="1819"/>
                      </a:lnTo>
                      <a:lnTo>
                        <a:pt x="2780" y="1691"/>
                      </a:lnTo>
                      <a:lnTo>
                        <a:pt x="2792" y="1550"/>
                      </a:lnTo>
                      <a:lnTo>
                        <a:pt x="2805" y="1396"/>
                      </a:lnTo>
                      <a:lnTo>
                        <a:pt x="2792" y="1255"/>
                      </a:lnTo>
                      <a:lnTo>
                        <a:pt x="2780" y="1115"/>
                      </a:lnTo>
                      <a:lnTo>
                        <a:pt x="2741" y="986"/>
                      </a:lnTo>
                      <a:lnTo>
                        <a:pt x="2690" y="858"/>
                      </a:lnTo>
                      <a:lnTo>
                        <a:pt x="2639" y="730"/>
                      </a:lnTo>
                      <a:lnTo>
                        <a:pt x="2562" y="615"/>
                      </a:lnTo>
                      <a:lnTo>
                        <a:pt x="2485" y="513"/>
                      </a:lnTo>
                      <a:lnTo>
                        <a:pt x="2395" y="410"/>
                      </a:lnTo>
                      <a:lnTo>
                        <a:pt x="2293" y="320"/>
                      </a:lnTo>
                      <a:lnTo>
                        <a:pt x="2190" y="244"/>
                      </a:lnTo>
                      <a:lnTo>
                        <a:pt x="2075" y="167"/>
                      </a:lnTo>
                      <a:lnTo>
                        <a:pt x="1947" y="116"/>
                      </a:lnTo>
                      <a:lnTo>
                        <a:pt x="1819" y="64"/>
                      </a:lnTo>
                      <a:lnTo>
                        <a:pt x="1678" y="26"/>
                      </a:lnTo>
                      <a:lnTo>
                        <a:pt x="1550" y="13"/>
                      </a:lnTo>
                      <a:lnTo>
                        <a:pt x="139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809;p36">
                  <a:extLst>
                    <a:ext uri="{FF2B5EF4-FFF2-40B4-BE49-F238E27FC236}">
                      <a16:creationId xmlns:a16="http://schemas.microsoft.com/office/drawing/2014/main" id="{B988103A-1EFA-4752-A995-BB31454857AE}"/>
                    </a:ext>
                  </a:extLst>
                </p:cNvPr>
                <p:cNvSpPr/>
                <p:nvPr/>
              </p:nvSpPr>
              <p:spPr>
                <a:xfrm>
                  <a:off x="4818158" y="1035450"/>
                  <a:ext cx="142045" cy="142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3" h="2805" extrusionOk="0">
                      <a:moveTo>
                        <a:pt x="1397" y="0"/>
                      </a:moveTo>
                      <a:lnTo>
                        <a:pt x="1256" y="13"/>
                      </a:lnTo>
                      <a:lnTo>
                        <a:pt x="1115" y="26"/>
                      </a:lnTo>
                      <a:lnTo>
                        <a:pt x="974" y="64"/>
                      </a:lnTo>
                      <a:lnTo>
                        <a:pt x="846" y="115"/>
                      </a:lnTo>
                      <a:lnTo>
                        <a:pt x="731" y="167"/>
                      </a:lnTo>
                      <a:lnTo>
                        <a:pt x="615" y="243"/>
                      </a:lnTo>
                      <a:lnTo>
                        <a:pt x="500" y="320"/>
                      </a:lnTo>
                      <a:lnTo>
                        <a:pt x="411" y="410"/>
                      </a:lnTo>
                      <a:lnTo>
                        <a:pt x="321" y="512"/>
                      </a:lnTo>
                      <a:lnTo>
                        <a:pt x="231" y="615"/>
                      </a:lnTo>
                      <a:lnTo>
                        <a:pt x="167" y="730"/>
                      </a:lnTo>
                      <a:lnTo>
                        <a:pt x="103" y="858"/>
                      </a:lnTo>
                      <a:lnTo>
                        <a:pt x="65" y="986"/>
                      </a:lnTo>
                      <a:lnTo>
                        <a:pt x="26" y="1127"/>
                      </a:lnTo>
                      <a:lnTo>
                        <a:pt x="1" y="1255"/>
                      </a:lnTo>
                      <a:lnTo>
                        <a:pt x="1" y="1409"/>
                      </a:lnTo>
                      <a:lnTo>
                        <a:pt x="1" y="1550"/>
                      </a:lnTo>
                      <a:lnTo>
                        <a:pt x="26" y="1691"/>
                      </a:lnTo>
                      <a:lnTo>
                        <a:pt x="65" y="1819"/>
                      </a:lnTo>
                      <a:lnTo>
                        <a:pt x="103" y="1947"/>
                      </a:lnTo>
                      <a:lnTo>
                        <a:pt x="167" y="2075"/>
                      </a:lnTo>
                      <a:lnTo>
                        <a:pt x="231" y="2190"/>
                      </a:lnTo>
                      <a:lnTo>
                        <a:pt x="321" y="2293"/>
                      </a:lnTo>
                      <a:lnTo>
                        <a:pt x="411" y="2395"/>
                      </a:lnTo>
                      <a:lnTo>
                        <a:pt x="500" y="2485"/>
                      </a:lnTo>
                      <a:lnTo>
                        <a:pt x="615" y="2562"/>
                      </a:lnTo>
                      <a:lnTo>
                        <a:pt x="731" y="2638"/>
                      </a:lnTo>
                      <a:lnTo>
                        <a:pt x="846" y="2690"/>
                      </a:lnTo>
                      <a:lnTo>
                        <a:pt x="974" y="2741"/>
                      </a:lnTo>
                      <a:lnTo>
                        <a:pt x="1115" y="2779"/>
                      </a:lnTo>
                      <a:lnTo>
                        <a:pt x="1256" y="2792"/>
                      </a:lnTo>
                      <a:lnTo>
                        <a:pt x="1397" y="2805"/>
                      </a:lnTo>
                      <a:lnTo>
                        <a:pt x="1538" y="2792"/>
                      </a:lnTo>
                      <a:lnTo>
                        <a:pt x="1678" y="2779"/>
                      </a:lnTo>
                      <a:lnTo>
                        <a:pt x="1807" y="2741"/>
                      </a:lnTo>
                      <a:lnTo>
                        <a:pt x="1947" y="2690"/>
                      </a:lnTo>
                      <a:lnTo>
                        <a:pt x="2063" y="2638"/>
                      </a:lnTo>
                      <a:lnTo>
                        <a:pt x="2178" y="2562"/>
                      </a:lnTo>
                      <a:lnTo>
                        <a:pt x="2293" y="2485"/>
                      </a:lnTo>
                      <a:lnTo>
                        <a:pt x="2383" y="2395"/>
                      </a:lnTo>
                      <a:lnTo>
                        <a:pt x="2473" y="2293"/>
                      </a:lnTo>
                      <a:lnTo>
                        <a:pt x="2562" y="2190"/>
                      </a:lnTo>
                      <a:lnTo>
                        <a:pt x="2626" y="2075"/>
                      </a:lnTo>
                      <a:lnTo>
                        <a:pt x="2690" y="1947"/>
                      </a:lnTo>
                      <a:lnTo>
                        <a:pt x="2729" y="1819"/>
                      </a:lnTo>
                      <a:lnTo>
                        <a:pt x="2767" y="1691"/>
                      </a:lnTo>
                      <a:lnTo>
                        <a:pt x="2793" y="1550"/>
                      </a:lnTo>
                      <a:lnTo>
                        <a:pt x="2793" y="1409"/>
                      </a:lnTo>
                      <a:lnTo>
                        <a:pt x="2793" y="1255"/>
                      </a:lnTo>
                      <a:lnTo>
                        <a:pt x="2767" y="1127"/>
                      </a:lnTo>
                      <a:lnTo>
                        <a:pt x="2729" y="986"/>
                      </a:lnTo>
                      <a:lnTo>
                        <a:pt x="2690" y="858"/>
                      </a:lnTo>
                      <a:lnTo>
                        <a:pt x="2626" y="730"/>
                      </a:lnTo>
                      <a:lnTo>
                        <a:pt x="2562" y="615"/>
                      </a:lnTo>
                      <a:lnTo>
                        <a:pt x="2473" y="512"/>
                      </a:lnTo>
                      <a:lnTo>
                        <a:pt x="2383" y="410"/>
                      </a:lnTo>
                      <a:lnTo>
                        <a:pt x="2293" y="320"/>
                      </a:lnTo>
                      <a:lnTo>
                        <a:pt x="2178" y="243"/>
                      </a:lnTo>
                      <a:lnTo>
                        <a:pt x="2063" y="167"/>
                      </a:lnTo>
                      <a:lnTo>
                        <a:pt x="1947" y="115"/>
                      </a:lnTo>
                      <a:lnTo>
                        <a:pt x="1807" y="64"/>
                      </a:lnTo>
                      <a:lnTo>
                        <a:pt x="1678" y="26"/>
                      </a:lnTo>
                      <a:lnTo>
                        <a:pt x="1538" y="13"/>
                      </a:lnTo>
                      <a:lnTo>
                        <a:pt x="1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810;p36">
                  <a:extLst>
                    <a:ext uri="{FF2B5EF4-FFF2-40B4-BE49-F238E27FC236}">
                      <a16:creationId xmlns:a16="http://schemas.microsoft.com/office/drawing/2014/main" id="{6F24EC84-F8D5-4D78-865B-1B24207C8C33}"/>
                    </a:ext>
                  </a:extLst>
                </p:cNvPr>
                <p:cNvSpPr/>
                <p:nvPr/>
              </p:nvSpPr>
              <p:spPr>
                <a:xfrm>
                  <a:off x="5542510" y="3991348"/>
                  <a:ext cx="142655" cy="14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806" extrusionOk="0">
                      <a:moveTo>
                        <a:pt x="1409" y="0"/>
                      </a:moveTo>
                      <a:lnTo>
                        <a:pt x="1268" y="13"/>
                      </a:lnTo>
                      <a:lnTo>
                        <a:pt x="1127" y="39"/>
                      </a:lnTo>
                      <a:lnTo>
                        <a:pt x="986" y="64"/>
                      </a:lnTo>
                      <a:lnTo>
                        <a:pt x="858" y="116"/>
                      </a:lnTo>
                      <a:lnTo>
                        <a:pt x="743" y="180"/>
                      </a:lnTo>
                      <a:lnTo>
                        <a:pt x="628" y="244"/>
                      </a:lnTo>
                      <a:lnTo>
                        <a:pt x="512" y="320"/>
                      </a:lnTo>
                      <a:lnTo>
                        <a:pt x="410" y="423"/>
                      </a:lnTo>
                      <a:lnTo>
                        <a:pt x="320" y="513"/>
                      </a:lnTo>
                      <a:lnTo>
                        <a:pt x="243" y="628"/>
                      </a:lnTo>
                      <a:lnTo>
                        <a:pt x="179" y="743"/>
                      </a:lnTo>
                      <a:lnTo>
                        <a:pt x="115" y="858"/>
                      </a:lnTo>
                      <a:lnTo>
                        <a:pt x="64" y="986"/>
                      </a:lnTo>
                      <a:lnTo>
                        <a:pt x="38" y="1127"/>
                      </a:lnTo>
                      <a:lnTo>
                        <a:pt x="13" y="1268"/>
                      </a:lnTo>
                      <a:lnTo>
                        <a:pt x="0" y="1409"/>
                      </a:lnTo>
                      <a:lnTo>
                        <a:pt x="13" y="1550"/>
                      </a:lnTo>
                      <a:lnTo>
                        <a:pt x="38" y="1691"/>
                      </a:lnTo>
                      <a:lnTo>
                        <a:pt x="64" y="1819"/>
                      </a:lnTo>
                      <a:lnTo>
                        <a:pt x="115" y="1947"/>
                      </a:lnTo>
                      <a:lnTo>
                        <a:pt x="179" y="2075"/>
                      </a:lnTo>
                      <a:lnTo>
                        <a:pt x="243" y="2190"/>
                      </a:lnTo>
                      <a:lnTo>
                        <a:pt x="320" y="2293"/>
                      </a:lnTo>
                      <a:lnTo>
                        <a:pt x="410" y="2395"/>
                      </a:lnTo>
                      <a:lnTo>
                        <a:pt x="512" y="2485"/>
                      </a:lnTo>
                      <a:lnTo>
                        <a:pt x="628" y="2575"/>
                      </a:lnTo>
                      <a:lnTo>
                        <a:pt x="743" y="2639"/>
                      </a:lnTo>
                      <a:lnTo>
                        <a:pt x="858" y="2703"/>
                      </a:lnTo>
                      <a:lnTo>
                        <a:pt x="986" y="2741"/>
                      </a:lnTo>
                      <a:lnTo>
                        <a:pt x="1127" y="2780"/>
                      </a:lnTo>
                      <a:lnTo>
                        <a:pt x="1268" y="2805"/>
                      </a:lnTo>
                      <a:lnTo>
                        <a:pt x="1550" y="2805"/>
                      </a:lnTo>
                      <a:lnTo>
                        <a:pt x="1691" y="2780"/>
                      </a:lnTo>
                      <a:lnTo>
                        <a:pt x="1819" y="2741"/>
                      </a:lnTo>
                      <a:lnTo>
                        <a:pt x="1947" y="2703"/>
                      </a:lnTo>
                      <a:lnTo>
                        <a:pt x="2075" y="2639"/>
                      </a:lnTo>
                      <a:lnTo>
                        <a:pt x="2190" y="2575"/>
                      </a:lnTo>
                      <a:lnTo>
                        <a:pt x="2293" y="2485"/>
                      </a:lnTo>
                      <a:lnTo>
                        <a:pt x="2395" y="2395"/>
                      </a:lnTo>
                      <a:lnTo>
                        <a:pt x="2485" y="2293"/>
                      </a:lnTo>
                      <a:lnTo>
                        <a:pt x="2562" y="2190"/>
                      </a:lnTo>
                      <a:lnTo>
                        <a:pt x="2638" y="2075"/>
                      </a:lnTo>
                      <a:lnTo>
                        <a:pt x="2702" y="1947"/>
                      </a:lnTo>
                      <a:lnTo>
                        <a:pt x="2741" y="1819"/>
                      </a:lnTo>
                      <a:lnTo>
                        <a:pt x="2779" y="1691"/>
                      </a:lnTo>
                      <a:lnTo>
                        <a:pt x="2805" y="1550"/>
                      </a:lnTo>
                      <a:lnTo>
                        <a:pt x="2805" y="1409"/>
                      </a:lnTo>
                      <a:lnTo>
                        <a:pt x="2805" y="1268"/>
                      </a:lnTo>
                      <a:lnTo>
                        <a:pt x="2779" y="1127"/>
                      </a:lnTo>
                      <a:lnTo>
                        <a:pt x="2741" y="986"/>
                      </a:lnTo>
                      <a:lnTo>
                        <a:pt x="2702" y="858"/>
                      </a:lnTo>
                      <a:lnTo>
                        <a:pt x="2638" y="743"/>
                      </a:lnTo>
                      <a:lnTo>
                        <a:pt x="2562" y="628"/>
                      </a:lnTo>
                      <a:lnTo>
                        <a:pt x="2485" y="513"/>
                      </a:lnTo>
                      <a:lnTo>
                        <a:pt x="2395" y="423"/>
                      </a:lnTo>
                      <a:lnTo>
                        <a:pt x="2293" y="320"/>
                      </a:lnTo>
                      <a:lnTo>
                        <a:pt x="2190" y="244"/>
                      </a:lnTo>
                      <a:lnTo>
                        <a:pt x="2075" y="180"/>
                      </a:lnTo>
                      <a:lnTo>
                        <a:pt x="1947" y="116"/>
                      </a:lnTo>
                      <a:lnTo>
                        <a:pt x="1819" y="64"/>
                      </a:lnTo>
                      <a:lnTo>
                        <a:pt x="1691" y="39"/>
                      </a:lnTo>
                      <a:lnTo>
                        <a:pt x="1550" y="13"/>
                      </a:lnTo>
                      <a:lnTo>
                        <a:pt x="14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811;p36">
                  <a:extLst>
                    <a:ext uri="{FF2B5EF4-FFF2-40B4-BE49-F238E27FC236}">
                      <a16:creationId xmlns:a16="http://schemas.microsoft.com/office/drawing/2014/main" id="{0E9AD71A-F930-4BFE-A74D-F69E77B10358}"/>
                    </a:ext>
                  </a:extLst>
                </p:cNvPr>
                <p:cNvSpPr/>
                <p:nvPr/>
              </p:nvSpPr>
              <p:spPr>
                <a:xfrm>
                  <a:off x="5542510" y="4191317"/>
                  <a:ext cx="142655" cy="14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793" extrusionOk="0">
                      <a:moveTo>
                        <a:pt x="1268" y="0"/>
                      </a:moveTo>
                      <a:lnTo>
                        <a:pt x="1127" y="26"/>
                      </a:lnTo>
                      <a:lnTo>
                        <a:pt x="986" y="51"/>
                      </a:lnTo>
                      <a:lnTo>
                        <a:pt x="858" y="103"/>
                      </a:lnTo>
                      <a:lnTo>
                        <a:pt x="743" y="167"/>
                      </a:lnTo>
                      <a:lnTo>
                        <a:pt x="628" y="231"/>
                      </a:lnTo>
                      <a:lnTo>
                        <a:pt x="512" y="308"/>
                      </a:lnTo>
                      <a:lnTo>
                        <a:pt x="410" y="410"/>
                      </a:lnTo>
                      <a:lnTo>
                        <a:pt x="320" y="500"/>
                      </a:lnTo>
                      <a:lnTo>
                        <a:pt x="243" y="615"/>
                      </a:lnTo>
                      <a:lnTo>
                        <a:pt x="179" y="730"/>
                      </a:lnTo>
                      <a:lnTo>
                        <a:pt x="115" y="846"/>
                      </a:lnTo>
                      <a:lnTo>
                        <a:pt x="64" y="974"/>
                      </a:lnTo>
                      <a:lnTo>
                        <a:pt x="38" y="1115"/>
                      </a:lnTo>
                      <a:lnTo>
                        <a:pt x="13" y="1255"/>
                      </a:lnTo>
                      <a:lnTo>
                        <a:pt x="0" y="1396"/>
                      </a:lnTo>
                      <a:lnTo>
                        <a:pt x="13" y="1537"/>
                      </a:lnTo>
                      <a:lnTo>
                        <a:pt x="38" y="1678"/>
                      </a:lnTo>
                      <a:lnTo>
                        <a:pt x="64" y="1806"/>
                      </a:lnTo>
                      <a:lnTo>
                        <a:pt x="115" y="1934"/>
                      </a:lnTo>
                      <a:lnTo>
                        <a:pt x="179" y="2062"/>
                      </a:lnTo>
                      <a:lnTo>
                        <a:pt x="243" y="2178"/>
                      </a:lnTo>
                      <a:lnTo>
                        <a:pt x="320" y="2280"/>
                      </a:lnTo>
                      <a:lnTo>
                        <a:pt x="410" y="2383"/>
                      </a:lnTo>
                      <a:lnTo>
                        <a:pt x="512" y="2472"/>
                      </a:lnTo>
                      <a:lnTo>
                        <a:pt x="628" y="2562"/>
                      </a:lnTo>
                      <a:lnTo>
                        <a:pt x="743" y="2626"/>
                      </a:lnTo>
                      <a:lnTo>
                        <a:pt x="858" y="2690"/>
                      </a:lnTo>
                      <a:lnTo>
                        <a:pt x="986" y="2728"/>
                      </a:lnTo>
                      <a:lnTo>
                        <a:pt x="1127" y="2767"/>
                      </a:lnTo>
                      <a:lnTo>
                        <a:pt x="1268" y="2792"/>
                      </a:lnTo>
                      <a:lnTo>
                        <a:pt x="1550" y="2792"/>
                      </a:lnTo>
                      <a:lnTo>
                        <a:pt x="1691" y="2767"/>
                      </a:lnTo>
                      <a:lnTo>
                        <a:pt x="1819" y="2728"/>
                      </a:lnTo>
                      <a:lnTo>
                        <a:pt x="1947" y="2690"/>
                      </a:lnTo>
                      <a:lnTo>
                        <a:pt x="2075" y="2626"/>
                      </a:lnTo>
                      <a:lnTo>
                        <a:pt x="2190" y="2562"/>
                      </a:lnTo>
                      <a:lnTo>
                        <a:pt x="2293" y="2472"/>
                      </a:lnTo>
                      <a:lnTo>
                        <a:pt x="2395" y="2383"/>
                      </a:lnTo>
                      <a:lnTo>
                        <a:pt x="2485" y="2280"/>
                      </a:lnTo>
                      <a:lnTo>
                        <a:pt x="2562" y="2178"/>
                      </a:lnTo>
                      <a:lnTo>
                        <a:pt x="2638" y="2062"/>
                      </a:lnTo>
                      <a:lnTo>
                        <a:pt x="2702" y="1934"/>
                      </a:lnTo>
                      <a:lnTo>
                        <a:pt x="2741" y="1806"/>
                      </a:lnTo>
                      <a:lnTo>
                        <a:pt x="2779" y="1678"/>
                      </a:lnTo>
                      <a:lnTo>
                        <a:pt x="2805" y="1537"/>
                      </a:lnTo>
                      <a:lnTo>
                        <a:pt x="2805" y="1396"/>
                      </a:lnTo>
                      <a:lnTo>
                        <a:pt x="2805" y="1255"/>
                      </a:lnTo>
                      <a:lnTo>
                        <a:pt x="2779" y="1115"/>
                      </a:lnTo>
                      <a:lnTo>
                        <a:pt x="2741" y="974"/>
                      </a:lnTo>
                      <a:lnTo>
                        <a:pt x="2702" y="846"/>
                      </a:lnTo>
                      <a:lnTo>
                        <a:pt x="2638" y="730"/>
                      </a:lnTo>
                      <a:lnTo>
                        <a:pt x="2562" y="615"/>
                      </a:lnTo>
                      <a:lnTo>
                        <a:pt x="2485" y="500"/>
                      </a:lnTo>
                      <a:lnTo>
                        <a:pt x="2395" y="410"/>
                      </a:lnTo>
                      <a:lnTo>
                        <a:pt x="2293" y="308"/>
                      </a:lnTo>
                      <a:lnTo>
                        <a:pt x="2190" y="231"/>
                      </a:lnTo>
                      <a:lnTo>
                        <a:pt x="2075" y="167"/>
                      </a:lnTo>
                      <a:lnTo>
                        <a:pt x="1947" y="103"/>
                      </a:lnTo>
                      <a:lnTo>
                        <a:pt x="1819" y="51"/>
                      </a:lnTo>
                      <a:lnTo>
                        <a:pt x="1691" y="26"/>
                      </a:lnTo>
                      <a:lnTo>
                        <a:pt x="155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812;p36">
                  <a:extLst>
                    <a:ext uri="{FF2B5EF4-FFF2-40B4-BE49-F238E27FC236}">
                      <a16:creationId xmlns:a16="http://schemas.microsoft.com/office/drawing/2014/main" id="{770FE43A-D91E-40BA-8BC5-C717FB748C7F}"/>
                    </a:ext>
                  </a:extLst>
                </p:cNvPr>
                <p:cNvSpPr/>
                <p:nvPr/>
              </p:nvSpPr>
              <p:spPr>
                <a:xfrm>
                  <a:off x="5542510" y="4390624"/>
                  <a:ext cx="142655" cy="14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793" extrusionOk="0">
                      <a:moveTo>
                        <a:pt x="1268" y="0"/>
                      </a:moveTo>
                      <a:lnTo>
                        <a:pt x="1127" y="26"/>
                      </a:lnTo>
                      <a:lnTo>
                        <a:pt x="986" y="52"/>
                      </a:lnTo>
                      <a:lnTo>
                        <a:pt x="858" y="103"/>
                      </a:lnTo>
                      <a:lnTo>
                        <a:pt x="743" y="167"/>
                      </a:lnTo>
                      <a:lnTo>
                        <a:pt x="628" y="231"/>
                      </a:lnTo>
                      <a:lnTo>
                        <a:pt x="512" y="308"/>
                      </a:lnTo>
                      <a:lnTo>
                        <a:pt x="410" y="410"/>
                      </a:lnTo>
                      <a:lnTo>
                        <a:pt x="320" y="500"/>
                      </a:lnTo>
                      <a:lnTo>
                        <a:pt x="243" y="615"/>
                      </a:lnTo>
                      <a:lnTo>
                        <a:pt x="179" y="731"/>
                      </a:lnTo>
                      <a:lnTo>
                        <a:pt x="115" y="846"/>
                      </a:lnTo>
                      <a:lnTo>
                        <a:pt x="64" y="974"/>
                      </a:lnTo>
                      <a:lnTo>
                        <a:pt x="38" y="1115"/>
                      </a:lnTo>
                      <a:lnTo>
                        <a:pt x="13" y="1256"/>
                      </a:lnTo>
                      <a:lnTo>
                        <a:pt x="0" y="1397"/>
                      </a:lnTo>
                      <a:lnTo>
                        <a:pt x="13" y="1537"/>
                      </a:lnTo>
                      <a:lnTo>
                        <a:pt x="38" y="1678"/>
                      </a:lnTo>
                      <a:lnTo>
                        <a:pt x="64" y="1806"/>
                      </a:lnTo>
                      <a:lnTo>
                        <a:pt x="115" y="1934"/>
                      </a:lnTo>
                      <a:lnTo>
                        <a:pt x="179" y="2063"/>
                      </a:lnTo>
                      <a:lnTo>
                        <a:pt x="243" y="2178"/>
                      </a:lnTo>
                      <a:lnTo>
                        <a:pt x="320" y="2280"/>
                      </a:lnTo>
                      <a:lnTo>
                        <a:pt x="410" y="2383"/>
                      </a:lnTo>
                      <a:lnTo>
                        <a:pt x="512" y="2472"/>
                      </a:lnTo>
                      <a:lnTo>
                        <a:pt x="628" y="2562"/>
                      </a:lnTo>
                      <a:lnTo>
                        <a:pt x="743" y="2626"/>
                      </a:lnTo>
                      <a:lnTo>
                        <a:pt x="858" y="2690"/>
                      </a:lnTo>
                      <a:lnTo>
                        <a:pt x="986" y="2729"/>
                      </a:lnTo>
                      <a:lnTo>
                        <a:pt x="1127" y="2767"/>
                      </a:lnTo>
                      <a:lnTo>
                        <a:pt x="1268" y="2793"/>
                      </a:lnTo>
                      <a:lnTo>
                        <a:pt x="1550" y="2793"/>
                      </a:lnTo>
                      <a:lnTo>
                        <a:pt x="1691" y="2767"/>
                      </a:lnTo>
                      <a:lnTo>
                        <a:pt x="1819" y="2729"/>
                      </a:lnTo>
                      <a:lnTo>
                        <a:pt x="1947" y="2690"/>
                      </a:lnTo>
                      <a:lnTo>
                        <a:pt x="2075" y="2626"/>
                      </a:lnTo>
                      <a:lnTo>
                        <a:pt x="2190" y="2562"/>
                      </a:lnTo>
                      <a:lnTo>
                        <a:pt x="2293" y="2472"/>
                      </a:lnTo>
                      <a:lnTo>
                        <a:pt x="2395" y="2383"/>
                      </a:lnTo>
                      <a:lnTo>
                        <a:pt x="2485" y="2280"/>
                      </a:lnTo>
                      <a:lnTo>
                        <a:pt x="2562" y="2178"/>
                      </a:lnTo>
                      <a:lnTo>
                        <a:pt x="2638" y="2063"/>
                      </a:lnTo>
                      <a:lnTo>
                        <a:pt x="2702" y="1934"/>
                      </a:lnTo>
                      <a:lnTo>
                        <a:pt x="2741" y="1806"/>
                      </a:lnTo>
                      <a:lnTo>
                        <a:pt x="2779" y="1678"/>
                      </a:lnTo>
                      <a:lnTo>
                        <a:pt x="2805" y="1537"/>
                      </a:lnTo>
                      <a:lnTo>
                        <a:pt x="2805" y="1397"/>
                      </a:lnTo>
                      <a:lnTo>
                        <a:pt x="2805" y="1256"/>
                      </a:lnTo>
                      <a:lnTo>
                        <a:pt x="2779" y="1115"/>
                      </a:lnTo>
                      <a:lnTo>
                        <a:pt x="2741" y="974"/>
                      </a:lnTo>
                      <a:lnTo>
                        <a:pt x="2702" y="846"/>
                      </a:lnTo>
                      <a:lnTo>
                        <a:pt x="2638" y="731"/>
                      </a:lnTo>
                      <a:lnTo>
                        <a:pt x="2562" y="615"/>
                      </a:lnTo>
                      <a:lnTo>
                        <a:pt x="2485" y="500"/>
                      </a:lnTo>
                      <a:lnTo>
                        <a:pt x="2395" y="410"/>
                      </a:lnTo>
                      <a:lnTo>
                        <a:pt x="2293" y="308"/>
                      </a:lnTo>
                      <a:lnTo>
                        <a:pt x="2190" y="231"/>
                      </a:lnTo>
                      <a:lnTo>
                        <a:pt x="2075" y="167"/>
                      </a:lnTo>
                      <a:lnTo>
                        <a:pt x="1947" y="103"/>
                      </a:lnTo>
                      <a:lnTo>
                        <a:pt x="1819" y="52"/>
                      </a:lnTo>
                      <a:lnTo>
                        <a:pt x="1691" y="26"/>
                      </a:lnTo>
                      <a:lnTo>
                        <a:pt x="155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813;p36">
                  <a:extLst>
                    <a:ext uri="{FF2B5EF4-FFF2-40B4-BE49-F238E27FC236}">
                      <a16:creationId xmlns:a16="http://schemas.microsoft.com/office/drawing/2014/main" id="{6ECA0799-326B-4E13-A3AA-77669D9D95C3}"/>
                    </a:ext>
                  </a:extLst>
                </p:cNvPr>
                <p:cNvSpPr/>
                <p:nvPr/>
              </p:nvSpPr>
              <p:spPr>
                <a:xfrm>
                  <a:off x="3805297" y="2157096"/>
                  <a:ext cx="282768" cy="215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0" h="4240" extrusionOk="0">
                      <a:moveTo>
                        <a:pt x="0" y="0"/>
                      </a:moveTo>
                      <a:lnTo>
                        <a:pt x="0" y="4240"/>
                      </a:lnTo>
                      <a:lnTo>
                        <a:pt x="5559" y="4240"/>
                      </a:lnTo>
                      <a:lnTo>
                        <a:pt x="5559" y="0"/>
                      </a:lnTo>
                      <a:close/>
                    </a:path>
                  </a:pathLst>
                </a:custGeom>
                <a:solidFill>
                  <a:srgbClr val="70FFD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814;p36">
                  <a:extLst>
                    <a:ext uri="{FF2B5EF4-FFF2-40B4-BE49-F238E27FC236}">
                      <a16:creationId xmlns:a16="http://schemas.microsoft.com/office/drawing/2014/main" id="{23D2DFF8-F0B7-48BD-8BA7-E6F6C0513F34}"/>
                    </a:ext>
                  </a:extLst>
                </p:cNvPr>
                <p:cNvSpPr/>
                <p:nvPr/>
              </p:nvSpPr>
              <p:spPr>
                <a:xfrm>
                  <a:off x="4126406" y="2230686"/>
                  <a:ext cx="891125" cy="756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2" h="14884" extrusionOk="0">
                      <a:moveTo>
                        <a:pt x="8684" y="0"/>
                      </a:moveTo>
                      <a:lnTo>
                        <a:pt x="8377" y="13"/>
                      </a:lnTo>
                      <a:lnTo>
                        <a:pt x="8082" y="52"/>
                      </a:lnTo>
                      <a:lnTo>
                        <a:pt x="7788" y="103"/>
                      </a:lnTo>
                      <a:lnTo>
                        <a:pt x="7506" y="180"/>
                      </a:lnTo>
                      <a:lnTo>
                        <a:pt x="7224" y="282"/>
                      </a:lnTo>
                      <a:lnTo>
                        <a:pt x="6955" y="398"/>
                      </a:lnTo>
                      <a:lnTo>
                        <a:pt x="6712" y="538"/>
                      </a:lnTo>
                      <a:lnTo>
                        <a:pt x="6469" y="692"/>
                      </a:lnTo>
                      <a:lnTo>
                        <a:pt x="6238" y="859"/>
                      </a:lnTo>
                      <a:lnTo>
                        <a:pt x="6020" y="1038"/>
                      </a:lnTo>
                      <a:lnTo>
                        <a:pt x="5815" y="1243"/>
                      </a:lnTo>
                      <a:lnTo>
                        <a:pt x="5623" y="1461"/>
                      </a:lnTo>
                      <a:lnTo>
                        <a:pt x="5444" y="1691"/>
                      </a:lnTo>
                      <a:lnTo>
                        <a:pt x="5290" y="1934"/>
                      </a:lnTo>
                      <a:lnTo>
                        <a:pt x="5149" y="2178"/>
                      </a:lnTo>
                      <a:lnTo>
                        <a:pt x="5034" y="2447"/>
                      </a:lnTo>
                      <a:lnTo>
                        <a:pt x="4906" y="2370"/>
                      </a:lnTo>
                      <a:lnTo>
                        <a:pt x="4778" y="2293"/>
                      </a:lnTo>
                      <a:lnTo>
                        <a:pt x="4637" y="2229"/>
                      </a:lnTo>
                      <a:lnTo>
                        <a:pt x="4483" y="2178"/>
                      </a:lnTo>
                      <a:lnTo>
                        <a:pt x="4343" y="2139"/>
                      </a:lnTo>
                      <a:lnTo>
                        <a:pt x="4189" y="2101"/>
                      </a:lnTo>
                      <a:lnTo>
                        <a:pt x="4022" y="2088"/>
                      </a:lnTo>
                      <a:lnTo>
                        <a:pt x="3869" y="2075"/>
                      </a:lnTo>
                      <a:lnTo>
                        <a:pt x="3651" y="2088"/>
                      </a:lnTo>
                      <a:lnTo>
                        <a:pt x="3446" y="2127"/>
                      </a:lnTo>
                      <a:lnTo>
                        <a:pt x="3254" y="2178"/>
                      </a:lnTo>
                      <a:lnTo>
                        <a:pt x="3062" y="2242"/>
                      </a:lnTo>
                      <a:lnTo>
                        <a:pt x="2882" y="2332"/>
                      </a:lnTo>
                      <a:lnTo>
                        <a:pt x="2716" y="2434"/>
                      </a:lnTo>
                      <a:lnTo>
                        <a:pt x="2562" y="2549"/>
                      </a:lnTo>
                      <a:lnTo>
                        <a:pt x="2409" y="2690"/>
                      </a:lnTo>
                      <a:lnTo>
                        <a:pt x="2281" y="2831"/>
                      </a:lnTo>
                      <a:lnTo>
                        <a:pt x="2165" y="2985"/>
                      </a:lnTo>
                      <a:lnTo>
                        <a:pt x="2050" y="3164"/>
                      </a:lnTo>
                      <a:lnTo>
                        <a:pt x="1973" y="3343"/>
                      </a:lnTo>
                      <a:lnTo>
                        <a:pt x="1896" y="3523"/>
                      </a:lnTo>
                      <a:lnTo>
                        <a:pt x="1845" y="3728"/>
                      </a:lnTo>
                      <a:lnTo>
                        <a:pt x="1819" y="3933"/>
                      </a:lnTo>
                      <a:lnTo>
                        <a:pt x="1807" y="4137"/>
                      </a:lnTo>
                      <a:lnTo>
                        <a:pt x="1819" y="4317"/>
                      </a:lnTo>
                      <a:lnTo>
                        <a:pt x="1845" y="4483"/>
                      </a:lnTo>
                      <a:lnTo>
                        <a:pt x="1883" y="4650"/>
                      </a:lnTo>
                      <a:lnTo>
                        <a:pt x="1922" y="4803"/>
                      </a:lnTo>
                      <a:lnTo>
                        <a:pt x="1717" y="4893"/>
                      </a:lnTo>
                      <a:lnTo>
                        <a:pt x="1525" y="5008"/>
                      </a:lnTo>
                      <a:lnTo>
                        <a:pt x="1333" y="5136"/>
                      </a:lnTo>
                      <a:lnTo>
                        <a:pt x="1153" y="5265"/>
                      </a:lnTo>
                      <a:lnTo>
                        <a:pt x="987" y="5418"/>
                      </a:lnTo>
                      <a:lnTo>
                        <a:pt x="820" y="5572"/>
                      </a:lnTo>
                      <a:lnTo>
                        <a:pt x="680" y="5751"/>
                      </a:lnTo>
                      <a:lnTo>
                        <a:pt x="539" y="5931"/>
                      </a:lnTo>
                      <a:lnTo>
                        <a:pt x="423" y="6123"/>
                      </a:lnTo>
                      <a:lnTo>
                        <a:pt x="321" y="6328"/>
                      </a:lnTo>
                      <a:lnTo>
                        <a:pt x="218" y="6533"/>
                      </a:lnTo>
                      <a:lnTo>
                        <a:pt x="142" y="6750"/>
                      </a:lnTo>
                      <a:lnTo>
                        <a:pt x="90" y="6981"/>
                      </a:lnTo>
                      <a:lnTo>
                        <a:pt x="39" y="7211"/>
                      </a:lnTo>
                      <a:lnTo>
                        <a:pt x="14" y="7442"/>
                      </a:lnTo>
                      <a:lnTo>
                        <a:pt x="1" y="7685"/>
                      </a:lnTo>
                      <a:lnTo>
                        <a:pt x="14" y="7916"/>
                      </a:lnTo>
                      <a:lnTo>
                        <a:pt x="39" y="8159"/>
                      </a:lnTo>
                      <a:lnTo>
                        <a:pt x="78" y="8377"/>
                      </a:lnTo>
                      <a:lnTo>
                        <a:pt x="142" y="8607"/>
                      </a:lnTo>
                      <a:lnTo>
                        <a:pt x="218" y="8812"/>
                      </a:lnTo>
                      <a:lnTo>
                        <a:pt x="308" y="9030"/>
                      </a:lnTo>
                      <a:lnTo>
                        <a:pt x="411" y="9222"/>
                      </a:lnTo>
                      <a:lnTo>
                        <a:pt x="526" y="9414"/>
                      </a:lnTo>
                      <a:lnTo>
                        <a:pt x="667" y="9594"/>
                      </a:lnTo>
                      <a:lnTo>
                        <a:pt x="808" y="9760"/>
                      </a:lnTo>
                      <a:lnTo>
                        <a:pt x="961" y="9927"/>
                      </a:lnTo>
                      <a:lnTo>
                        <a:pt x="1128" y="10080"/>
                      </a:lnTo>
                      <a:lnTo>
                        <a:pt x="1307" y="10208"/>
                      </a:lnTo>
                      <a:lnTo>
                        <a:pt x="1486" y="10336"/>
                      </a:lnTo>
                      <a:lnTo>
                        <a:pt x="1679" y="10452"/>
                      </a:lnTo>
                      <a:lnTo>
                        <a:pt x="1883" y="10541"/>
                      </a:lnTo>
                      <a:lnTo>
                        <a:pt x="1858" y="10669"/>
                      </a:lnTo>
                      <a:lnTo>
                        <a:pt x="1832" y="10810"/>
                      </a:lnTo>
                      <a:lnTo>
                        <a:pt x="1819" y="10938"/>
                      </a:lnTo>
                      <a:lnTo>
                        <a:pt x="1807" y="11079"/>
                      </a:lnTo>
                      <a:lnTo>
                        <a:pt x="1819" y="11284"/>
                      </a:lnTo>
                      <a:lnTo>
                        <a:pt x="1845" y="11489"/>
                      </a:lnTo>
                      <a:lnTo>
                        <a:pt x="1896" y="11694"/>
                      </a:lnTo>
                      <a:lnTo>
                        <a:pt x="1973" y="11873"/>
                      </a:lnTo>
                      <a:lnTo>
                        <a:pt x="2050" y="12066"/>
                      </a:lnTo>
                      <a:lnTo>
                        <a:pt x="2165" y="12232"/>
                      </a:lnTo>
                      <a:lnTo>
                        <a:pt x="2281" y="12386"/>
                      </a:lnTo>
                      <a:lnTo>
                        <a:pt x="2409" y="12539"/>
                      </a:lnTo>
                      <a:lnTo>
                        <a:pt x="2562" y="12668"/>
                      </a:lnTo>
                      <a:lnTo>
                        <a:pt x="2716" y="12783"/>
                      </a:lnTo>
                      <a:lnTo>
                        <a:pt x="2882" y="12885"/>
                      </a:lnTo>
                      <a:lnTo>
                        <a:pt x="3062" y="12975"/>
                      </a:lnTo>
                      <a:lnTo>
                        <a:pt x="3254" y="13039"/>
                      </a:lnTo>
                      <a:lnTo>
                        <a:pt x="3446" y="13090"/>
                      </a:lnTo>
                      <a:lnTo>
                        <a:pt x="3651" y="13129"/>
                      </a:lnTo>
                      <a:lnTo>
                        <a:pt x="3869" y="13141"/>
                      </a:lnTo>
                      <a:lnTo>
                        <a:pt x="4022" y="13129"/>
                      </a:lnTo>
                      <a:lnTo>
                        <a:pt x="4176" y="13103"/>
                      </a:lnTo>
                      <a:lnTo>
                        <a:pt x="4330" y="13077"/>
                      </a:lnTo>
                      <a:lnTo>
                        <a:pt x="4471" y="13039"/>
                      </a:lnTo>
                      <a:lnTo>
                        <a:pt x="4548" y="13231"/>
                      </a:lnTo>
                      <a:lnTo>
                        <a:pt x="4637" y="13423"/>
                      </a:lnTo>
                      <a:lnTo>
                        <a:pt x="4752" y="13602"/>
                      </a:lnTo>
                      <a:lnTo>
                        <a:pt x="4868" y="13782"/>
                      </a:lnTo>
                      <a:lnTo>
                        <a:pt x="4996" y="13935"/>
                      </a:lnTo>
                      <a:lnTo>
                        <a:pt x="5137" y="14089"/>
                      </a:lnTo>
                      <a:lnTo>
                        <a:pt x="5290" y="14230"/>
                      </a:lnTo>
                      <a:lnTo>
                        <a:pt x="5457" y="14358"/>
                      </a:lnTo>
                      <a:lnTo>
                        <a:pt x="5623" y="14473"/>
                      </a:lnTo>
                      <a:lnTo>
                        <a:pt x="5815" y="14576"/>
                      </a:lnTo>
                      <a:lnTo>
                        <a:pt x="6008" y="14666"/>
                      </a:lnTo>
                      <a:lnTo>
                        <a:pt x="6200" y="14742"/>
                      </a:lnTo>
                      <a:lnTo>
                        <a:pt x="6405" y="14806"/>
                      </a:lnTo>
                      <a:lnTo>
                        <a:pt x="6622" y="14845"/>
                      </a:lnTo>
                      <a:lnTo>
                        <a:pt x="6840" y="14870"/>
                      </a:lnTo>
                      <a:lnTo>
                        <a:pt x="7058" y="14883"/>
                      </a:lnTo>
                      <a:lnTo>
                        <a:pt x="7327" y="14870"/>
                      </a:lnTo>
                      <a:lnTo>
                        <a:pt x="7596" y="14832"/>
                      </a:lnTo>
                      <a:lnTo>
                        <a:pt x="7852" y="14768"/>
                      </a:lnTo>
                      <a:lnTo>
                        <a:pt x="8108" y="14678"/>
                      </a:lnTo>
                      <a:lnTo>
                        <a:pt x="8339" y="14563"/>
                      </a:lnTo>
                      <a:lnTo>
                        <a:pt x="8556" y="14435"/>
                      </a:lnTo>
                      <a:lnTo>
                        <a:pt x="8761" y="14281"/>
                      </a:lnTo>
                      <a:lnTo>
                        <a:pt x="8966" y="14102"/>
                      </a:lnTo>
                      <a:lnTo>
                        <a:pt x="9133" y="13923"/>
                      </a:lnTo>
                      <a:lnTo>
                        <a:pt x="9299" y="13718"/>
                      </a:lnTo>
                      <a:lnTo>
                        <a:pt x="9427" y="13500"/>
                      </a:lnTo>
                      <a:lnTo>
                        <a:pt x="9543" y="13269"/>
                      </a:lnTo>
                      <a:lnTo>
                        <a:pt x="9645" y="13026"/>
                      </a:lnTo>
                      <a:lnTo>
                        <a:pt x="9722" y="12770"/>
                      </a:lnTo>
                      <a:lnTo>
                        <a:pt x="9760" y="12501"/>
                      </a:lnTo>
                      <a:lnTo>
                        <a:pt x="9786" y="12232"/>
                      </a:lnTo>
                      <a:lnTo>
                        <a:pt x="9888" y="12296"/>
                      </a:lnTo>
                      <a:lnTo>
                        <a:pt x="9991" y="12347"/>
                      </a:lnTo>
                      <a:lnTo>
                        <a:pt x="10106" y="12386"/>
                      </a:lnTo>
                      <a:lnTo>
                        <a:pt x="10221" y="12424"/>
                      </a:lnTo>
                      <a:lnTo>
                        <a:pt x="10337" y="12463"/>
                      </a:lnTo>
                      <a:lnTo>
                        <a:pt x="10452" y="12488"/>
                      </a:lnTo>
                      <a:lnTo>
                        <a:pt x="10580" y="12501"/>
                      </a:lnTo>
                      <a:lnTo>
                        <a:pt x="10708" y="12501"/>
                      </a:lnTo>
                      <a:lnTo>
                        <a:pt x="10913" y="12488"/>
                      </a:lnTo>
                      <a:lnTo>
                        <a:pt x="11105" y="12450"/>
                      </a:lnTo>
                      <a:lnTo>
                        <a:pt x="11284" y="12399"/>
                      </a:lnTo>
                      <a:lnTo>
                        <a:pt x="11464" y="12322"/>
                      </a:lnTo>
                      <a:lnTo>
                        <a:pt x="11630" y="12232"/>
                      </a:lnTo>
                      <a:lnTo>
                        <a:pt x="11784" y="12117"/>
                      </a:lnTo>
                      <a:lnTo>
                        <a:pt x="11925" y="11989"/>
                      </a:lnTo>
                      <a:lnTo>
                        <a:pt x="12053" y="11848"/>
                      </a:lnTo>
                      <a:lnTo>
                        <a:pt x="12168" y="11950"/>
                      </a:lnTo>
                      <a:lnTo>
                        <a:pt x="12283" y="12027"/>
                      </a:lnTo>
                      <a:lnTo>
                        <a:pt x="12412" y="12104"/>
                      </a:lnTo>
                      <a:lnTo>
                        <a:pt x="12552" y="12168"/>
                      </a:lnTo>
                      <a:lnTo>
                        <a:pt x="12693" y="12206"/>
                      </a:lnTo>
                      <a:lnTo>
                        <a:pt x="12834" y="12245"/>
                      </a:lnTo>
                      <a:lnTo>
                        <a:pt x="12988" y="12270"/>
                      </a:lnTo>
                      <a:lnTo>
                        <a:pt x="13308" y="12270"/>
                      </a:lnTo>
                      <a:lnTo>
                        <a:pt x="13462" y="12245"/>
                      </a:lnTo>
                      <a:lnTo>
                        <a:pt x="13603" y="12206"/>
                      </a:lnTo>
                      <a:lnTo>
                        <a:pt x="13744" y="12155"/>
                      </a:lnTo>
                      <a:lnTo>
                        <a:pt x="13884" y="12104"/>
                      </a:lnTo>
                      <a:lnTo>
                        <a:pt x="14013" y="12027"/>
                      </a:lnTo>
                      <a:lnTo>
                        <a:pt x="14128" y="11937"/>
                      </a:lnTo>
                      <a:lnTo>
                        <a:pt x="14243" y="11848"/>
                      </a:lnTo>
                      <a:lnTo>
                        <a:pt x="14346" y="11733"/>
                      </a:lnTo>
                      <a:lnTo>
                        <a:pt x="14448" y="11617"/>
                      </a:lnTo>
                      <a:lnTo>
                        <a:pt x="14525" y="11502"/>
                      </a:lnTo>
                      <a:lnTo>
                        <a:pt x="14602" y="11361"/>
                      </a:lnTo>
                      <a:lnTo>
                        <a:pt x="14653" y="11233"/>
                      </a:lnTo>
                      <a:lnTo>
                        <a:pt x="14704" y="11079"/>
                      </a:lnTo>
                      <a:lnTo>
                        <a:pt x="14743" y="10938"/>
                      </a:lnTo>
                      <a:lnTo>
                        <a:pt x="14755" y="10785"/>
                      </a:lnTo>
                      <a:lnTo>
                        <a:pt x="15050" y="10734"/>
                      </a:lnTo>
                      <a:lnTo>
                        <a:pt x="15319" y="10657"/>
                      </a:lnTo>
                      <a:lnTo>
                        <a:pt x="15588" y="10567"/>
                      </a:lnTo>
                      <a:lnTo>
                        <a:pt x="15844" y="10452"/>
                      </a:lnTo>
                      <a:lnTo>
                        <a:pt x="16087" y="10311"/>
                      </a:lnTo>
                      <a:lnTo>
                        <a:pt x="16318" y="10144"/>
                      </a:lnTo>
                      <a:lnTo>
                        <a:pt x="16536" y="9965"/>
                      </a:lnTo>
                      <a:lnTo>
                        <a:pt x="16728" y="9773"/>
                      </a:lnTo>
                      <a:lnTo>
                        <a:pt x="16907" y="9555"/>
                      </a:lnTo>
                      <a:lnTo>
                        <a:pt x="17061" y="9325"/>
                      </a:lnTo>
                      <a:lnTo>
                        <a:pt x="17202" y="9081"/>
                      </a:lnTo>
                      <a:lnTo>
                        <a:pt x="17317" y="8812"/>
                      </a:lnTo>
                      <a:lnTo>
                        <a:pt x="17407" y="8543"/>
                      </a:lnTo>
                      <a:lnTo>
                        <a:pt x="17471" y="8274"/>
                      </a:lnTo>
                      <a:lnTo>
                        <a:pt x="17509" y="7980"/>
                      </a:lnTo>
                      <a:lnTo>
                        <a:pt x="17522" y="7685"/>
                      </a:lnTo>
                      <a:lnTo>
                        <a:pt x="17522" y="7429"/>
                      </a:lnTo>
                      <a:lnTo>
                        <a:pt x="17483" y="7186"/>
                      </a:lnTo>
                      <a:lnTo>
                        <a:pt x="17445" y="6955"/>
                      </a:lnTo>
                      <a:lnTo>
                        <a:pt x="17381" y="6725"/>
                      </a:lnTo>
                      <a:lnTo>
                        <a:pt x="17291" y="6494"/>
                      </a:lnTo>
                      <a:lnTo>
                        <a:pt x="17202" y="6289"/>
                      </a:lnTo>
                      <a:lnTo>
                        <a:pt x="17086" y="6084"/>
                      </a:lnTo>
                      <a:lnTo>
                        <a:pt x="16958" y="5879"/>
                      </a:lnTo>
                      <a:lnTo>
                        <a:pt x="16817" y="5700"/>
                      </a:lnTo>
                      <a:lnTo>
                        <a:pt x="16664" y="5521"/>
                      </a:lnTo>
                      <a:lnTo>
                        <a:pt x="16497" y="5367"/>
                      </a:lnTo>
                      <a:lnTo>
                        <a:pt x="16318" y="5213"/>
                      </a:lnTo>
                      <a:lnTo>
                        <a:pt x="16126" y="5085"/>
                      </a:lnTo>
                      <a:lnTo>
                        <a:pt x="15921" y="4957"/>
                      </a:lnTo>
                      <a:lnTo>
                        <a:pt x="15716" y="4855"/>
                      </a:lnTo>
                      <a:lnTo>
                        <a:pt x="15498" y="4765"/>
                      </a:lnTo>
                      <a:lnTo>
                        <a:pt x="15549" y="4509"/>
                      </a:lnTo>
                      <a:lnTo>
                        <a:pt x="15562" y="4368"/>
                      </a:lnTo>
                      <a:lnTo>
                        <a:pt x="15575" y="4240"/>
                      </a:lnTo>
                      <a:lnTo>
                        <a:pt x="15562" y="4022"/>
                      </a:lnTo>
                      <a:lnTo>
                        <a:pt x="15524" y="3817"/>
                      </a:lnTo>
                      <a:lnTo>
                        <a:pt x="15473" y="3625"/>
                      </a:lnTo>
                      <a:lnTo>
                        <a:pt x="15409" y="3433"/>
                      </a:lnTo>
                      <a:lnTo>
                        <a:pt x="15319" y="3254"/>
                      </a:lnTo>
                      <a:lnTo>
                        <a:pt x="15216" y="3087"/>
                      </a:lnTo>
                      <a:lnTo>
                        <a:pt x="15101" y="2921"/>
                      </a:lnTo>
                      <a:lnTo>
                        <a:pt x="14973" y="2780"/>
                      </a:lnTo>
                      <a:lnTo>
                        <a:pt x="14819" y="2652"/>
                      </a:lnTo>
                      <a:lnTo>
                        <a:pt x="14666" y="2524"/>
                      </a:lnTo>
                      <a:lnTo>
                        <a:pt x="14499" y="2421"/>
                      </a:lnTo>
                      <a:lnTo>
                        <a:pt x="14307" y="2332"/>
                      </a:lnTo>
                      <a:lnTo>
                        <a:pt x="14128" y="2267"/>
                      </a:lnTo>
                      <a:lnTo>
                        <a:pt x="13923" y="2216"/>
                      </a:lnTo>
                      <a:lnTo>
                        <a:pt x="13718" y="2191"/>
                      </a:lnTo>
                      <a:lnTo>
                        <a:pt x="13513" y="2178"/>
                      </a:lnTo>
                      <a:lnTo>
                        <a:pt x="13359" y="2178"/>
                      </a:lnTo>
                      <a:lnTo>
                        <a:pt x="13193" y="2203"/>
                      </a:lnTo>
                      <a:lnTo>
                        <a:pt x="13052" y="2229"/>
                      </a:lnTo>
                      <a:lnTo>
                        <a:pt x="12898" y="2267"/>
                      </a:lnTo>
                      <a:lnTo>
                        <a:pt x="12757" y="2319"/>
                      </a:lnTo>
                      <a:lnTo>
                        <a:pt x="12616" y="2383"/>
                      </a:lnTo>
                      <a:lnTo>
                        <a:pt x="12488" y="2447"/>
                      </a:lnTo>
                      <a:lnTo>
                        <a:pt x="12360" y="2524"/>
                      </a:lnTo>
                      <a:lnTo>
                        <a:pt x="12245" y="2255"/>
                      </a:lnTo>
                      <a:lnTo>
                        <a:pt x="12104" y="1999"/>
                      </a:lnTo>
                      <a:lnTo>
                        <a:pt x="11950" y="1742"/>
                      </a:lnTo>
                      <a:lnTo>
                        <a:pt x="11784" y="1512"/>
                      </a:lnTo>
                      <a:lnTo>
                        <a:pt x="11592" y="1281"/>
                      </a:lnTo>
                      <a:lnTo>
                        <a:pt x="11387" y="1076"/>
                      </a:lnTo>
                      <a:lnTo>
                        <a:pt x="11169" y="884"/>
                      </a:lnTo>
                      <a:lnTo>
                        <a:pt x="10939" y="705"/>
                      </a:lnTo>
                      <a:lnTo>
                        <a:pt x="10695" y="551"/>
                      </a:lnTo>
                      <a:lnTo>
                        <a:pt x="10439" y="410"/>
                      </a:lnTo>
                      <a:lnTo>
                        <a:pt x="10170" y="295"/>
                      </a:lnTo>
                      <a:lnTo>
                        <a:pt x="9888" y="193"/>
                      </a:lnTo>
                      <a:lnTo>
                        <a:pt x="9594" y="103"/>
                      </a:lnTo>
                      <a:lnTo>
                        <a:pt x="9299" y="52"/>
                      </a:lnTo>
                      <a:lnTo>
                        <a:pt x="8992" y="13"/>
                      </a:lnTo>
                      <a:lnTo>
                        <a:pt x="8684" y="0"/>
                      </a:lnTo>
                      <a:close/>
                    </a:path>
                  </a:pathLst>
                </a:custGeom>
                <a:solidFill>
                  <a:srgbClr val="EA4827">
                    <a:alpha val="37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815;p36">
                  <a:extLst>
                    <a:ext uri="{FF2B5EF4-FFF2-40B4-BE49-F238E27FC236}">
                      <a16:creationId xmlns:a16="http://schemas.microsoft.com/office/drawing/2014/main" id="{DC754DB8-EF0C-4F60-A3BA-5856796503B8}"/>
                    </a:ext>
                  </a:extLst>
                </p:cNvPr>
                <p:cNvSpPr/>
                <p:nvPr/>
              </p:nvSpPr>
              <p:spPr>
                <a:xfrm>
                  <a:off x="5022704" y="2108884"/>
                  <a:ext cx="341356" cy="237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663" extrusionOk="0">
                      <a:moveTo>
                        <a:pt x="0" y="0"/>
                      </a:moveTo>
                      <a:lnTo>
                        <a:pt x="0" y="4662"/>
                      </a:lnTo>
                      <a:lnTo>
                        <a:pt x="6712" y="4662"/>
                      </a:lnTo>
                      <a:lnTo>
                        <a:pt x="6712" y="0"/>
                      </a:lnTo>
                      <a:close/>
                    </a:path>
                  </a:pathLst>
                </a:custGeom>
                <a:solidFill>
                  <a:srgbClr val="FFA5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816;p36">
                  <a:extLst>
                    <a:ext uri="{FF2B5EF4-FFF2-40B4-BE49-F238E27FC236}">
                      <a16:creationId xmlns:a16="http://schemas.microsoft.com/office/drawing/2014/main" id="{AD057CDA-6203-49C1-BE5C-2BA62762002A}"/>
                    </a:ext>
                  </a:extLst>
                </p:cNvPr>
                <p:cNvSpPr/>
                <p:nvPr/>
              </p:nvSpPr>
              <p:spPr>
                <a:xfrm>
                  <a:off x="5022704" y="2108884"/>
                  <a:ext cx="341356" cy="58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1141" extrusionOk="0">
                      <a:moveTo>
                        <a:pt x="0" y="0"/>
                      </a:moveTo>
                      <a:lnTo>
                        <a:pt x="0" y="1140"/>
                      </a:lnTo>
                      <a:lnTo>
                        <a:pt x="6712" y="1140"/>
                      </a:lnTo>
                      <a:lnTo>
                        <a:pt x="671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817;p36">
                  <a:extLst>
                    <a:ext uri="{FF2B5EF4-FFF2-40B4-BE49-F238E27FC236}">
                      <a16:creationId xmlns:a16="http://schemas.microsoft.com/office/drawing/2014/main" id="{43909FE1-0BFE-4EDB-9FA6-B290CD8CB6D7}"/>
                    </a:ext>
                  </a:extLst>
                </p:cNvPr>
                <p:cNvSpPr/>
                <p:nvPr/>
              </p:nvSpPr>
              <p:spPr>
                <a:xfrm>
                  <a:off x="5013601" y="2917863"/>
                  <a:ext cx="308146" cy="198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9" h="3895" extrusionOk="0">
                      <a:moveTo>
                        <a:pt x="0" y="1"/>
                      </a:moveTo>
                      <a:lnTo>
                        <a:pt x="0" y="3894"/>
                      </a:lnTo>
                      <a:lnTo>
                        <a:pt x="6058" y="3894"/>
                      </a:lnTo>
                      <a:lnTo>
                        <a:pt x="6058" y="1"/>
                      </a:lnTo>
                      <a:close/>
                    </a:path>
                  </a:pathLst>
                </a:custGeom>
                <a:solidFill>
                  <a:srgbClr val="C99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818;p36">
                  <a:extLst>
                    <a:ext uri="{FF2B5EF4-FFF2-40B4-BE49-F238E27FC236}">
                      <a16:creationId xmlns:a16="http://schemas.microsoft.com/office/drawing/2014/main" id="{0E89FA49-D2BA-41BF-A23E-36247855FD9C}"/>
                    </a:ext>
                  </a:extLst>
                </p:cNvPr>
                <p:cNvSpPr/>
                <p:nvPr/>
              </p:nvSpPr>
              <p:spPr>
                <a:xfrm>
                  <a:off x="5013601" y="2917863"/>
                  <a:ext cx="308146" cy="6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9" h="1372" extrusionOk="0">
                      <a:moveTo>
                        <a:pt x="0" y="1"/>
                      </a:moveTo>
                      <a:lnTo>
                        <a:pt x="0" y="1371"/>
                      </a:lnTo>
                      <a:lnTo>
                        <a:pt x="6058" y="1371"/>
                      </a:lnTo>
                      <a:lnTo>
                        <a:pt x="605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819;p36">
                  <a:extLst>
                    <a:ext uri="{FF2B5EF4-FFF2-40B4-BE49-F238E27FC236}">
                      <a16:creationId xmlns:a16="http://schemas.microsoft.com/office/drawing/2014/main" id="{8A572B43-D9EC-48C7-8262-5BDDB6D781A7}"/>
                    </a:ext>
                  </a:extLst>
                </p:cNvPr>
                <p:cNvSpPr/>
                <p:nvPr/>
              </p:nvSpPr>
              <p:spPr>
                <a:xfrm>
                  <a:off x="4490540" y="2398717"/>
                  <a:ext cx="148555" cy="53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" h="1052" extrusionOk="0">
                      <a:moveTo>
                        <a:pt x="1460" y="1"/>
                      </a:moveTo>
                      <a:lnTo>
                        <a:pt x="1268" y="14"/>
                      </a:lnTo>
                      <a:lnTo>
                        <a:pt x="1076" y="52"/>
                      </a:lnTo>
                      <a:lnTo>
                        <a:pt x="884" y="116"/>
                      </a:lnTo>
                      <a:lnTo>
                        <a:pt x="705" y="206"/>
                      </a:lnTo>
                      <a:lnTo>
                        <a:pt x="525" y="308"/>
                      </a:lnTo>
                      <a:lnTo>
                        <a:pt x="359" y="436"/>
                      </a:lnTo>
                      <a:lnTo>
                        <a:pt x="192" y="590"/>
                      </a:lnTo>
                      <a:lnTo>
                        <a:pt x="39" y="757"/>
                      </a:lnTo>
                      <a:lnTo>
                        <a:pt x="13" y="821"/>
                      </a:lnTo>
                      <a:lnTo>
                        <a:pt x="0" y="897"/>
                      </a:lnTo>
                      <a:lnTo>
                        <a:pt x="26" y="962"/>
                      </a:lnTo>
                      <a:lnTo>
                        <a:pt x="77" y="1013"/>
                      </a:lnTo>
                      <a:lnTo>
                        <a:pt x="141" y="1051"/>
                      </a:lnTo>
                      <a:lnTo>
                        <a:pt x="205" y="1051"/>
                      </a:lnTo>
                      <a:lnTo>
                        <a:pt x="269" y="1038"/>
                      </a:lnTo>
                      <a:lnTo>
                        <a:pt x="333" y="987"/>
                      </a:lnTo>
                      <a:lnTo>
                        <a:pt x="449" y="846"/>
                      </a:lnTo>
                      <a:lnTo>
                        <a:pt x="577" y="731"/>
                      </a:lnTo>
                      <a:lnTo>
                        <a:pt x="718" y="629"/>
                      </a:lnTo>
                      <a:lnTo>
                        <a:pt x="858" y="539"/>
                      </a:lnTo>
                      <a:lnTo>
                        <a:pt x="1012" y="475"/>
                      </a:lnTo>
                      <a:lnTo>
                        <a:pt x="1153" y="424"/>
                      </a:lnTo>
                      <a:lnTo>
                        <a:pt x="1307" y="398"/>
                      </a:lnTo>
                      <a:lnTo>
                        <a:pt x="1460" y="385"/>
                      </a:lnTo>
                      <a:lnTo>
                        <a:pt x="1614" y="398"/>
                      </a:lnTo>
                      <a:lnTo>
                        <a:pt x="1768" y="424"/>
                      </a:lnTo>
                      <a:lnTo>
                        <a:pt x="1921" y="475"/>
                      </a:lnTo>
                      <a:lnTo>
                        <a:pt x="2062" y="539"/>
                      </a:lnTo>
                      <a:lnTo>
                        <a:pt x="2203" y="629"/>
                      </a:lnTo>
                      <a:lnTo>
                        <a:pt x="2344" y="731"/>
                      </a:lnTo>
                      <a:lnTo>
                        <a:pt x="2472" y="846"/>
                      </a:lnTo>
                      <a:lnTo>
                        <a:pt x="2588" y="987"/>
                      </a:lnTo>
                      <a:lnTo>
                        <a:pt x="2626" y="1013"/>
                      </a:lnTo>
                      <a:lnTo>
                        <a:pt x="2664" y="1038"/>
                      </a:lnTo>
                      <a:lnTo>
                        <a:pt x="2690" y="1051"/>
                      </a:lnTo>
                      <a:lnTo>
                        <a:pt x="2792" y="1051"/>
                      </a:lnTo>
                      <a:lnTo>
                        <a:pt x="2844" y="1013"/>
                      </a:lnTo>
                      <a:lnTo>
                        <a:pt x="2895" y="962"/>
                      </a:lnTo>
                      <a:lnTo>
                        <a:pt x="2921" y="897"/>
                      </a:lnTo>
                      <a:lnTo>
                        <a:pt x="2908" y="821"/>
                      </a:lnTo>
                      <a:lnTo>
                        <a:pt x="2882" y="757"/>
                      </a:lnTo>
                      <a:lnTo>
                        <a:pt x="2728" y="590"/>
                      </a:lnTo>
                      <a:lnTo>
                        <a:pt x="2575" y="436"/>
                      </a:lnTo>
                      <a:lnTo>
                        <a:pt x="2395" y="308"/>
                      </a:lnTo>
                      <a:lnTo>
                        <a:pt x="2229" y="206"/>
                      </a:lnTo>
                      <a:lnTo>
                        <a:pt x="2037" y="116"/>
                      </a:lnTo>
                      <a:lnTo>
                        <a:pt x="1857" y="52"/>
                      </a:lnTo>
                      <a:lnTo>
                        <a:pt x="1653" y="14"/>
                      </a:lnTo>
                      <a:lnTo>
                        <a:pt x="146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820;p36">
                  <a:extLst>
                    <a:ext uri="{FF2B5EF4-FFF2-40B4-BE49-F238E27FC236}">
                      <a16:creationId xmlns:a16="http://schemas.microsoft.com/office/drawing/2014/main" id="{7A0353F7-D9ED-43AF-B1E7-F7DD9C9B562B}"/>
                    </a:ext>
                  </a:extLst>
                </p:cNvPr>
                <p:cNvSpPr/>
                <p:nvPr/>
              </p:nvSpPr>
              <p:spPr>
                <a:xfrm>
                  <a:off x="4670318" y="2510144"/>
                  <a:ext cx="147894" cy="53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" h="1051" extrusionOk="0">
                      <a:moveTo>
                        <a:pt x="1460" y="0"/>
                      </a:moveTo>
                      <a:lnTo>
                        <a:pt x="1255" y="13"/>
                      </a:lnTo>
                      <a:lnTo>
                        <a:pt x="1063" y="51"/>
                      </a:lnTo>
                      <a:lnTo>
                        <a:pt x="884" y="115"/>
                      </a:lnTo>
                      <a:lnTo>
                        <a:pt x="692" y="192"/>
                      </a:lnTo>
                      <a:lnTo>
                        <a:pt x="513" y="307"/>
                      </a:lnTo>
                      <a:lnTo>
                        <a:pt x="346" y="436"/>
                      </a:lnTo>
                      <a:lnTo>
                        <a:pt x="192" y="589"/>
                      </a:lnTo>
                      <a:lnTo>
                        <a:pt x="39" y="756"/>
                      </a:lnTo>
                      <a:lnTo>
                        <a:pt x="0" y="820"/>
                      </a:lnTo>
                      <a:lnTo>
                        <a:pt x="0" y="884"/>
                      </a:lnTo>
                      <a:lnTo>
                        <a:pt x="26" y="961"/>
                      </a:lnTo>
                      <a:lnTo>
                        <a:pt x="64" y="1012"/>
                      </a:lnTo>
                      <a:lnTo>
                        <a:pt x="128" y="1050"/>
                      </a:lnTo>
                      <a:lnTo>
                        <a:pt x="205" y="1050"/>
                      </a:lnTo>
                      <a:lnTo>
                        <a:pt x="269" y="1025"/>
                      </a:lnTo>
                      <a:lnTo>
                        <a:pt x="320" y="986"/>
                      </a:lnTo>
                      <a:lnTo>
                        <a:pt x="449" y="845"/>
                      </a:lnTo>
                      <a:lnTo>
                        <a:pt x="577" y="717"/>
                      </a:lnTo>
                      <a:lnTo>
                        <a:pt x="718" y="615"/>
                      </a:lnTo>
                      <a:lnTo>
                        <a:pt x="858" y="538"/>
                      </a:lnTo>
                      <a:lnTo>
                        <a:pt x="999" y="474"/>
                      </a:lnTo>
                      <a:lnTo>
                        <a:pt x="1153" y="423"/>
                      </a:lnTo>
                      <a:lnTo>
                        <a:pt x="1307" y="397"/>
                      </a:lnTo>
                      <a:lnTo>
                        <a:pt x="1460" y="384"/>
                      </a:lnTo>
                      <a:lnTo>
                        <a:pt x="1614" y="397"/>
                      </a:lnTo>
                      <a:lnTo>
                        <a:pt x="1768" y="423"/>
                      </a:lnTo>
                      <a:lnTo>
                        <a:pt x="1909" y="474"/>
                      </a:lnTo>
                      <a:lnTo>
                        <a:pt x="2062" y="538"/>
                      </a:lnTo>
                      <a:lnTo>
                        <a:pt x="2203" y="615"/>
                      </a:lnTo>
                      <a:lnTo>
                        <a:pt x="2331" y="717"/>
                      </a:lnTo>
                      <a:lnTo>
                        <a:pt x="2472" y="845"/>
                      </a:lnTo>
                      <a:lnTo>
                        <a:pt x="2587" y="986"/>
                      </a:lnTo>
                      <a:lnTo>
                        <a:pt x="2613" y="1012"/>
                      </a:lnTo>
                      <a:lnTo>
                        <a:pt x="2652" y="1038"/>
                      </a:lnTo>
                      <a:lnTo>
                        <a:pt x="2690" y="1050"/>
                      </a:lnTo>
                      <a:lnTo>
                        <a:pt x="2728" y="1050"/>
                      </a:lnTo>
                      <a:lnTo>
                        <a:pt x="2792" y="1038"/>
                      </a:lnTo>
                      <a:lnTo>
                        <a:pt x="2844" y="1012"/>
                      </a:lnTo>
                      <a:lnTo>
                        <a:pt x="2895" y="961"/>
                      </a:lnTo>
                      <a:lnTo>
                        <a:pt x="2908" y="884"/>
                      </a:lnTo>
                      <a:lnTo>
                        <a:pt x="2908" y="820"/>
                      </a:lnTo>
                      <a:lnTo>
                        <a:pt x="2869" y="756"/>
                      </a:lnTo>
                      <a:lnTo>
                        <a:pt x="2728" y="589"/>
                      </a:lnTo>
                      <a:lnTo>
                        <a:pt x="2562" y="436"/>
                      </a:lnTo>
                      <a:lnTo>
                        <a:pt x="2395" y="307"/>
                      </a:lnTo>
                      <a:lnTo>
                        <a:pt x="2216" y="192"/>
                      </a:lnTo>
                      <a:lnTo>
                        <a:pt x="2037" y="115"/>
                      </a:lnTo>
                      <a:lnTo>
                        <a:pt x="1845" y="51"/>
                      </a:lnTo>
                      <a:lnTo>
                        <a:pt x="1653" y="13"/>
                      </a:lnTo>
                      <a:lnTo>
                        <a:pt x="146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821;p36">
                  <a:extLst>
                    <a:ext uri="{FF2B5EF4-FFF2-40B4-BE49-F238E27FC236}">
                      <a16:creationId xmlns:a16="http://schemas.microsoft.com/office/drawing/2014/main" id="{B434E481-980D-4D44-A0BD-D7022A90362F}"/>
                    </a:ext>
                  </a:extLst>
                </p:cNvPr>
                <p:cNvSpPr/>
                <p:nvPr/>
              </p:nvSpPr>
              <p:spPr>
                <a:xfrm>
                  <a:off x="4280146" y="2495802"/>
                  <a:ext cx="147894" cy="53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" h="1051" extrusionOk="0">
                      <a:moveTo>
                        <a:pt x="1448" y="0"/>
                      </a:moveTo>
                      <a:lnTo>
                        <a:pt x="1256" y="13"/>
                      </a:lnTo>
                      <a:lnTo>
                        <a:pt x="1063" y="52"/>
                      </a:lnTo>
                      <a:lnTo>
                        <a:pt x="871" y="116"/>
                      </a:lnTo>
                      <a:lnTo>
                        <a:pt x="692" y="192"/>
                      </a:lnTo>
                      <a:lnTo>
                        <a:pt x="513" y="308"/>
                      </a:lnTo>
                      <a:lnTo>
                        <a:pt x="346" y="436"/>
                      </a:lnTo>
                      <a:lnTo>
                        <a:pt x="180" y="589"/>
                      </a:lnTo>
                      <a:lnTo>
                        <a:pt x="39" y="756"/>
                      </a:lnTo>
                      <a:lnTo>
                        <a:pt x="0" y="820"/>
                      </a:lnTo>
                      <a:lnTo>
                        <a:pt x="0" y="897"/>
                      </a:lnTo>
                      <a:lnTo>
                        <a:pt x="13" y="961"/>
                      </a:lnTo>
                      <a:lnTo>
                        <a:pt x="64" y="1012"/>
                      </a:lnTo>
                      <a:lnTo>
                        <a:pt x="128" y="1051"/>
                      </a:lnTo>
                      <a:lnTo>
                        <a:pt x="193" y="1051"/>
                      </a:lnTo>
                      <a:lnTo>
                        <a:pt x="269" y="1025"/>
                      </a:lnTo>
                      <a:lnTo>
                        <a:pt x="321" y="987"/>
                      </a:lnTo>
                      <a:lnTo>
                        <a:pt x="436" y="846"/>
                      </a:lnTo>
                      <a:lnTo>
                        <a:pt x="577" y="718"/>
                      </a:lnTo>
                      <a:lnTo>
                        <a:pt x="705" y="615"/>
                      </a:lnTo>
                      <a:lnTo>
                        <a:pt x="846" y="538"/>
                      </a:lnTo>
                      <a:lnTo>
                        <a:pt x="999" y="474"/>
                      </a:lnTo>
                      <a:lnTo>
                        <a:pt x="1140" y="423"/>
                      </a:lnTo>
                      <a:lnTo>
                        <a:pt x="1294" y="397"/>
                      </a:lnTo>
                      <a:lnTo>
                        <a:pt x="1448" y="385"/>
                      </a:lnTo>
                      <a:lnTo>
                        <a:pt x="1601" y="397"/>
                      </a:lnTo>
                      <a:lnTo>
                        <a:pt x="1755" y="423"/>
                      </a:lnTo>
                      <a:lnTo>
                        <a:pt x="1909" y="474"/>
                      </a:lnTo>
                      <a:lnTo>
                        <a:pt x="2050" y="538"/>
                      </a:lnTo>
                      <a:lnTo>
                        <a:pt x="2191" y="615"/>
                      </a:lnTo>
                      <a:lnTo>
                        <a:pt x="2331" y="718"/>
                      </a:lnTo>
                      <a:lnTo>
                        <a:pt x="2459" y="846"/>
                      </a:lnTo>
                      <a:lnTo>
                        <a:pt x="2588" y="987"/>
                      </a:lnTo>
                      <a:lnTo>
                        <a:pt x="2613" y="1012"/>
                      </a:lnTo>
                      <a:lnTo>
                        <a:pt x="2652" y="1038"/>
                      </a:lnTo>
                      <a:lnTo>
                        <a:pt x="2690" y="1051"/>
                      </a:lnTo>
                      <a:lnTo>
                        <a:pt x="2728" y="1051"/>
                      </a:lnTo>
                      <a:lnTo>
                        <a:pt x="2780" y="1038"/>
                      </a:lnTo>
                      <a:lnTo>
                        <a:pt x="2844" y="1012"/>
                      </a:lnTo>
                      <a:lnTo>
                        <a:pt x="2882" y="961"/>
                      </a:lnTo>
                      <a:lnTo>
                        <a:pt x="2908" y="897"/>
                      </a:lnTo>
                      <a:lnTo>
                        <a:pt x="2908" y="820"/>
                      </a:lnTo>
                      <a:lnTo>
                        <a:pt x="2869" y="756"/>
                      </a:lnTo>
                      <a:lnTo>
                        <a:pt x="2716" y="589"/>
                      </a:lnTo>
                      <a:lnTo>
                        <a:pt x="2562" y="436"/>
                      </a:lnTo>
                      <a:lnTo>
                        <a:pt x="2395" y="308"/>
                      </a:lnTo>
                      <a:lnTo>
                        <a:pt x="2216" y="192"/>
                      </a:lnTo>
                      <a:lnTo>
                        <a:pt x="2024" y="116"/>
                      </a:lnTo>
                      <a:lnTo>
                        <a:pt x="1845" y="52"/>
                      </a:lnTo>
                      <a:lnTo>
                        <a:pt x="1653" y="13"/>
                      </a:lnTo>
                      <a:lnTo>
                        <a:pt x="144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822;p36">
                  <a:extLst>
                    <a:ext uri="{FF2B5EF4-FFF2-40B4-BE49-F238E27FC236}">
                      <a16:creationId xmlns:a16="http://schemas.microsoft.com/office/drawing/2014/main" id="{FD83A470-6756-40AC-B083-63B068741915}"/>
                    </a:ext>
                  </a:extLst>
                </p:cNvPr>
                <p:cNvSpPr/>
                <p:nvPr/>
              </p:nvSpPr>
              <p:spPr>
                <a:xfrm>
                  <a:off x="4353735" y="2661239"/>
                  <a:ext cx="148555" cy="53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" h="1051" extrusionOk="0">
                      <a:moveTo>
                        <a:pt x="1461" y="1"/>
                      </a:moveTo>
                      <a:lnTo>
                        <a:pt x="1269" y="13"/>
                      </a:lnTo>
                      <a:lnTo>
                        <a:pt x="1077" y="52"/>
                      </a:lnTo>
                      <a:lnTo>
                        <a:pt x="884" y="116"/>
                      </a:lnTo>
                      <a:lnTo>
                        <a:pt x="705" y="205"/>
                      </a:lnTo>
                      <a:lnTo>
                        <a:pt x="526" y="308"/>
                      </a:lnTo>
                      <a:lnTo>
                        <a:pt x="359" y="436"/>
                      </a:lnTo>
                      <a:lnTo>
                        <a:pt x="193" y="590"/>
                      </a:lnTo>
                      <a:lnTo>
                        <a:pt x="39" y="756"/>
                      </a:lnTo>
                      <a:lnTo>
                        <a:pt x="13" y="820"/>
                      </a:lnTo>
                      <a:lnTo>
                        <a:pt x="1" y="897"/>
                      </a:lnTo>
                      <a:lnTo>
                        <a:pt x="26" y="961"/>
                      </a:lnTo>
                      <a:lnTo>
                        <a:pt x="78" y="1012"/>
                      </a:lnTo>
                      <a:lnTo>
                        <a:pt x="142" y="1051"/>
                      </a:lnTo>
                      <a:lnTo>
                        <a:pt x="206" y="1051"/>
                      </a:lnTo>
                      <a:lnTo>
                        <a:pt x="270" y="1038"/>
                      </a:lnTo>
                      <a:lnTo>
                        <a:pt x="334" y="987"/>
                      </a:lnTo>
                      <a:lnTo>
                        <a:pt x="449" y="846"/>
                      </a:lnTo>
                      <a:lnTo>
                        <a:pt x="577" y="731"/>
                      </a:lnTo>
                      <a:lnTo>
                        <a:pt x="718" y="628"/>
                      </a:lnTo>
                      <a:lnTo>
                        <a:pt x="859" y="538"/>
                      </a:lnTo>
                      <a:lnTo>
                        <a:pt x="1012" y="474"/>
                      </a:lnTo>
                      <a:lnTo>
                        <a:pt x="1153" y="423"/>
                      </a:lnTo>
                      <a:lnTo>
                        <a:pt x="1307" y="398"/>
                      </a:lnTo>
                      <a:lnTo>
                        <a:pt x="1461" y="385"/>
                      </a:lnTo>
                      <a:lnTo>
                        <a:pt x="1614" y="398"/>
                      </a:lnTo>
                      <a:lnTo>
                        <a:pt x="1768" y="423"/>
                      </a:lnTo>
                      <a:lnTo>
                        <a:pt x="1922" y="474"/>
                      </a:lnTo>
                      <a:lnTo>
                        <a:pt x="2063" y="538"/>
                      </a:lnTo>
                      <a:lnTo>
                        <a:pt x="2204" y="628"/>
                      </a:lnTo>
                      <a:lnTo>
                        <a:pt x="2345" y="731"/>
                      </a:lnTo>
                      <a:lnTo>
                        <a:pt x="2473" y="846"/>
                      </a:lnTo>
                      <a:lnTo>
                        <a:pt x="2588" y="987"/>
                      </a:lnTo>
                      <a:lnTo>
                        <a:pt x="2626" y="1012"/>
                      </a:lnTo>
                      <a:lnTo>
                        <a:pt x="2652" y="1038"/>
                      </a:lnTo>
                      <a:lnTo>
                        <a:pt x="2690" y="1051"/>
                      </a:lnTo>
                      <a:lnTo>
                        <a:pt x="2793" y="1051"/>
                      </a:lnTo>
                      <a:lnTo>
                        <a:pt x="2844" y="1012"/>
                      </a:lnTo>
                      <a:lnTo>
                        <a:pt x="2895" y="961"/>
                      </a:lnTo>
                      <a:lnTo>
                        <a:pt x="2921" y="897"/>
                      </a:lnTo>
                      <a:lnTo>
                        <a:pt x="2908" y="820"/>
                      </a:lnTo>
                      <a:lnTo>
                        <a:pt x="2882" y="756"/>
                      </a:lnTo>
                      <a:lnTo>
                        <a:pt x="2729" y="590"/>
                      </a:lnTo>
                      <a:lnTo>
                        <a:pt x="2562" y="436"/>
                      </a:lnTo>
                      <a:lnTo>
                        <a:pt x="2396" y="308"/>
                      </a:lnTo>
                      <a:lnTo>
                        <a:pt x="2229" y="205"/>
                      </a:lnTo>
                      <a:lnTo>
                        <a:pt x="2037" y="116"/>
                      </a:lnTo>
                      <a:lnTo>
                        <a:pt x="1845" y="52"/>
                      </a:lnTo>
                      <a:lnTo>
                        <a:pt x="1653" y="13"/>
                      </a:lnTo>
                      <a:lnTo>
                        <a:pt x="146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823;p36">
                  <a:extLst>
                    <a:ext uri="{FF2B5EF4-FFF2-40B4-BE49-F238E27FC236}">
                      <a16:creationId xmlns:a16="http://schemas.microsoft.com/office/drawing/2014/main" id="{B4CEC06D-2649-42AB-88CC-2D10BD58F95A}"/>
                    </a:ext>
                  </a:extLst>
                </p:cNvPr>
                <p:cNvSpPr/>
                <p:nvPr/>
              </p:nvSpPr>
              <p:spPr>
                <a:xfrm>
                  <a:off x="4596067" y="2661239"/>
                  <a:ext cx="148555" cy="53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" h="1051" extrusionOk="0">
                      <a:moveTo>
                        <a:pt x="1460" y="1"/>
                      </a:moveTo>
                      <a:lnTo>
                        <a:pt x="1268" y="13"/>
                      </a:lnTo>
                      <a:lnTo>
                        <a:pt x="1076" y="52"/>
                      </a:lnTo>
                      <a:lnTo>
                        <a:pt x="884" y="116"/>
                      </a:lnTo>
                      <a:lnTo>
                        <a:pt x="692" y="205"/>
                      </a:lnTo>
                      <a:lnTo>
                        <a:pt x="525" y="308"/>
                      </a:lnTo>
                      <a:lnTo>
                        <a:pt x="346" y="436"/>
                      </a:lnTo>
                      <a:lnTo>
                        <a:pt x="192" y="590"/>
                      </a:lnTo>
                      <a:lnTo>
                        <a:pt x="39" y="756"/>
                      </a:lnTo>
                      <a:lnTo>
                        <a:pt x="13" y="820"/>
                      </a:lnTo>
                      <a:lnTo>
                        <a:pt x="0" y="897"/>
                      </a:lnTo>
                      <a:lnTo>
                        <a:pt x="26" y="961"/>
                      </a:lnTo>
                      <a:lnTo>
                        <a:pt x="77" y="1012"/>
                      </a:lnTo>
                      <a:lnTo>
                        <a:pt x="141" y="1051"/>
                      </a:lnTo>
                      <a:lnTo>
                        <a:pt x="205" y="1051"/>
                      </a:lnTo>
                      <a:lnTo>
                        <a:pt x="269" y="1038"/>
                      </a:lnTo>
                      <a:lnTo>
                        <a:pt x="333" y="987"/>
                      </a:lnTo>
                      <a:lnTo>
                        <a:pt x="448" y="846"/>
                      </a:lnTo>
                      <a:lnTo>
                        <a:pt x="577" y="731"/>
                      </a:lnTo>
                      <a:lnTo>
                        <a:pt x="717" y="628"/>
                      </a:lnTo>
                      <a:lnTo>
                        <a:pt x="858" y="538"/>
                      </a:lnTo>
                      <a:lnTo>
                        <a:pt x="999" y="474"/>
                      </a:lnTo>
                      <a:lnTo>
                        <a:pt x="1153" y="423"/>
                      </a:lnTo>
                      <a:lnTo>
                        <a:pt x="1307" y="398"/>
                      </a:lnTo>
                      <a:lnTo>
                        <a:pt x="1460" y="385"/>
                      </a:lnTo>
                      <a:lnTo>
                        <a:pt x="1614" y="398"/>
                      </a:lnTo>
                      <a:lnTo>
                        <a:pt x="1768" y="423"/>
                      </a:lnTo>
                      <a:lnTo>
                        <a:pt x="1909" y="474"/>
                      </a:lnTo>
                      <a:lnTo>
                        <a:pt x="2062" y="538"/>
                      </a:lnTo>
                      <a:lnTo>
                        <a:pt x="2203" y="628"/>
                      </a:lnTo>
                      <a:lnTo>
                        <a:pt x="2344" y="731"/>
                      </a:lnTo>
                      <a:lnTo>
                        <a:pt x="2472" y="846"/>
                      </a:lnTo>
                      <a:lnTo>
                        <a:pt x="2587" y="987"/>
                      </a:lnTo>
                      <a:lnTo>
                        <a:pt x="2626" y="1012"/>
                      </a:lnTo>
                      <a:lnTo>
                        <a:pt x="2651" y="1038"/>
                      </a:lnTo>
                      <a:lnTo>
                        <a:pt x="2690" y="1051"/>
                      </a:lnTo>
                      <a:lnTo>
                        <a:pt x="2792" y="1051"/>
                      </a:lnTo>
                      <a:lnTo>
                        <a:pt x="2844" y="1012"/>
                      </a:lnTo>
                      <a:lnTo>
                        <a:pt x="2895" y="961"/>
                      </a:lnTo>
                      <a:lnTo>
                        <a:pt x="2920" y="897"/>
                      </a:lnTo>
                      <a:lnTo>
                        <a:pt x="2908" y="820"/>
                      </a:lnTo>
                      <a:lnTo>
                        <a:pt x="2882" y="756"/>
                      </a:lnTo>
                      <a:lnTo>
                        <a:pt x="2728" y="590"/>
                      </a:lnTo>
                      <a:lnTo>
                        <a:pt x="2562" y="436"/>
                      </a:lnTo>
                      <a:lnTo>
                        <a:pt x="2395" y="308"/>
                      </a:lnTo>
                      <a:lnTo>
                        <a:pt x="2216" y="205"/>
                      </a:lnTo>
                      <a:lnTo>
                        <a:pt x="2037" y="116"/>
                      </a:lnTo>
                      <a:lnTo>
                        <a:pt x="1845" y="52"/>
                      </a:lnTo>
                      <a:lnTo>
                        <a:pt x="1652" y="13"/>
                      </a:lnTo>
                      <a:lnTo>
                        <a:pt x="146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824;p36">
                  <a:extLst>
                    <a:ext uri="{FF2B5EF4-FFF2-40B4-BE49-F238E27FC236}">
                      <a16:creationId xmlns:a16="http://schemas.microsoft.com/office/drawing/2014/main" id="{5250651E-D292-4E07-B0A2-1625236E1E60}"/>
                    </a:ext>
                  </a:extLst>
                </p:cNvPr>
                <p:cNvSpPr/>
                <p:nvPr/>
              </p:nvSpPr>
              <p:spPr>
                <a:xfrm>
                  <a:off x="3805297" y="2135584"/>
                  <a:ext cx="282768" cy="62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0" h="1231" extrusionOk="0">
                      <a:moveTo>
                        <a:pt x="0" y="1"/>
                      </a:moveTo>
                      <a:lnTo>
                        <a:pt x="0" y="1230"/>
                      </a:lnTo>
                      <a:lnTo>
                        <a:pt x="5559" y="1230"/>
                      </a:lnTo>
                      <a:lnTo>
                        <a:pt x="555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825;p36">
                  <a:extLst>
                    <a:ext uri="{FF2B5EF4-FFF2-40B4-BE49-F238E27FC236}">
                      <a16:creationId xmlns:a16="http://schemas.microsoft.com/office/drawing/2014/main" id="{CD949E1A-092E-49DD-B165-C3F309364BA0}"/>
                    </a:ext>
                  </a:extLst>
                </p:cNvPr>
                <p:cNvSpPr/>
                <p:nvPr/>
              </p:nvSpPr>
              <p:spPr>
                <a:xfrm>
                  <a:off x="3976582" y="3788734"/>
                  <a:ext cx="1190778" cy="100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14" h="1974" extrusionOk="0">
                      <a:moveTo>
                        <a:pt x="1551" y="1"/>
                      </a:moveTo>
                      <a:lnTo>
                        <a:pt x="1371" y="27"/>
                      </a:lnTo>
                      <a:lnTo>
                        <a:pt x="1218" y="78"/>
                      </a:lnTo>
                      <a:lnTo>
                        <a:pt x="1051" y="129"/>
                      </a:lnTo>
                      <a:lnTo>
                        <a:pt x="910" y="206"/>
                      </a:lnTo>
                      <a:lnTo>
                        <a:pt x="769" y="296"/>
                      </a:lnTo>
                      <a:lnTo>
                        <a:pt x="629" y="385"/>
                      </a:lnTo>
                      <a:lnTo>
                        <a:pt x="513" y="500"/>
                      </a:lnTo>
                      <a:lnTo>
                        <a:pt x="398" y="616"/>
                      </a:lnTo>
                      <a:lnTo>
                        <a:pt x="296" y="757"/>
                      </a:lnTo>
                      <a:lnTo>
                        <a:pt x="219" y="898"/>
                      </a:lnTo>
                      <a:lnTo>
                        <a:pt x="142" y="1038"/>
                      </a:lnTo>
                      <a:lnTo>
                        <a:pt x="78" y="1205"/>
                      </a:lnTo>
                      <a:lnTo>
                        <a:pt x="39" y="1371"/>
                      </a:lnTo>
                      <a:lnTo>
                        <a:pt x="14" y="1538"/>
                      </a:lnTo>
                      <a:lnTo>
                        <a:pt x="1" y="1717"/>
                      </a:lnTo>
                      <a:lnTo>
                        <a:pt x="1" y="1973"/>
                      </a:lnTo>
                      <a:lnTo>
                        <a:pt x="23414" y="1973"/>
                      </a:lnTo>
                      <a:lnTo>
                        <a:pt x="23414" y="1717"/>
                      </a:lnTo>
                      <a:lnTo>
                        <a:pt x="23414" y="1538"/>
                      </a:lnTo>
                      <a:lnTo>
                        <a:pt x="23388" y="1371"/>
                      </a:lnTo>
                      <a:lnTo>
                        <a:pt x="23337" y="1205"/>
                      </a:lnTo>
                      <a:lnTo>
                        <a:pt x="23286" y="1038"/>
                      </a:lnTo>
                      <a:lnTo>
                        <a:pt x="23209" y="898"/>
                      </a:lnTo>
                      <a:lnTo>
                        <a:pt x="23119" y="757"/>
                      </a:lnTo>
                      <a:lnTo>
                        <a:pt x="23029" y="616"/>
                      </a:lnTo>
                      <a:lnTo>
                        <a:pt x="22914" y="500"/>
                      </a:lnTo>
                      <a:lnTo>
                        <a:pt x="22799" y="385"/>
                      </a:lnTo>
                      <a:lnTo>
                        <a:pt x="22658" y="296"/>
                      </a:lnTo>
                      <a:lnTo>
                        <a:pt x="22517" y="206"/>
                      </a:lnTo>
                      <a:lnTo>
                        <a:pt x="22376" y="129"/>
                      </a:lnTo>
                      <a:lnTo>
                        <a:pt x="22210" y="78"/>
                      </a:lnTo>
                      <a:lnTo>
                        <a:pt x="22043" y="27"/>
                      </a:lnTo>
                      <a:lnTo>
                        <a:pt x="218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" name="Google Shape;1826;p36">
                <a:extLst>
                  <a:ext uri="{FF2B5EF4-FFF2-40B4-BE49-F238E27FC236}">
                    <a16:creationId xmlns:a16="http://schemas.microsoft.com/office/drawing/2014/main" id="{F8BDED98-8D83-4021-88A6-2FEBE3828955}"/>
                  </a:ext>
                </a:extLst>
              </p:cNvPr>
              <p:cNvSpPr/>
              <p:nvPr/>
            </p:nvSpPr>
            <p:spPr>
              <a:xfrm>
                <a:off x="3954300" y="2808350"/>
                <a:ext cx="142200" cy="1422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827;p36">
                <a:extLst>
                  <a:ext uri="{FF2B5EF4-FFF2-40B4-BE49-F238E27FC236}">
                    <a16:creationId xmlns:a16="http://schemas.microsoft.com/office/drawing/2014/main" id="{76C8BECF-072D-4C0A-AA9F-80D6F7EBE396}"/>
                  </a:ext>
                </a:extLst>
              </p:cNvPr>
              <p:cNvSpPr/>
              <p:nvPr/>
            </p:nvSpPr>
            <p:spPr>
              <a:xfrm>
                <a:off x="5754525" y="4370450"/>
                <a:ext cx="142200" cy="1422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1830;p36">
              <a:extLst>
                <a:ext uri="{FF2B5EF4-FFF2-40B4-BE49-F238E27FC236}">
                  <a16:creationId xmlns:a16="http://schemas.microsoft.com/office/drawing/2014/main" id="{95C68D4A-03D7-45A2-9875-4EA471D50C08}"/>
                </a:ext>
              </a:extLst>
            </p:cNvPr>
            <p:cNvGrpSpPr/>
            <p:nvPr/>
          </p:nvGrpSpPr>
          <p:grpSpPr>
            <a:xfrm>
              <a:off x="457200" y="1333163"/>
              <a:ext cx="2061000" cy="824600"/>
              <a:chOff x="457200" y="959300"/>
              <a:chExt cx="2061000" cy="824600"/>
            </a:xfrm>
          </p:grpSpPr>
          <p:sp>
            <p:nvSpPr>
              <p:cNvPr id="45" name="Google Shape;1831;p36">
                <a:extLst>
                  <a:ext uri="{FF2B5EF4-FFF2-40B4-BE49-F238E27FC236}">
                    <a16:creationId xmlns:a16="http://schemas.microsoft.com/office/drawing/2014/main" id="{6D8545E2-42AE-44C8-AC51-A73203F4F206}"/>
                  </a:ext>
                </a:extLst>
              </p:cNvPr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b="1" dirty="0">
                    <a:solidFill>
                      <a:srgbClr val="0070C0"/>
                    </a:solidFill>
                    <a:latin typeface="Fira Sans Extra Condensed"/>
                    <a:sym typeface="Fira Sans Extra Condensed"/>
                  </a:rPr>
                  <a:t>Before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" name="Google Shape;1832;p36">
                <a:extLst>
                  <a:ext uri="{FF2B5EF4-FFF2-40B4-BE49-F238E27FC236}">
                    <a16:creationId xmlns:a16="http://schemas.microsoft.com/office/drawing/2014/main" id="{50F7A2DC-1455-4FEB-B830-66B040B13B02}"/>
                  </a:ext>
                </a:extLst>
              </p:cNvPr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</p:txBody>
          </p:sp>
        </p:grpSp>
        <p:sp>
          <p:nvSpPr>
            <p:cNvPr id="48" name="Google Shape;1834;p36">
              <a:extLst>
                <a:ext uri="{FF2B5EF4-FFF2-40B4-BE49-F238E27FC236}">
                  <a16:creationId xmlns:a16="http://schemas.microsoft.com/office/drawing/2014/main" id="{FA08CC7B-B520-4EBA-B294-4B013ADA0E6A}"/>
                </a:ext>
              </a:extLst>
            </p:cNvPr>
            <p:cNvSpPr txBox="1"/>
            <p:nvPr/>
          </p:nvSpPr>
          <p:spPr>
            <a:xfrm>
              <a:off x="6625800" y="133317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b="1">
                  <a:solidFill>
                    <a:srgbClr val="0070C0"/>
                  </a:solidFill>
                  <a:latin typeface="Fira Sans Extra Condensed"/>
                  <a:sym typeface="Fira Sans Extra Condensed"/>
                </a:rPr>
                <a:t>After </a:t>
              </a:r>
              <a:endParaRPr lang="en-US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0B46A2C-41F6-4DA8-8451-67B8681D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601935"/>
              </p:ext>
            </p:extLst>
          </p:nvPr>
        </p:nvGraphicFramePr>
        <p:xfrm>
          <a:off x="397792" y="1938750"/>
          <a:ext cx="2815230" cy="2518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410">
                  <a:extLst>
                    <a:ext uri="{9D8B030D-6E8A-4147-A177-3AD203B41FA5}">
                      <a16:colId xmlns:a16="http://schemas.microsoft.com/office/drawing/2014/main" val="1134821028"/>
                    </a:ext>
                  </a:extLst>
                </a:gridCol>
                <a:gridCol w="938410">
                  <a:extLst>
                    <a:ext uri="{9D8B030D-6E8A-4147-A177-3AD203B41FA5}">
                      <a16:colId xmlns:a16="http://schemas.microsoft.com/office/drawing/2014/main" val="1935181537"/>
                    </a:ext>
                  </a:extLst>
                </a:gridCol>
                <a:gridCol w="938410">
                  <a:extLst>
                    <a:ext uri="{9D8B030D-6E8A-4147-A177-3AD203B41FA5}">
                      <a16:colId xmlns:a16="http://schemas.microsoft.com/office/drawing/2014/main" val="4229009339"/>
                    </a:ext>
                  </a:extLst>
                </a:gridCol>
              </a:tblGrid>
              <a:tr h="4493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latin typeface="Fira Sans Condensed" panose="020B0503050000020004" pitchFamily="34" charset="0"/>
                        </a:rPr>
                        <a:t>Longitude</a:t>
                      </a:r>
                      <a:endParaRPr lang="en-US" sz="2000">
                        <a:latin typeface="Fira Sans Condensed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latin typeface="Fira Sans Condensed" panose="020B0503050000020004" pitchFamily="34" charset="0"/>
                        </a:rPr>
                        <a:t>Latitude</a:t>
                      </a:r>
                      <a:endParaRPr lang="en-US" sz="2000">
                        <a:latin typeface="Fira Sans Condensed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>
                          <a:latin typeface="Fira Sans Condensed" panose="020B0503050000020004" pitchFamily="34" charset="0"/>
                        </a:rPr>
                        <a:t>Sub-village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21372"/>
                  </a:ext>
                </a:extLst>
              </a:tr>
              <a:tr h="517406">
                <a:tc>
                  <a:txBody>
                    <a:bodyPr/>
                    <a:lstStyle/>
                    <a:p>
                      <a:r>
                        <a:rPr lang="en-US" sz="1000">
                          <a:latin typeface="Fira Sans Condensed" panose="020B0503050000020004" pitchFamily="34" charset="0"/>
                        </a:rPr>
                        <a:t>-11.36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Fira Sans Condensed" panose="020B0503050000020004" pitchFamily="34" charset="0"/>
                        </a:rPr>
                        <a:t>35.44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err="1">
                          <a:solidFill>
                            <a:srgbClr val="C00000"/>
                          </a:solidFill>
                          <a:latin typeface="Fira Sans Condensed" panose="020B0503050000020004" pitchFamily="34" charset="0"/>
                        </a:rPr>
                        <a:t>NaN</a:t>
                      </a:r>
                      <a:endParaRPr lang="en-US" sz="1000">
                        <a:solidFill>
                          <a:srgbClr val="C00000"/>
                        </a:solidFill>
                        <a:latin typeface="Fira Sans Condensed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25309"/>
                  </a:ext>
                </a:extLst>
              </a:tr>
              <a:tr h="5174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latin typeface="Fira Sans Condensed" panose="020B0503050000020004" pitchFamily="34" charset="0"/>
                        </a:rPr>
                        <a:t>-10.34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latin typeface="Fira Sans Condensed" panose="020B0503050000020004" pitchFamily="34" charset="0"/>
                        </a:rPr>
                        <a:t>-34.02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err="1">
                          <a:solidFill>
                            <a:srgbClr val="C00000"/>
                          </a:solidFill>
                          <a:latin typeface="Fira Sans Condensed" panose="020B0503050000020004" pitchFamily="34" charset="0"/>
                        </a:rPr>
                        <a:t>NaN</a:t>
                      </a:r>
                      <a:endParaRPr lang="en-US" sz="1000">
                        <a:solidFill>
                          <a:srgbClr val="C00000"/>
                        </a:solidFill>
                        <a:latin typeface="Fira Sans Condensed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62786"/>
                  </a:ext>
                </a:extLst>
              </a:tr>
              <a:tr h="5174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latin typeface="Fira Sans Condensed" panose="020B0503050000020004" pitchFamily="34" charset="0"/>
                        </a:rPr>
                        <a:t>83.04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latin typeface="Fira Sans Condensed" panose="020B0503050000020004" pitchFamily="34" charset="0"/>
                        </a:rPr>
                        <a:t>-79.11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err="1">
                          <a:solidFill>
                            <a:srgbClr val="C00000"/>
                          </a:solidFill>
                          <a:latin typeface="Fira Sans Condensed" panose="020B0503050000020004" pitchFamily="34" charset="0"/>
                        </a:rPr>
                        <a:t>NaN</a:t>
                      </a:r>
                      <a:endParaRPr lang="en-US" sz="1000">
                        <a:solidFill>
                          <a:srgbClr val="C00000"/>
                        </a:solidFill>
                        <a:latin typeface="Fira Sans Condensed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75915"/>
                  </a:ext>
                </a:extLst>
              </a:tr>
              <a:tr h="5174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latin typeface="Fira Sans Condensed" panose="020B0503050000020004" pitchFamily="34" charset="0"/>
                        </a:rPr>
                        <a:t>24.78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latin typeface="Fira Sans Condensed" panose="020B0503050000020004" pitchFamily="34" charset="0"/>
                        </a:rPr>
                        <a:t>40.22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 err="1">
                          <a:solidFill>
                            <a:srgbClr val="C00000"/>
                          </a:solidFill>
                          <a:latin typeface="Fira Sans Condensed" panose="020B0503050000020004" pitchFamily="34" charset="0"/>
                        </a:rPr>
                        <a:t>NaN</a:t>
                      </a:r>
                      <a:endParaRPr lang="en-US" sz="1000" dirty="0">
                        <a:solidFill>
                          <a:srgbClr val="C00000"/>
                        </a:solidFill>
                        <a:latin typeface="Fira Sans Condensed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3151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733DA2A4-C0D5-4555-8F6C-A28F960F9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264347"/>
              </p:ext>
            </p:extLst>
          </p:nvPr>
        </p:nvGraphicFramePr>
        <p:xfrm>
          <a:off x="5874813" y="1938750"/>
          <a:ext cx="2847015" cy="214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005">
                  <a:extLst>
                    <a:ext uri="{9D8B030D-6E8A-4147-A177-3AD203B41FA5}">
                      <a16:colId xmlns:a16="http://schemas.microsoft.com/office/drawing/2014/main" val="1134821028"/>
                    </a:ext>
                  </a:extLst>
                </a:gridCol>
                <a:gridCol w="949005">
                  <a:extLst>
                    <a:ext uri="{9D8B030D-6E8A-4147-A177-3AD203B41FA5}">
                      <a16:colId xmlns:a16="http://schemas.microsoft.com/office/drawing/2014/main" val="1935181537"/>
                    </a:ext>
                  </a:extLst>
                </a:gridCol>
                <a:gridCol w="949005">
                  <a:extLst>
                    <a:ext uri="{9D8B030D-6E8A-4147-A177-3AD203B41FA5}">
                      <a16:colId xmlns:a16="http://schemas.microsoft.com/office/drawing/2014/main" val="4229009339"/>
                    </a:ext>
                  </a:extLst>
                </a:gridCol>
              </a:tblGrid>
              <a:tr h="3826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latin typeface="Fira Sans Condensed" panose="020B0503050000020004" pitchFamily="34" charset="0"/>
                        </a:rPr>
                        <a:t>Longitude</a:t>
                      </a:r>
                      <a:endParaRPr lang="en-US" sz="900" dirty="0">
                        <a:latin typeface="Fira Sans Condensed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latin typeface="Fira Sans Condensed" panose="020B0503050000020004" pitchFamily="34" charset="0"/>
                        </a:rPr>
                        <a:t>Latitude</a:t>
                      </a:r>
                      <a:endParaRPr lang="en-US" sz="900" dirty="0">
                        <a:latin typeface="Fira Sans Condensed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Fira Sans Condensed" panose="020B0503050000020004" pitchFamily="34" charset="0"/>
                          <a:ea typeface="+mn-ea"/>
                          <a:cs typeface="+mn-cs"/>
                          <a:sym typeface="Arial"/>
                        </a:rPr>
                        <a:t>Sub-village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21372"/>
                  </a:ext>
                </a:extLst>
              </a:tr>
              <a:tr h="440586">
                <a:tc>
                  <a:txBody>
                    <a:bodyPr/>
                    <a:lstStyle/>
                    <a:p>
                      <a:r>
                        <a:rPr lang="en-US" sz="900">
                          <a:latin typeface="Fira Sans Condensed" panose="020B0503050000020004" pitchFamily="34" charset="0"/>
                        </a:rPr>
                        <a:t>-11.36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Fira Sans Condensed" panose="020B0503050000020004" pitchFamily="34" charset="0"/>
                        </a:rPr>
                        <a:t>35.44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336600"/>
                          </a:solidFill>
                          <a:latin typeface="Fira Sans Condensed" panose="020B0503050000020004" pitchFamily="34" charset="0"/>
                          <a:ea typeface="+mn-ea"/>
                          <a:cs typeface="+mn-cs"/>
                          <a:sym typeface="Arial"/>
                        </a:rPr>
                        <a:t>Subvillage1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25309"/>
                  </a:ext>
                </a:extLst>
              </a:tr>
              <a:tr h="4405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>
                          <a:latin typeface="Fira Sans Condensed" panose="020B0503050000020004" pitchFamily="34" charset="0"/>
                        </a:rPr>
                        <a:t>-10.34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>
                          <a:latin typeface="Fira Sans Condensed" panose="020B0503050000020004" pitchFamily="34" charset="0"/>
                        </a:rPr>
                        <a:t>-34.02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 noProof="0">
                          <a:solidFill>
                            <a:srgbClr val="336600"/>
                          </a:solidFill>
                          <a:latin typeface="Fira Sans Condensed" panose="020B0503050000020004" pitchFamily="34" charset="0"/>
                          <a:ea typeface="+mn-ea"/>
                          <a:cs typeface="+mn-cs"/>
                          <a:sym typeface="Arial"/>
                        </a:rPr>
                        <a:t>Subvillage4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62786"/>
                  </a:ext>
                </a:extLst>
              </a:tr>
              <a:tr h="4405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>
                          <a:latin typeface="Fira Sans Condensed" panose="020B0503050000020004" pitchFamily="34" charset="0"/>
                        </a:rPr>
                        <a:t>83.04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>
                          <a:latin typeface="Fira Sans Condensed" panose="020B0503050000020004" pitchFamily="34" charset="0"/>
                        </a:rPr>
                        <a:t>-79.11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 noProof="0">
                          <a:solidFill>
                            <a:srgbClr val="336600"/>
                          </a:solidFill>
                          <a:latin typeface="Fira Sans Condensed" panose="020B0503050000020004" pitchFamily="34" charset="0"/>
                          <a:ea typeface="+mn-ea"/>
                          <a:cs typeface="+mn-cs"/>
                          <a:sym typeface="Arial"/>
                        </a:rPr>
                        <a:t>Subvillage2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75915"/>
                  </a:ext>
                </a:extLst>
              </a:tr>
              <a:tr h="4405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latin typeface="Fira Sans Condensed" panose="020B0503050000020004" pitchFamily="34" charset="0"/>
                        </a:rPr>
                        <a:t>24.78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>
                          <a:latin typeface="Fira Sans Condensed" panose="020B0503050000020004" pitchFamily="34" charset="0"/>
                        </a:rPr>
                        <a:t>40.22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 noProof="0" dirty="0">
                          <a:solidFill>
                            <a:srgbClr val="336600"/>
                          </a:solidFill>
                          <a:latin typeface="Fira Sans Condensed" panose="020B0503050000020004" pitchFamily="34" charset="0"/>
                          <a:ea typeface="+mn-ea"/>
                          <a:cs typeface="+mn-cs"/>
                          <a:sym typeface="Arial"/>
                        </a:rPr>
                        <a:t>Subvillage3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31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25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36;p26">
            <a:extLst>
              <a:ext uri="{FF2B5EF4-FFF2-40B4-BE49-F238E27FC236}">
                <a16:creationId xmlns:a16="http://schemas.microsoft.com/office/drawing/2014/main" id="{BC1213CA-E08D-4389-8CC8-CFEB1D1C7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6473" y="42013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>
                <a:solidFill>
                  <a:srgbClr val="0070C0"/>
                </a:solidFill>
              </a:rPr>
              <a:t>Key Steps</a:t>
            </a:r>
            <a:endParaRPr lang="en-US">
              <a:solidFill>
                <a:srgbClr val="0070C0"/>
              </a:solidFill>
            </a:endParaRPr>
          </a:p>
        </p:txBody>
      </p:sp>
      <p:grpSp>
        <p:nvGrpSpPr>
          <p:cNvPr id="68" name="Google Shape;937;p26">
            <a:extLst>
              <a:ext uri="{FF2B5EF4-FFF2-40B4-BE49-F238E27FC236}">
                <a16:creationId xmlns:a16="http://schemas.microsoft.com/office/drawing/2014/main" id="{30C95B6A-CEB5-4A57-AE58-6D1E40DE43A2}"/>
              </a:ext>
            </a:extLst>
          </p:cNvPr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69" name="Google Shape;938;p26">
              <a:extLst>
                <a:ext uri="{FF2B5EF4-FFF2-40B4-BE49-F238E27FC236}">
                  <a16:creationId xmlns:a16="http://schemas.microsoft.com/office/drawing/2014/main" id="{ACB95EBF-EA81-4876-B715-C1216F555B4E}"/>
                </a:ext>
              </a:extLst>
            </p:cNvPr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9;p26">
              <a:extLst>
                <a:ext uri="{FF2B5EF4-FFF2-40B4-BE49-F238E27FC236}">
                  <a16:creationId xmlns:a16="http://schemas.microsoft.com/office/drawing/2014/main" id="{7748AF75-21EB-4FFB-AFDE-ECE881DFEDE8}"/>
                </a:ext>
              </a:extLst>
            </p:cNvPr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40;p26">
              <a:extLst>
                <a:ext uri="{FF2B5EF4-FFF2-40B4-BE49-F238E27FC236}">
                  <a16:creationId xmlns:a16="http://schemas.microsoft.com/office/drawing/2014/main" id="{5B6571AD-B064-47E9-BE09-827B66E686F8}"/>
                </a:ext>
              </a:extLst>
            </p:cNvPr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41;p26">
              <a:extLst>
                <a:ext uri="{FF2B5EF4-FFF2-40B4-BE49-F238E27FC236}">
                  <a16:creationId xmlns:a16="http://schemas.microsoft.com/office/drawing/2014/main" id="{B0B714A9-9637-4720-A688-DCDFD57F72FE}"/>
                </a:ext>
              </a:extLst>
            </p:cNvPr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42;p26">
              <a:extLst>
                <a:ext uri="{FF2B5EF4-FFF2-40B4-BE49-F238E27FC236}">
                  <a16:creationId xmlns:a16="http://schemas.microsoft.com/office/drawing/2014/main" id="{FF13ADB1-8B22-4B91-BBA4-84159309A586}"/>
                </a:ext>
              </a:extLst>
            </p:cNvPr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43;p26">
              <a:extLst>
                <a:ext uri="{FF2B5EF4-FFF2-40B4-BE49-F238E27FC236}">
                  <a16:creationId xmlns:a16="http://schemas.microsoft.com/office/drawing/2014/main" id="{F5BE7545-A85E-48AA-A114-2CF9CDFC7396}"/>
                </a:ext>
              </a:extLst>
            </p:cNvPr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44;p26">
              <a:extLst>
                <a:ext uri="{FF2B5EF4-FFF2-40B4-BE49-F238E27FC236}">
                  <a16:creationId xmlns:a16="http://schemas.microsoft.com/office/drawing/2014/main" id="{C304DC7A-2627-4DA1-BFF9-7E232768ED52}"/>
                </a:ext>
              </a:extLst>
            </p:cNvPr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45;p26">
              <a:extLst>
                <a:ext uri="{FF2B5EF4-FFF2-40B4-BE49-F238E27FC236}">
                  <a16:creationId xmlns:a16="http://schemas.microsoft.com/office/drawing/2014/main" id="{0A19B9DA-4AD7-4F7B-9C0A-16BF3749FA1A}"/>
                </a:ext>
              </a:extLst>
            </p:cNvPr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46;p26">
              <a:extLst>
                <a:ext uri="{FF2B5EF4-FFF2-40B4-BE49-F238E27FC236}">
                  <a16:creationId xmlns:a16="http://schemas.microsoft.com/office/drawing/2014/main" id="{26221E5C-E850-49DA-8D0A-4F5C445D8CBB}"/>
                </a:ext>
              </a:extLst>
            </p:cNvPr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47;p26">
              <a:extLst>
                <a:ext uri="{FF2B5EF4-FFF2-40B4-BE49-F238E27FC236}">
                  <a16:creationId xmlns:a16="http://schemas.microsoft.com/office/drawing/2014/main" id="{5A62CAE3-0EDC-4B97-8F1C-D38486D17E04}"/>
                </a:ext>
              </a:extLst>
            </p:cNvPr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8;p26">
              <a:extLst>
                <a:ext uri="{FF2B5EF4-FFF2-40B4-BE49-F238E27FC236}">
                  <a16:creationId xmlns:a16="http://schemas.microsoft.com/office/drawing/2014/main" id="{186435FD-DEF2-4C44-BAED-C902821974FB}"/>
                </a:ext>
              </a:extLst>
            </p:cNvPr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9;p26">
              <a:extLst>
                <a:ext uri="{FF2B5EF4-FFF2-40B4-BE49-F238E27FC236}">
                  <a16:creationId xmlns:a16="http://schemas.microsoft.com/office/drawing/2014/main" id="{1A329BAE-EEBC-49BD-A868-181D2461D0D2}"/>
                </a:ext>
              </a:extLst>
            </p:cNvPr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50;p26">
              <a:extLst>
                <a:ext uri="{FF2B5EF4-FFF2-40B4-BE49-F238E27FC236}">
                  <a16:creationId xmlns:a16="http://schemas.microsoft.com/office/drawing/2014/main" id="{3AE198EC-B525-4827-A060-F64BB946FAAF}"/>
                </a:ext>
              </a:extLst>
            </p:cNvPr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51;p26">
              <a:extLst>
                <a:ext uri="{FF2B5EF4-FFF2-40B4-BE49-F238E27FC236}">
                  <a16:creationId xmlns:a16="http://schemas.microsoft.com/office/drawing/2014/main" id="{12415D1E-68BA-4833-B937-C22FDD46C9FC}"/>
                </a:ext>
              </a:extLst>
            </p:cNvPr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52;p26">
              <a:extLst>
                <a:ext uri="{FF2B5EF4-FFF2-40B4-BE49-F238E27FC236}">
                  <a16:creationId xmlns:a16="http://schemas.microsoft.com/office/drawing/2014/main" id="{48F732CB-FFAA-441C-8236-42051FAF5627}"/>
                </a:ext>
              </a:extLst>
            </p:cNvPr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53;p26">
              <a:extLst>
                <a:ext uri="{FF2B5EF4-FFF2-40B4-BE49-F238E27FC236}">
                  <a16:creationId xmlns:a16="http://schemas.microsoft.com/office/drawing/2014/main" id="{3868701F-3FC5-44D2-89E9-3FD4E2B947DD}"/>
                </a:ext>
              </a:extLst>
            </p:cNvPr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54;p26">
              <a:extLst>
                <a:ext uri="{FF2B5EF4-FFF2-40B4-BE49-F238E27FC236}">
                  <a16:creationId xmlns:a16="http://schemas.microsoft.com/office/drawing/2014/main" id="{B9AFEB7D-B27C-4819-A09B-3490BF77C900}"/>
                </a:ext>
              </a:extLst>
            </p:cNvPr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55;p26">
              <a:extLst>
                <a:ext uri="{FF2B5EF4-FFF2-40B4-BE49-F238E27FC236}">
                  <a16:creationId xmlns:a16="http://schemas.microsoft.com/office/drawing/2014/main" id="{569D6CA6-58B7-4CB9-A944-D4657B1A290E}"/>
                </a:ext>
              </a:extLst>
            </p:cNvPr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56;p26">
              <a:extLst>
                <a:ext uri="{FF2B5EF4-FFF2-40B4-BE49-F238E27FC236}">
                  <a16:creationId xmlns:a16="http://schemas.microsoft.com/office/drawing/2014/main" id="{D1DFE147-43F0-41F4-AF3D-FD200D1D4666}"/>
                </a:ext>
              </a:extLst>
            </p:cNvPr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57;p26">
              <a:extLst>
                <a:ext uri="{FF2B5EF4-FFF2-40B4-BE49-F238E27FC236}">
                  <a16:creationId xmlns:a16="http://schemas.microsoft.com/office/drawing/2014/main" id="{8CE622C6-D595-4DAF-9096-57E6566AD6E0}"/>
                </a:ext>
              </a:extLst>
            </p:cNvPr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8;p26">
              <a:extLst>
                <a:ext uri="{FF2B5EF4-FFF2-40B4-BE49-F238E27FC236}">
                  <a16:creationId xmlns:a16="http://schemas.microsoft.com/office/drawing/2014/main" id="{25F1F3E9-80E4-4971-B762-1F638D717AFB}"/>
                </a:ext>
              </a:extLst>
            </p:cNvPr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9;p26">
              <a:extLst>
                <a:ext uri="{FF2B5EF4-FFF2-40B4-BE49-F238E27FC236}">
                  <a16:creationId xmlns:a16="http://schemas.microsoft.com/office/drawing/2014/main" id="{BFCE0DEC-5E25-4695-B58F-140CD684F086}"/>
                </a:ext>
              </a:extLst>
            </p:cNvPr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60;p26">
              <a:extLst>
                <a:ext uri="{FF2B5EF4-FFF2-40B4-BE49-F238E27FC236}">
                  <a16:creationId xmlns:a16="http://schemas.microsoft.com/office/drawing/2014/main" id="{83EA5453-0B55-4EBE-8647-62251AA375FB}"/>
                </a:ext>
              </a:extLst>
            </p:cNvPr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61;p26">
              <a:extLst>
                <a:ext uri="{FF2B5EF4-FFF2-40B4-BE49-F238E27FC236}">
                  <a16:creationId xmlns:a16="http://schemas.microsoft.com/office/drawing/2014/main" id="{A3B37F74-304A-49B5-ADB3-B38BE17A2D19}"/>
                </a:ext>
              </a:extLst>
            </p:cNvPr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62;p26">
              <a:extLst>
                <a:ext uri="{FF2B5EF4-FFF2-40B4-BE49-F238E27FC236}">
                  <a16:creationId xmlns:a16="http://schemas.microsoft.com/office/drawing/2014/main" id="{EA3224F6-E31E-4B8E-9157-B2730AA6A7BE}"/>
                </a:ext>
              </a:extLst>
            </p:cNvPr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63;p26">
              <a:extLst>
                <a:ext uri="{FF2B5EF4-FFF2-40B4-BE49-F238E27FC236}">
                  <a16:creationId xmlns:a16="http://schemas.microsoft.com/office/drawing/2014/main" id="{7E18C8D7-AC47-40E1-B4B1-578CCA60320C}"/>
                </a:ext>
              </a:extLst>
            </p:cNvPr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64;p26">
              <a:extLst>
                <a:ext uri="{FF2B5EF4-FFF2-40B4-BE49-F238E27FC236}">
                  <a16:creationId xmlns:a16="http://schemas.microsoft.com/office/drawing/2014/main" id="{D5018D2D-F284-44BA-A5AA-AC419BF33270}"/>
                </a:ext>
              </a:extLst>
            </p:cNvPr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5;p26">
              <a:extLst>
                <a:ext uri="{FF2B5EF4-FFF2-40B4-BE49-F238E27FC236}">
                  <a16:creationId xmlns:a16="http://schemas.microsoft.com/office/drawing/2014/main" id="{6455A68A-5645-4C86-AEF4-F94C3EF9D480}"/>
                </a:ext>
              </a:extLst>
            </p:cNvPr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66;p26">
              <a:extLst>
                <a:ext uri="{FF2B5EF4-FFF2-40B4-BE49-F238E27FC236}">
                  <a16:creationId xmlns:a16="http://schemas.microsoft.com/office/drawing/2014/main" id="{4C199B1C-51EB-47EE-AEBA-8EF04E8FC519}"/>
                </a:ext>
              </a:extLst>
            </p:cNvPr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67;p26">
              <a:extLst>
                <a:ext uri="{FF2B5EF4-FFF2-40B4-BE49-F238E27FC236}">
                  <a16:creationId xmlns:a16="http://schemas.microsoft.com/office/drawing/2014/main" id="{5B95FE79-26FE-490E-BF7F-94B4154B466D}"/>
                </a:ext>
              </a:extLst>
            </p:cNvPr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68;p26">
              <a:extLst>
                <a:ext uri="{FF2B5EF4-FFF2-40B4-BE49-F238E27FC236}">
                  <a16:creationId xmlns:a16="http://schemas.microsoft.com/office/drawing/2014/main" id="{90AC90E3-03A6-4E34-85C7-85A8C4190A6C}"/>
                </a:ext>
              </a:extLst>
            </p:cNvPr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69;p26">
              <a:extLst>
                <a:ext uri="{FF2B5EF4-FFF2-40B4-BE49-F238E27FC236}">
                  <a16:creationId xmlns:a16="http://schemas.microsoft.com/office/drawing/2014/main" id="{7345FDA4-1353-4846-B99D-7FB90DF11F61}"/>
                </a:ext>
              </a:extLst>
            </p:cNvPr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70;p26">
              <a:extLst>
                <a:ext uri="{FF2B5EF4-FFF2-40B4-BE49-F238E27FC236}">
                  <a16:creationId xmlns:a16="http://schemas.microsoft.com/office/drawing/2014/main" id="{15EACECF-9F67-4D92-9244-B5E76CBF942D}"/>
                </a:ext>
              </a:extLst>
            </p:cNvPr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71;p26">
              <a:extLst>
                <a:ext uri="{FF2B5EF4-FFF2-40B4-BE49-F238E27FC236}">
                  <a16:creationId xmlns:a16="http://schemas.microsoft.com/office/drawing/2014/main" id="{30F728E0-3B2C-4571-963B-EE2323EE0FB9}"/>
                </a:ext>
              </a:extLst>
            </p:cNvPr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72;p26">
              <a:extLst>
                <a:ext uri="{FF2B5EF4-FFF2-40B4-BE49-F238E27FC236}">
                  <a16:creationId xmlns:a16="http://schemas.microsoft.com/office/drawing/2014/main" id="{11410AEC-FB64-4304-84BD-3306A9965D14}"/>
                </a:ext>
              </a:extLst>
            </p:cNvPr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73;p26">
              <a:extLst>
                <a:ext uri="{FF2B5EF4-FFF2-40B4-BE49-F238E27FC236}">
                  <a16:creationId xmlns:a16="http://schemas.microsoft.com/office/drawing/2014/main" id="{D385B714-A5DF-4F49-B0B6-6A8F2CE87A69}"/>
                </a:ext>
              </a:extLst>
            </p:cNvPr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74;p26">
              <a:extLst>
                <a:ext uri="{FF2B5EF4-FFF2-40B4-BE49-F238E27FC236}">
                  <a16:creationId xmlns:a16="http://schemas.microsoft.com/office/drawing/2014/main" id="{57EDCC2E-3C73-49D6-9309-7EE1DB382C2B}"/>
                </a:ext>
              </a:extLst>
            </p:cNvPr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75;p26">
              <a:extLst>
                <a:ext uri="{FF2B5EF4-FFF2-40B4-BE49-F238E27FC236}">
                  <a16:creationId xmlns:a16="http://schemas.microsoft.com/office/drawing/2014/main" id="{29974286-C2FF-4F5A-ADBA-88C9F5AB7824}"/>
                </a:ext>
              </a:extLst>
            </p:cNvPr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76;p26">
              <a:extLst>
                <a:ext uri="{FF2B5EF4-FFF2-40B4-BE49-F238E27FC236}">
                  <a16:creationId xmlns:a16="http://schemas.microsoft.com/office/drawing/2014/main" id="{0BC5722B-0876-49C6-9903-E5CDE3B17991}"/>
                </a:ext>
              </a:extLst>
            </p:cNvPr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77;p26">
              <a:extLst>
                <a:ext uri="{FF2B5EF4-FFF2-40B4-BE49-F238E27FC236}">
                  <a16:creationId xmlns:a16="http://schemas.microsoft.com/office/drawing/2014/main" id="{F1F00B7A-9193-4E11-A1A0-3BABA2F4A22C}"/>
                </a:ext>
              </a:extLst>
            </p:cNvPr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979;p26">
            <a:extLst>
              <a:ext uri="{FF2B5EF4-FFF2-40B4-BE49-F238E27FC236}">
                <a16:creationId xmlns:a16="http://schemas.microsoft.com/office/drawing/2014/main" id="{7C0B85BC-9AD3-444B-9E6A-F1E63E5555B6}"/>
              </a:ext>
            </a:extLst>
          </p:cNvPr>
          <p:cNvSpPr/>
          <p:nvPr/>
        </p:nvSpPr>
        <p:spPr>
          <a:xfrm>
            <a:off x="3249250" y="1191038"/>
            <a:ext cx="604500" cy="60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" name="Google Shape;980;p26">
            <a:extLst>
              <a:ext uri="{FF2B5EF4-FFF2-40B4-BE49-F238E27FC236}">
                <a16:creationId xmlns:a16="http://schemas.microsoft.com/office/drawing/2014/main" id="{81FB6996-190A-4EF9-96AA-33E43D8A6D95}"/>
              </a:ext>
            </a:extLst>
          </p:cNvPr>
          <p:cNvSpPr txBox="1"/>
          <p:nvPr/>
        </p:nvSpPr>
        <p:spPr>
          <a:xfrm>
            <a:off x="457201" y="1157650"/>
            <a:ext cx="2498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b="1" dirty="0">
                <a:solidFill>
                  <a:srgbClr val="0070C0"/>
                </a:solidFill>
                <a:latin typeface="Fira Sans Extra Condensed"/>
                <a:sym typeface="Fira Sans Extra Condensed"/>
              </a:rPr>
              <a:t>Class-based outliers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2" name="Google Shape;981;p26">
            <a:extLst>
              <a:ext uri="{FF2B5EF4-FFF2-40B4-BE49-F238E27FC236}">
                <a16:creationId xmlns:a16="http://schemas.microsoft.com/office/drawing/2014/main" id="{0CE56EE3-C777-40E5-8A16-E1F8C7BBF2A7}"/>
              </a:ext>
            </a:extLst>
          </p:cNvPr>
          <p:cNvSpPr txBox="1"/>
          <p:nvPr/>
        </p:nvSpPr>
        <p:spPr>
          <a:xfrm>
            <a:off x="457198" y="1488441"/>
            <a:ext cx="2734540" cy="3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100">
                <a:solidFill>
                  <a:srgbClr val="0070C0"/>
                </a:solidFill>
                <a:latin typeface="Fira Sans Condensed" panose="020B0503050000020004" pitchFamily="34" charset="0"/>
                <a:ea typeface="Roboto"/>
                <a:cs typeface="Roboto"/>
                <a:sym typeface="Roboto"/>
              </a:rPr>
              <a:t>You won't be able to tell who's outliers until you include the class labels</a:t>
            </a:r>
            <a:endParaRPr lang="en" sz="1100">
              <a:solidFill>
                <a:srgbClr val="0070C0"/>
              </a:solidFill>
              <a:latin typeface="Fira Sans Condensed" panose="020B0503050000020004" pitchFamily="34" charset="0"/>
              <a:ea typeface="Roboto"/>
              <a:cs typeface="Roboto"/>
            </a:endParaRPr>
          </a:p>
        </p:txBody>
      </p:sp>
      <p:grpSp>
        <p:nvGrpSpPr>
          <p:cNvPr id="113" name="Google Shape;982;p26">
            <a:extLst>
              <a:ext uri="{FF2B5EF4-FFF2-40B4-BE49-F238E27FC236}">
                <a16:creationId xmlns:a16="http://schemas.microsoft.com/office/drawing/2014/main" id="{16E4AC8B-6B96-4C03-8997-DCF2B93C48CE}"/>
              </a:ext>
            </a:extLst>
          </p:cNvPr>
          <p:cNvGrpSpPr/>
          <p:nvPr/>
        </p:nvGrpSpPr>
        <p:grpSpPr>
          <a:xfrm>
            <a:off x="457058" y="2123450"/>
            <a:ext cx="3396692" cy="736109"/>
            <a:chOff x="457058" y="2123450"/>
            <a:chExt cx="3396692" cy="736109"/>
          </a:xfrm>
        </p:grpSpPr>
        <p:sp>
          <p:nvSpPr>
            <p:cNvPr id="114" name="Google Shape;983;p26">
              <a:extLst>
                <a:ext uri="{FF2B5EF4-FFF2-40B4-BE49-F238E27FC236}">
                  <a16:creationId xmlns:a16="http://schemas.microsoft.com/office/drawing/2014/main" id="{C87D947E-DCE1-4ADE-BE97-2983567CD036}"/>
                </a:ext>
              </a:extLst>
            </p:cNvPr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" name="Google Shape;984;p26">
              <a:extLst>
                <a:ext uri="{FF2B5EF4-FFF2-40B4-BE49-F238E27FC236}">
                  <a16:creationId xmlns:a16="http://schemas.microsoft.com/office/drawing/2014/main" id="{EBA698B5-5D35-4D8C-8942-F28C8F84DD21}"/>
                </a:ext>
              </a:extLst>
            </p:cNvPr>
            <p:cNvSpPr txBox="1"/>
            <p:nvPr/>
          </p:nvSpPr>
          <p:spPr>
            <a:xfrm>
              <a:off x="457199" y="2123450"/>
              <a:ext cx="270971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600" b="1" dirty="0">
                  <a:solidFill>
                    <a:srgbClr val="0070C0"/>
                  </a:solidFill>
                  <a:latin typeface="Fira Sans Extra Condensed"/>
                  <a:sym typeface="Fira Sans Extra Condensed"/>
                </a:rPr>
                <a:t>Geocoding to fill missing values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16" name="Google Shape;985;p26">
              <a:extLst>
                <a:ext uri="{FF2B5EF4-FFF2-40B4-BE49-F238E27FC236}">
                  <a16:creationId xmlns:a16="http://schemas.microsoft.com/office/drawing/2014/main" id="{314BD1C5-58EA-4190-9B69-47DA50DEC754}"/>
                </a:ext>
              </a:extLst>
            </p:cNvPr>
            <p:cNvSpPr txBox="1"/>
            <p:nvPr/>
          </p:nvSpPr>
          <p:spPr>
            <a:xfrm>
              <a:off x="457058" y="2527759"/>
              <a:ext cx="263063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 dirty="0">
                  <a:solidFill>
                    <a:srgbClr val="0070C0"/>
                  </a:solidFill>
                  <a:latin typeface="Fira Sans Condensed" panose="020B0503050000020004" pitchFamily="34" charset="0"/>
                  <a:ea typeface="Roboto"/>
                  <a:sym typeface="Roboto"/>
                </a:rPr>
                <a:t>Reversed geocoder library will take you longitude and latitude data and return the nearest town/city/sub-village</a:t>
              </a:r>
              <a:endParaRPr lang="en-US" sz="1100" dirty="0">
                <a:solidFill>
                  <a:srgbClr val="0070C0"/>
                </a:solidFill>
                <a:latin typeface="Fira Sans Condensed" panose="020B0503050000020004" pitchFamily="34" charset="0"/>
              </a:endParaRPr>
            </a:p>
          </p:txBody>
        </p:sp>
      </p:grpSp>
      <p:sp>
        <p:nvSpPr>
          <p:cNvPr id="125" name="Google Shape;994;p26">
            <a:extLst>
              <a:ext uri="{FF2B5EF4-FFF2-40B4-BE49-F238E27FC236}">
                <a16:creationId xmlns:a16="http://schemas.microsoft.com/office/drawing/2014/main" id="{EFA7F074-35ED-46A0-9FAD-78849972D543}"/>
              </a:ext>
            </a:extLst>
          </p:cNvPr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100" b="1" dirty="0">
                <a:solidFill>
                  <a:srgbClr val="0070C0"/>
                </a:solidFill>
                <a:latin typeface="Fira Sans Extra Condensed"/>
              </a:rPr>
              <a:t>What we learned…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26" name="Google Shape;995;p26">
            <a:extLst>
              <a:ext uri="{FF2B5EF4-FFF2-40B4-BE49-F238E27FC236}">
                <a16:creationId xmlns:a16="http://schemas.microsoft.com/office/drawing/2014/main" id="{B111F3DF-F9DC-4683-9961-165331A12C10}"/>
              </a:ext>
            </a:extLst>
          </p:cNvPr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27" name="Google Shape;996;p26">
            <a:extLst>
              <a:ext uri="{FF2B5EF4-FFF2-40B4-BE49-F238E27FC236}">
                <a16:creationId xmlns:a16="http://schemas.microsoft.com/office/drawing/2014/main" id="{A6AF8BEC-54D5-4C75-81C8-4F5EBB1DD4A1}"/>
              </a:ext>
            </a:extLst>
          </p:cNvPr>
          <p:cNvCxnSpPr>
            <a:stCxn id="126" idx="2"/>
            <a:endCxn id="110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997;p26">
            <a:extLst>
              <a:ext uri="{FF2B5EF4-FFF2-40B4-BE49-F238E27FC236}">
                <a16:creationId xmlns:a16="http://schemas.microsoft.com/office/drawing/2014/main" id="{624915B2-0E9C-4160-A6EB-2D3F607A3CC8}"/>
              </a:ext>
            </a:extLst>
          </p:cNvPr>
          <p:cNvCxnSpPr>
            <a:cxnSpLocks/>
            <a:stCxn id="126" idx="2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9EDDC5B-4576-4B40-B864-050DF8CC0F39}"/>
              </a:ext>
            </a:extLst>
          </p:cNvPr>
          <p:cNvGrpSpPr/>
          <p:nvPr/>
        </p:nvGrpSpPr>
        <p:grpSpPr>
          <a:xfrm>
            <a:off x="461527" y="2459075"/>
            <a:ext cx="6445123" cy="1437843"/>
            <a:chOff x="461527" y="2459075"/>
            <a:chExt cx="6445123" cy="1437843"/>
          </a:xfrm>
        </p:grpSpPr>
        <p:grpSp>
          <p:nvGrpSpPr>
            <p:cNvPr id="121" name="Google Shape;990;p26">
              <a:extLst>
                <a:ext uri="{FF2B5EF4-FFF2-40B4-BE49-F238E27FC236}">
                  <a16:creationId xmlns:a16="http://schemas.microsoft.com/office/drawing/2014/main" id="{8A3FCBDD-6AC8-4ADF-94E6-B6D3B1CA15D4}"/>
                </a:ext>
              </a:extLst>
            </p:cNvPr>
            <p:cNvGrpSpPr/>
            <p:nvPr/>
          </p:nvGrpSpPr>
          <p:grpSpPr>
            <a:xfrm>
              <a:off x="461527" y="3155907"/>
              <a:ext cx="3396552" cy="741011"/>
              <a:chOff x="457198" y="3913577"/>
              <a:chExt cx="3396552" cy="741011"/>
            </a:xfrm>
          </p:grpSpPr>
          <p:sp>
            <p:nvSpPr>
              <p:cNvPr id="122" name="Google Shape;991;p26">
                <a:extLst>
                  <a:ext uri="{FF2B5EF4-FFF2-40B4-BE49-F238E27FC236}">
                    <a16:creationId xmlns:a16="http://schemas.microsoft.com/office/drawing/2014/main" id="{3B6D3127-847E-43D5-ACB3-141CF658EA77}"/>
                  </a:ext>
                </a:extLst>
              </p:cNvPr>
              <p:cNvSpPr/>
              <p:nvPr/>
            </p:nvSpPr>
            <p:spPr>
              <a:xfrm>
                <a:off x="3249250" y="3913577"/>
                <a:ext cx="604500" cy="60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3" name="Google Shape;992;p26">
                <a:extLst>
                  <a:ext uri="{FF2B5EF4-FFF2-40B4-BE49-F238E27FC236}">
                    <a16:creationId xmlns:a16="http://schemas.microsoft.com/office/drawing/2014/main" id="{32DBCAF2-2623-4A12-9E33-A9A43D456F27}"/>
                  </a:ext>
                </a:extLst>
              </p:cNvPr>
              <p:cNvSpPr txBox="1"/>
              <p:nvPr/>
            </p:nvSpPr>
            <p:spPr>
              <a:xfrm>
                <a:off x="457200" y="3933995"/>
                <a:ext cx="2498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800" b="1" dirty="0">
                    <a:solidFill>
                      <a:srgbClr val="0070C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Time and Date feature</a:t>
                </a:r>
                <a:endParaRPr lang="en" sz="1800" b="1" dirty="0">
                  <a:solidFill>
                    <a:srgbClr val="0070C0"/>
                  </a:solidFill>
                  <a:latin typeface="Fira Sans Extra Condensed"/>
                  <a:ea typeface="Fira Sans Extra Condensed"/>
                  <a:cs typeface="Fira Sans Extra Condensed"/>
                </a:endParaRPr>
              </a:p>
            </p:txBody>
          </p:sp>
          <p:sp>
            <p:nvSpPr>
              <p:cNvPr id="124" name="Google Shape;993;p26">
                <a:extLst>
                  <a:ext uri="{FF2B5EF4-FFF2-40B4-BE49-F238E27FC236}">
                    <a16:creationId xmlns:a16="http://schemas.microsoft.com/office/drawing/2014/main" id="{874D8BF5-F700-40F4-8E69-8F44BB5FDABA}"/>
                  </a:ext>
                </a:extLst>
              </p:cNvPr>
              <p:cNvSpPr txBox="1"/>
              <p:nvPr/>
            </p:nvSpPr>
            <p:spPr>
              <a:xfrm>
                <a:off x="457198" y="4331447"/>
                <a:ext cx="2751859" cy="323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100" dirty="0">
                    <a:solidFill>
                      <a:srgbClr val="0070C0"/>
                    </a:solidFill>
                    <a:latin typeface="Fira Sans Condensed" panose="020B0503050000020004" pitchFamily="34" charset="0"/>
                    <a:ea typeface="Roboto"/>
                    <a:cs typeface="Roboto"/>
                    <a:sym typeface="Roboto"/>
                  </a:rPr>
                  <a:t>We created new features like Age / date recorded month from construction to recorded</a:t>
                </a:r>
                <a:endParaRPr lang="en" sz="1100" dirty="0">
                  <a:solidFill>
                    <a:srgbClr val="0070C0"/>
                  </a:solidFill>
                  <a:latin typeface="Fira Sans Condensed" panose="020B0503050000020004" pitchFamily="34" charset="0"/>
                  <a:ea typeface="Roboto"/>
                  <a:cs typeface="Roboto"/>
                </a:endParaRPr>
              </a:p>
            </p:txBody>
          </p:sp>
        </p:grpSp>
        <p:cxnSp>
          <p:nvCxnSpPr>
            <p:cNvPr id="129" name="Google Shape;998;p26">
              <a:extLst>
                <a:ext uri="{FF2B5EF4-FFF2-40B4-BE49-F238E27FC236}">
                  <a16:creationId xmlns:a16="http://schemas.microsoft.com/office/drawing/2014/main" id="{723FF8B1-93F9-4B9B-8792-1A95834E4E56}"/>
                </a:ext>
              </a:extLst>
            </p:cNvPr>
            <p:cNvCxnSpPr>
              <a:cxnSpLocks/>
              <a:stCxn id="126" idx="2"/>
              <a:endCxn id="122" idx="6"/>
            </p:cNvCxnSpPr>
            <p:nvPr/>
          </p:nvCxnSpPr>
          <p:spPr>
            <a:xfrm flipH="1">
              <a:off x="3858079" y="2459075"/>
              <a:ext cx="3048571" cy="999082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2227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789;p36">
            <a:extLst>
              <a:ext uri="{FF2B5EF4-FFF2-40B4-BE49-F238E27FC236}">
                <a16:creationId xmlns:a16="http://schemas.microsoft.com/office/drawing/2014/main" id="{EA1ED734-4B64-4D42-81A5-8397CED6134A}"/>
              </a:ext>
            </a:extLst>
          </p:cNvPr>
          <p:cNvGrpSpPr/>
          <p:nvPr/>
        </p:nvGrpSpPr>
        <p:grpSpPr>
          <a:xfrm>
            <a:off x="3651949" y="1208723"/>
            <a:ext cx="1225296" cy="1678909"/>
            <a:chOff x="3346589" y="1035541"/>
            <a:chExt cx="2550136" cy="3687818"/>
          </a:xfrm>
        </p:grpSpPr>
        <p:grpSp>
          <p:nvGrpSpPr>
            <p:cNvPr id="4" name="Google Shape;1790;p36">
              <a:extLst>
                <a:ext uri="{FF2B5EF4-FFF2-40B4-BE49-F238E27FC236}">
                  <a16:creationId xmlns:a16="http://schemas.microsoft.com/office/drawing/2014/main" id="{C6B2B40D-6E18-4B3F-8D69-37DA438E440B}"/>
                </a:ext>
              </a:extLst>
            </p:cNvPr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7" name="Google Shape;1791;p36">
                <a:extLst>
                  <a:ext uri="{FF2B5EF4-FFF2-40B4-BE49-F238E27FC236}">
                    <a16:creationId xmlns:a16="http://schemas.microsoft.com/office/drawing/2014/main" id="{502FF844-2C0F-43D8-AE24-8D6AEEA78629}"/>
                  </a:ext>
                </a:extLst>
              </p:cNvPr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10209" extrusionOk="0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792;p36">
                <a:extLst>
                  <a:ext uri="{FF2B5EF4-FFF2-40B4-BE49-F238E27FC236}">
                    <a16:creationId xmlns:a16="http://schemas.microsoft.com/office/drawing/2014/main" id="{F8CD7EE7-2ED8-42C0-85F0-FB3F2A705AFD}"/>
                  </a:ext>
                </a:extLst>
              </p:cNvPr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8018" extrusionOk="0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793;p36">
                <a:extLst>
                  <a:ext uri="{FF2B5EF4-FFF2-40B4-BE49-F238E27FC236}">
                    <a16:creationId xmlns:a16="http://schemas.microsoft.com/office/drawing/2014/main" id="{220112AB-C9A3-436D-A0C2-EFEF7435CB8C}"/>
                  </a:ext>
                </a:extLst>
              </p:cNvPr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1067" extrusionOk="0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94;p36">
                <a:extLst>
                  <a:ext uri="{FF2B5EF4-FFF2-40B4-BE49-F238E27FC236}">
                    <a16:creationId xmlns:a16="http://schemas.microsoft.com/office/drawing/2014/main" id="{D7FEC876-B2B9-4846-8C07-683B9275BEF5}"/>
                  </a:ext>
                </a:extLst>
              </p:cNvPr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avLst/>
                <a:gdLst/>
                <a:ahLst/>
                <a:cxnLst/>
                <a:rect l="l" t="t" r="r" b="b"/>
                <a:pathLst>
                  <a:path w="20263" h="9991" extrusionOk="0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95;p36">
                <a:extLst>
                  <a:ext uri="{FF2B5EF4-FFF2-40B4-BE49-F238E27FC236}">
                    <a16:creationId xmlns:a16="http://schemas.microsoft.com/office/drawing/2014/main" id="{66FE7368-4BB3-47E3-931E-3DAEEA8D5B10}"/>
                  </a:ext>
                </a:extLst>
              </p:cNvPr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avLst/>
                <a:gdLst/>
                <a:ahLst/>
                <a:cxnLst/>
                <a:rect l="l" t="t" r="r" b="b"/>
                <a:pathLst>
                  <a:path w="23631" h="13590" extrusionOk="0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96;p36">
                <a:extLst>
                  <a:ext uri="{FF2B5EF4-FFF2-40B4-BE49-F238E27FC236}">
                    <a16:creationId xmlns:a16="http://schemas.microsoft.com/office/drawing/2014/main" id="{7AA6890E-B24A-4827-942D-5C1128406DF7}"/>
                  </a:ext>
                </a:extLst>
              </p:cNvPr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avLst/>
                <a:gdLst/>
                <a:ahLst/>
                <a:cxnLst/>
                <a:rect l="l" t="t" r="r" b="b"/>
                <a:pathLst>
                  <a:path w="16881" h="6072" extrusionOk="0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97;p36">
                <a:extLst>
                  <a:ext uri="{FF2B5EF4-FFF2-40B4-BE49-F238E27FC236}">
                    <a16:creationId xmlns:a16="http://schemas.microsoft.com/office/drawing/2014/main" id="{D55470CE-AF25-446F-981D-E6720997C242}"/>
                  </a:ext>
                </a:extLst>
              </p:cNvPr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avLst/>
                <a:gdLst/>
                <a:ahLst/>
                <a:cxnLst/>
                <a:rect l="l" t="t" r="r" b="b"/>
                <a:pathLst>
                  <a:path w="45699" h="36170" extrusionOk="0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98;p36">
                <a:extLst>
                  <a:ext uri="{FF2B5EF4-FFF2-40B4-BE49-F238E27FC236}">
                    <a16:creationId xmlns:a16="http://schemas.microsoft.com/office/drawing/2014/main" id="{CCF1D66C-AB25-4116-B1C5-EF4339CB3E8D}"/>
                  </a:ext>
                </a:extLst>
              </p:cNvPr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avLst/>
                <a:gdLst/>
                <a:ahLst/>
                <a:cxnLst/>
                <a:rect l="l" t="t" r="r" b="b"/>
                <a:pathLst>
                  <a:path w="38079" h="28562" extrusionOk="0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99;p36">
                <a:extLst>
                  <a:ext uri="{FF2B5EF4-FFF2-40B4-BE49-F238E27FC236}">
                    <a16:creationId xmlns:a16="http://schemas.microsoft.com/office/drawing/2014/main" id="{C84BF24C-73F1-4785-9A5F-2E75131A548F}"/>
                  </a:ext>
                </a:extLst>
              </p:cNvPr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avLst/>
                <a:gdLst/>
                <a:ahLst/>
                <a:cxnLst/>
                <a:rect l="l" t="t" r="r" b="b"/>
                <a:pathLst>
                  <a:path w="35031" h="26462" extrusionOk="0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00;p36">
                <a:extLst>
                  <a:ext uri="{FF2B5EF4-FFF2-40B4-BE49-F238E27FC236}">
                    <a16:creationId xmlns:a16="http://schemas.microsoft.com/office/drawing/2014/main" id="{6E282ED7-1C94-497F-A29B-92B32CD4DB72}"/>
                  </a:ext>
                </a:extLst>
              </p:cNvPr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756" extrusionOk="0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01;p36">
                <a:extLst>
                  <a:ext uri="{FF2B5EF4-FFF2-40B4-BE49-F238E27FC236}">
                    <a16:creationId xmlns:a16="http://schemas.microsoft.com/office/drawing/2014/main" id="{13B7621C-7C67-468F-BE03-52A0C9DE603B}"/>
                  </a:ext>
                </a:extLst>
              </p:cNvPr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755" extrusionOk="0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02;p36">
                <a:extLst>
                  <a:ext uri="{FF2B5EF4-FFF2-40B4-BE49-F238E27FC236}">
                    <a16:creationId xmlns:a16="http://schemas.microsoft.com/office/drawing/2014/main" id="{A04320AD-8942-4E1A-8F1E-668321D20374}"/>
                  </a:ext>
                </a:extLst>
              </p:cNvPr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1602" extrusionOk="0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03;p36">
                <a:extLst>
                  <a:ext uri="{FF2B5EF4-FFF2-40B4-BE49-F238E27FC236}">
                    <a16:creationId xmlns:a16="http://schemas.microsoft.com/office/drawing/2014/main" id="{5AB5DAF3-5B86-4B93-BBBF-19A90349B175}"/>
                  </a:ext>
                </a:extLst>
              </p:cNvPr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846" extrusionOk="0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04;p36">
                <a:extLst>
                  <a:ext uri="{FF2B5EF4-FFF2-40B4-BE49-F238E27FC236}">
                    <a16:creationId xmlns:a16="http://schemas.microsoft.com/office/drawing/2014/main" id="{EB0856CC-E0F9-49AD-ADC7-24E11B1D42E9}"/>
                  </a:ext>
                </a:extLst>
              </p:cNvPr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86" extrusionOk="0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05;p36">
                <a:extLst>
                  <a:ext uri="{FF2B5EF4-FFF2-40B4-BE49-F238E27FC236}">
                    <a16:creationId xmlns:a16="http://schemas.microsoft.com/office/drawing/2014/main" id="{6BDBC8F4-8A69-41BB-A978-11FB4D0ECE98}"/>
                  </a:ext>
                </a:extLst>
              </p:cNvPr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895" extrusionOk="0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06;p36">
                <a:extLst>
                  <a:ext uri="{FF2B5EF4-FFF2-40B4-BE49-F238E27FC236}">
                    <a16:creationId xmlns:a16="http://schemas.microsoft.com/office/drawing/2014/main" id="{8C70F170-3DC7-4959-A0A5-73255958CD4C}"/>
                  </a:ext>
                </a:extLst>
              </p:cNvPr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6162" extrusionOk="0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07;p36">
                <a:extLst>
                  <a:ext uri="{FF2B5EF4-FFF2-40B4-BE49-F238E27FC236}">
                    <a16:creationId xmlns:a16="http://schemas.microsoft.com/office/drawing/2014/main" id="{15E7A905-8CD5-4F35-BCC6-94FD9AAEE3B3}"/>
                  </a:ext>
                </a:extLst>
              </p:cNvPr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6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08;p36">
                <a:extLst>
                  <a:ext uri="{FF2B5EF4-FFF2-40B4-BE49-F238E27FC236}">
                    <a16:creationId xmlns:a16="http://schemas.microsoft.com/office/drawing/2014/main" id="{31B1C9AA-B507-4284-8E34-E712AA57D1DE}"/>
                  </a:ext>
                </a:extLst>
              </p:cNvPr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6" extrusionOk="0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09;p36">
                <a:extLst>
                  <a:ext uri="{FF2B5EF4-FFF2-40B4-BE49-F238E27FC236}">
                    <a16:creationId xmlns:a16="http://schemas.microsoft.com/office/drawing/2014/main" id="{B988103A-1EFA-4752-A995-BB31454857AE}"/>
                  </a:ext>
                </a:extLst>
              </p:cNvPr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5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10;p36">
                <a:extLst>
                  <a:ext uri="{FF2B5EF4-FFF2-40B4-BE49-F238E27FC236}">
                    <a16:creationId xmlns:a16="http://schemas.microsoft.com/office/drawing/2014/main" id="{6F24EC84-F8D5-4D78-865B-1B24207C8C33}"/>
                  </a:ext>
                </a:extLst>
              </p:cNvPr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811;p36">
                <a:extLst>
                  <a:ext uri="{FF2B5EF4-FFF2-40B4-BE49-F238E27FC236}">
                    <a16:creationId xmlns:a16="http://schemas.microsoft.com/office/drawing/2014/main" id="{0E9AD71A-F930-4BFE-A74D-F69E77B10358}"/>
                  </a:ext>
                </a:extLst>
              </p:cNvPr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812;p36">
                <a:extLst>
                  <a:ext uri="{FF2B5EF4-FFF2-40B4-BE49-F238E27FC236}">
                    <a16:creationId xmlns:a16="http://schemas.microsoft.com/office/drawing/2014/main" id="{770FE43A-D91E-40BA-8BC5-C717FB748C7F}"/>
                  </a:ext>
                </a:extLst>
              </p:cNvPr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813;p36">
                <a:extLst>
                  <a:ext uri="{FF2B5EF4-FFF2-40B4-BE49-F238E27FC236}">
                    <a16:creationId xmlns:a16="http://schemas.microsoft.com/office/drawing/2014/main" id="{6ECA0799-326B-4E13-A3AA-77669D9D95C3}"/>
                  </a:ext>
                </a:extLst>
              </p:cNvPr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4240" extrusionOk="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814;p36">
                <a:extLst>
                  <a:ext uri="{FF2B5EF4-FFF2-40B4-BE49-F238E27FC236}">
                    <a16:creationId xmlns:a16="http://schemas.microsoft.com/office/drawing/2014/main" id="{23D2DFF8-F0B7-48BD-8BA7-E6F6C0513F34}"/>
                  </a:ext>
                </a:extLst>
              </p:cNvPr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avLst/>
                <a:gdLst/>
                <a:ahLst/>
                <a:cxnLst/>
                <a:rect l="l" t="t" r="r" b="b"/>
                <a:pathLst>
                  <a:path w="17522" h="14884" extrusionOk="0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815;p36">
                <a:extLst>
                  <a:ext uri="{FF2B5EF4-FFF2-40B4-BE49-F238E27FC236}">
                    <a16:creationId xmlns:a16="http://schemas.microsoft.com/office/drawing/2014/main" id="{DC754DB8-EF0C-4F60-A3BA-5856796503B8}"/>
                  </a:ext>
                </a:extLst>
              </p:cNvPr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663" extrusionOk="0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816;p36">
                <a:extLst>
                  <a:ext uri="{FF2B5EF4-FFF2-40B4-BE49-F238E27FC236}">
                    <a16:creationId xmlns:a16="http://schemas.microsoft.com/office/drawing/2014/main" id="{AD057CDA-6203-49C1-BE5C-2BA62762002A}"/>
                  </a:ext>
                </a:extLst>
              </p:cNvPr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1141" extrusionOk="0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817;p36">
                <a:extLst>
                  <a:ext uri="{FF2B5EF4-FFF2-40B4-BE49-F238E27FC236}">
                    <a16:creationId xmlns:a16="http://schemas.microsoft.com/office/drawing/2014/main" id="{43909FE1-0BFE-4EDB-9FA6-B290CD8CB6D7}"/>
                  </a:ext>
                </a:extLst>
              </p:cNvPr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3895" extrusionOk="0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818;p36">
                <a:extLst>
                  <a:ext uri="{FF2B5EF4-FFF2-40B4-BE49-F238E27FC236}">
                    <a16:creationId xmlns:a16="http://schemas.microsoft.com/office/drawing/2014/main" id="{0E89FA49-D2BA-41BF-A23E-36247855FD9C}"/>
                  </a:ext>
                </a:extLst>
              </p:cNvPr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1372" extrusionOk="0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19;p36">
                <a:extLst>
                  <a:ext uri="{FF2B5EF4-FFF2-40B4-BE49-F238E27FC236}">
                    <a16:creationId xmlns:a16="http://schemas.microsoft.com/office/drawing/2014/main" id="{8A572B43-D9EC-48C7-8262-5BDDB6D781A7}"/>
                  </a:ext>
                </a:extLst>
              </p:cNvPr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2" extrusionOk="0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820;p36">
                <a:extLst>
                  <a:ext uri="{FF2B5EF4-FFF2-40B4-BE49-F238E27FC236}">
                    <a16:creationId xmlns:a16="http://schemas.microsoft.com/office/drawing/2014/main" id="{7A0353F7-D9ED-43AF-B1E7-F7DD9C9B562B}"/>
                  </a:ext>
                </a:extLst>
              </p:cNvPr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821;p36">
                <a:extLst>
                  <a:ext uri="{FF2B5EF4-FFF2-40B4-BE49-F238E27FC236}">
                    <a16:creationId xmlns:a16="http://schemas.microsoft.com/office/drawing/2014/main" id="{B434E481-980D-4D44-A0BD-D7022A90362F}"/>
                  </a:ext>
                </a:extLst>
              </p:cNvPr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822;p36">
                <a:extLst>
                  <a:ext uri="{FF2B5EF4-FFF2-40B4-BE49-F238E27FC236}">
                    <a16:creationId xmlns:a16="http://schemas.microsoft.com/office/drawing/2014/main" id="{FD83A470-6756-40AC-B083-63B068741915}"/>
                  </a:ext>
                </a:extLst>
              </p:cNvPr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823;p36">
                <a:extLst>
                  <a:ext uri="{FF2B5EF4-FFF2-40B4-BE49-F238E27FC236}">
                    <a16:creationId xmlns:a16="http://schemas.microsoft.com/office/drawing/2014/main" id="{B4CEC06D-2649-42AB-88CC-2D10BD58F95A}"/>
                  </a:ext>
                </a:extLst>
              </p:cNvPr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824;p36">
                <a:extLst>
                  <a:ext uri="{FF2B5EF4-FFF2-40B4-BE49-F238E27FC236}">
                    <a16:creationId xmlns:a16="http://schemas.microsoft.com/office/drawing/2014/main" id="{5250651E-D292-4E07-B0A2-1625236E1E60}"/>
                  </a:ext>
                </a:extLst>
              </p:cNvPr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231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825;p36">
                <a:extLst>
                  <a:ext uri="{FF2B5EF4-FFF2-40B4-BE49-F238E27FC236}">
                    <a16:creationId xmlns:a16="http://schemas.microsoft.com/office/drawing/2014/main" id="{CD949E1A-092E-49DD-B165-C3F309364BA0}"/>
                  </a:ext>
                </a:extLst>
              </p:cNvPr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1974" extrusionOk="0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1826;p36">
              <a:extLst>
                <a:ext uri="{FF2B5EF4-FFF2-40B4-BE49-F238E27FC236}">
                  <a16:creationId xmlns:a16="http://schemas.microsoft.com/office/drawing/2014/main" id="{F8BDED98-8D83-4021-88A6-2FEBE3828955}"/>
                </a:ext>
              </a:extLst>
            </p:cNvPr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27;p36">
              <a:extLst>
                <a:ext uri="{FF2B5EF4-FFF2-40B4-BE49-F238E27FC236}">
                  <a16:creationId xmlns:a16="http://schemas.microsoft.com/office/drawing/2014/main" id="{76C8BECF-072D-4C0A-AA9F-80D6F7EBE396}"/>
                </a:ext>
              </a:extLst>
            </p:cNvPr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829;p36">
            <a:extLst>
              <a:ext uri="{FF2B5EF4-FFF2-40B4-BE49-F238E27FC236}">
                <a16:creationId xmlns:a16="http://schemas.microsoft.com/office/drawing/2014/main" id="{C3FFB82A-9C6C-4737-893D-CA9029E835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>
                <a:solidFill>
                  <a:srgbClr val="0070C0"/>
                </a:solidFill>
              </a:rPr>
              <a:t>Feature Creation…</a:t>
            </a:r>
            <a:endParaRPr lang="en-US" sz="3200">
              <a:solidFill>
                <a:srgbClr val="0070C0"/>
              </a:solidFill>
            </a:endParaRPr>
          </a:p>
        </p:txBody>
      </p:sp>
      <p:grpSp>
        <p:nvGrpSpPr>
          <p:cNvPr id="44" name="Google Shape;1830;p36">
            <a:extLst>
              <a:ext uri="{FF2B5EF4-FFF2-40B4-BE49-F238E27FC236}">
                <a16:creationId xmlns:a16="http://schemas.microsoft.com/office/drawing/2014/main" id="{95C68D4A-03D7-45A2-9875-4EA471D50C08}"/>
              </a:ext>
            </a:extLst>
          </p:cNvPr>
          <p:cNvGrpSpPr/>
          <p:nvPr/>
        </p:nvGrpSpPr>
        <p:grpSpPr>
          <a:xfrm>
            <a:off x="429549" y="836198"/>
            <a:ext cx="2061000" cy="824600"/>
            <a:chOff x="457200" y="959300"/>
            <a:chExt cx="2061000" cy="824600"/>
          </a:xfrm>
        </p:grpSpPr>
        <p:sp>
          <p:nvSpPr>
            <p:cNvPr id="45" name="Google Shape;1831;p36">
              <a:extLst>
                <a:ext uri="{FF2B5EF4-FFF2-40B4-BE49-F238E27FC236}">
                  <a16:creationId xmlns:a16="http://schemas.microsoft.com/office/drawing/2014/main" id="{6D8545E2-42AE-44C8-AC51-A73203F4F206}"/>
                </a:ext>
              </a:extLst>
            </p:cNvPr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b="1" dirty="0">
                  <a:solidFill>
                    <a:srgbClr val="0070C0"/>
                  </a:solidFill>
                  <a:latin typeface="Fira Sans Extra Condensed"/>
                  <a:sym typeface="Fira Sans Extra Condensed"/>
                </a:rPr>
                <a:t>Before 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6" name="Google Shape;1832;p36">
              <a:extLst>
                <a:ext uri="{FF2B5EF4-FFF2-40B4-BE49-F238E27FC236}">
                  <a16:creationId xmlns:a16="http://schemas.microsoft.com/office/drawing/2014/main" id="{50F7A2DC-1455-4FEB-B830-66B040B13B02}"/>
                </a:ext>
              </a:extLst>
            </p:cNvPr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>
                <a:solidFill>
                  <a:srgbClr val="000000"/>
                </a:solidFill>
                <a:latin typeface="Roboto"/>
                <a:ea typeface="Roboto"/>
                <a:cs typeface="Roboto"/>
              </a:endParaRPr>
            </a:p>
          </p:txBody>
        </p:sp>
      </p:grpSp>
      <p:sp>
        <p:nvSpPr>
          <p:cNvPr id="48" name="Google Shape;1834;p36">
            <a:extLst>
              <a:ext uri="{FF2B5EF4-FFF2-40B4-BE49-F238E27FC236}">
                <a16:creationId xmlns:a16="http://schemas.microsoft.com/office/drawing/2014/main" id="{FA08CC7B-B520-4EBA-B294-4B013ADA0E6A}"/>
              </a:ext>
            </a:extLst>
          </p:cNvPr>
          <p:cNvSpPr txBox="1"/>
          <p:nvPr/>
        </p:nvSpPr>
        <p:spPr>
          <a:xfrm>
            <a:off x="6714962" y="911165"/>
            <a:ext cx="2061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b="1">
                <a:solidFill>
                  <a:srgbClr val="0070C0"/>
                </a:solidFill>
                <a:latin typeface="Fira Sans Extra Condensed"/>
                <a:sym typeface="Fira Sans Extra Condensed"/>
              </a:rPr>
              <a:t>After 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63" name="Google Shape;1849;p36">
            <a:extLst>
              <a:ext uri="{FF2B5EF4-FFF2-40B4-BE49-F238E27FC236}">
                <a16:creationId xmlns:a16="http://schemas.microsoft.com/office/drawing/2014/main" id="{F7F9D1ED-8AFC-4042-B419-8EC33C84D2BF}"/>
              </a:ext>
            </a:extLst>
          </p:cNvPr>
          <p:cNvCxnSpPr>
            <a:cxnSpLocks/>
          </p:cNvCxnSpPr>
          <p:nvPr/>
        </p:nvCxnSpPr>
        <p:spPr>
          <a:xfrm flipV="1">
            <a:off x="2091018" y="1792735"/>
            <a:ext cx="1523881" cy="4147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4" name="Google Shape;1850;p36">
            <a:extLst>
              <a:ext uri="{FF2B5EF4-FFF2-40B4-BE49-F238E27FC236}">
                <a16:creationId xmlns:a16="http://schemas.microsoft.com/office/drawing/2014/main" id="{49626303-4AE7-4198-B871-34E474A850C4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836159" y="1811040"/>
            <a:ext cx="766881" cy="28065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aphicFrame>
        <p:nvGraphicFramePr>
          <p:cNvPr id="2" name="Table 41">
            <a:extLst>
              <a:ext uri="{FF2B5EF4-FFF2-40B4-BE49-F238E27FC236}">
                <a16:creationId xmlns:a16="http://schemas.microsoft.com/office/drawing/2014/main" id="{5D390CBB-C54B-4D1D-9198-6B28D59BF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1342"/>
              </p:ext>
            </p:extLst>
          </p:nvPr>
        </p:nvGraphicFramePr>
        <p:xfrm>
          <a:off x="591632" y="1180980"/>
          <a:ext cx="2267416" cy="168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08">
                  <a:extLst>
                    <a:ext uri="{9D8B030D-6E8A-4147-A177-3AD203B41FA5}">
                      <a16:colId xmlns:a16="http://schemas.microsoft.com/office/drawing/2014/main" val="1134821028"/>
                    </a:ext>
                  </a:extLst>
                </a:gridCol>
                <a:gridCol w="1133708">
                  <a:extLst>
                    <a:ext uri="{9D8B030D-6E8A-4147-A177-3AD203B41FA5}">
                      <a16:colId xmlns:a16="http://schemas.microsoft.com/office/drawing/2014/main" val="1935181537"/>
                    </a:ext>
                  </a:extLst>
                </a:gridCol>
              </a:tblGrid>
              <a:tr h="253032">
                <a:tc>
                  <a:txBody>
                    <a:bodyPr/>
                    <a:lstStyle/>
                    <a:p>
                      <a:r>
                        <a:rPr lang="en-US" sz="800">
                          <a:latin typeface="Fira Sans Condensed"/>
                        </a:rPr>
                        <a:t>Date_recorded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Fira Sans Condensed"/>
                        </a:rPr>
                        <a:t>Construction_year</a:t>
                      </a:r>
                      <a:endParaRPr lang="en-US" sz="800" dirty="0">
                        <a:latin typeface="Fira Sans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21372"/>
                  </a:ext>
                </a:extLst>
              </a:tr>
              <a:tr h="283396">
                <a:tc>
                  <a:txBody>
                    <a:bodyPr/>
                    <a:lstStyle/>
                    <a:p>
                      <a:r>
                        <a:rPr lang="en-US" sz="800">
                          <a:latin typeface="Fira Sans Condensed"/>
                        </a:rPr>
                        <a:t>2013-12-01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latin typeface="Fira Sans Condensed"/>
                        </a:rPr>
                        <a:t>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25309"/>
                  </a:ext>
                </a:extLst>
              </a:tr>
              <a:tr h="2884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>
                          <a:latin typeface="Fira Sans Condensed"/>
                        </a:rPr>
                        <a:t>2002-08-08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>
                          <a:latin typeface="Fira Sans Condensed"/>
                        </a:rPr>
                        <a:t>1992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208637"/>
                  </a:ext>
                </a:extLst>
              </a:tr>
              <a:tr h="283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>
                          <a:latin typeface="Fira Sans Condensed"/>
                        </a:rPr>
                        <a:t>2001-01-08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>
                          <a:latin typeface="Fira Sans Condensed"/>
                        </a:rPr>
                        <a:t>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31303"/>
                  </a:ext>
                </a:extLst>
              </a:tr>
              <a:tr h="2884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>
                          <a:latin typeface="Fira Sans Condensed"/>
                        </a:rPr>
                        <a:t>1999-05-04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>
                          <a:latin typeface="Fira Sans Condensed"/>
                        </a:rPr>
                        <a:t>1986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7257"/>
                  </a:ext>
                </a:extLst>
              </a:tr>
              <a:tr h="288457">
                <a:tc>
                  <a:txBody>
                    <a:bodyPr/>
                    <a:lstStyle/>
                    <a:p>
                      <a:r>
                        <a:rPr lang="en-US" sz="800">
                          <a:latin typeface="Fira Sans Condensed"/>
                        </a:rPr>
                        <a:t>2012-11-05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Fira Sans Condensed"/>
                        </a:rPr>
                        <a:t>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302973"/>
                  </a:ext>
                </a:extLst>
              </a:tr>
            </a:tbl>
          </a:graphicData>
        </a:graphic>
      </p:graphicFrame>
      <p:graphicFrame>
        <p:nvGraphicFramePr>
          <p:cNvPr id="49" name="Table 41">
            <a:extLst>
              <a:ext uri="{FF2B5EF4-FFF2-40B4-BE49-F238E27FC236}">
                <a16:creationId xmlns:a16="http://schemas.microsoft.com/office/drawing/2014/main" id="{F2CCC15E-F471-49DA-B4CC-85E30E9C6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98066"/>
              </p:ext>
            </p:extLst>
          </p:nvPr>
        </p:nvGraphicFramePr>
        <p:xfrm>
          <a:off x="5603040" y="1184938"/>
          <a:ext cx="2471839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839">
                  <a:extLst>
                    <a:ext uri="{9D8B030D-6E8A-4147-A177-3AD203B41FA5}">
                      <a16:colId xmlns:a16="http://schemas.microsoft.com/office/drawing/2014/main" val="1134821028"/>
                    </a:ext>
                  </a:extLst>
                </a:gridCol>
              </a:tblGrid>
              <a:tr h="3559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>
                          <a:latin typeface="Fira Sans Condensed"/>
                        </a:rPr>
                        <a:t>Age = </a:t>
                      </a:r>
                      <a:r>
                        <a:rPr lang="en-US" sz="800" dirty="0" err="1">
                          <a:latin typeface="Fira Sans Condensed"/>
                        </a:rPr>
                        <a:t>date_recorded</a:t>
                      </a:r>
                      <a:r>
                        <a:rPr lang="en-US" sz="800" dirty="0">
                          <a:latin typeface="Fira Sans Condensed"/>
                        </a:rPr>
                        <a:t> – </a:t>
                      </a:r>
                      <a:r>
                        <a:rPr lang="en-US" sz="800" dirty="0" err="1">
                          <a:latin typeface="Fira Sans Condensed"/>
                        </a:rPr>
                        <a:t>construction_year</a:t>
                      </a:r>
                      <a:endParaRPr lang="en-US" sz="800" dirty="0">
                        <a:latin typeface="Fira Sans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21372"/>
                  </a:ext>
                </a:extLst>
              </a:tr>
              <a:tr h="288127">
                <a:tc>
                  <a:txBody>
                    <a:bodyPr/>
                    <a:lstStyle/>
                    <a:p>
                      <a:r>
                        <a:rPr lang="en-US" sz="800">
                          <a:latin typeface="Fira Sans Condensed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25309"/>
                  </a:ext>
                </a:extLst>
              </a:tr>
              <a:tr h="288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>
                          <a:latin typeface="Fira Sans Condensed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56538"/>
                  </a:ext>
                </a:extLst>
              </a:tr>
              <a:tr h="305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>
                          <a:latin typeface="Fira Sans Condensed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21754"/>
                  </a:ext>
                </a:extLst>
              </a:tr>
              <a:tr h="288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>
                          <a:latin typeface="Fira Sans Condensed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27924"/>
                  </a:ext>
                </a:extLst>
              </a:tr>
              <a:tr h="288127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Fira Sans Condensed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302973"/>
                  </a:ext>
                </a:extLst>
              </a:tr>
            </a:tbl>
          </a:graphicData>
        </a:graphic>
      </p:graphicFrame>
      <p:pic>
        <p:nvPicPr>
          <p:cNvPr id="42" name="Picture 46" descr="Chart, bar chart&#10;&#10;Description automatically generated">
            <a:extLst>
              <a:ext uri="{FF2B5EF4-FFF2-40B4-BE49-F238E27FC236}">
                <a16:creationId xmlns:a16="http://schemas.microsoft.com/office/drawing/2014/main" id="{E5BF1495-E9D3-4EF5-9678-E40D8475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270" y="2997684"/>
            <a:ext cx="5019799" cy="20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1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70C0"/>
                </a:solidFill>
              </a:rPr>
              <a:t>Modeling</a:t>
            </a:r>
            <a:endParaRPr lang="en-US" sz="4000">
              <a:solidFill>
                <a:srgbClr val="0070C0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497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4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>
                <a:solidFill>
                  <a:srgbClr val="0070C0"/>
                </a:solidFill>
              </a:rPr>
              <a:t>Algorithm Comparison</a:t>
            </a:r>
          </a:p>
        </p:txBody>
      </p:sp>
      <p:pic>
        <p:nvPicPr>
          <p:cNvPr id="2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DB8EFDF-DC5F-434A-80E3-333F37153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20" y="1204340"/>
            <a:ext cx="7721446" cy="31204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543CE-D2B0-42EA-915E-F6A4DC0BC474}"/>
              </a:ext>
            </a:extLst>
          </p:cNvPr>
          <p:cNvSpPr txBox="1"/>
          <p:nvPr/>
        </p:nvSpPr>
        <p:spPr>
          <a:xfrm>
            <a:off x="4963097" y="4443241"/>
            <a:ext cx="35350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rgbClr val="0070C0"/>
                </a:solidFill>
                <a:latin typeface="Fira Sans Condensed" panose="020B0503050000020004" pitchFamily="34" charset="0"/>
              </a:rPr>
              <a:t>*RBF Support Vector Classification: Best Cross-validation score = 0.6193</a:t>
            </a:r>
          </a:p>
          <a:p>
            <a:endParaRPr lang="en-US" sz="80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4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0070C0"/>
                </a:solidFill>
              </a:rPr>
              <a:t>Hyperparameter Tuning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FF1421-1505-459D-91DF-2FDAD7993FA4}"/>
              </a:ext>
            </a:extLst>
          </p:cNvPr>
          <p:cNvSpPr txBox="1"/>
          <p:nvPr/>
        </p:nvSpPr>
        <p:spPr>
          <a:xfrm>
            <a:off x="707833" y="1035149"/>
            <a:ext cx="3707176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Fira Sans Condensed" panose="020B0503050000020004" pitchFamily="34" charset="0"/>
              </a:rPr>
              <a:t>Initially we tried to start with Grid Search</a:t>
            </a:r>
          </a:p>
          <a:p>
            <a:endParaRPr lang="en-US" sz="16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>
              <a:buChar char="•"/>
            </a:pPr>
            <a: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  <a:t>Took too much time &amp; processing power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34311C-75A7-4058-B018-D68B37D30390}"/>
              </a:ext>
            </a:extLst>
          </p:cNvPr>
          <p:cNvGrpSpPr/>
          <p:nvPr/>
        </p:nvGrpSpPr>
        <p:grpSpPr>
          <a:xfrm>
            <a:off x="3290958" y="1983609"/>
            <a:ext cx="2278309" cy="2565812"/>
            <a:chOff x="3290958" y="2198769"/>
            <a:chExt cx="2278309" cy="2565812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805C2EF3-C35D-4CED-A696-9BDC25ED66DE}"/>
                </a:ext>
              </a:extLst>
            </p:cNvPr>
            <p:cNvSpPr/>
            <p:nvPr/>
          </p:nvSpPr>
          <p:spPr>
            <a:xfrm>
              <a:off x="3290958" y="2866504"/>
              <a:ext cx="426904" cy="192795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ira Sans Condensed" panose="020B05030500000200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0C4F7F-106D-4E53-A9D5-EFD002661695}"/>
                </a:ext>
              </a:extLst>
            </p:cNvPr>
            <p:cNvGrpSpPr/>
            <p:nvPr/>
          </p:nvGrpSpPr>
          <p:grpSpPr>
            <a:xfrm>
              <a:off x="3853825" y="2198769"/>
              <a:ext cx="1715442" cy="2565812"/>
              <a:chOff x="3853825" y="2198769"/>
              <a:chExt cx="1715442" cy="2565812"/>
            </a:xfrm>
          </p:grpSpPr>
          <p:grpSp>
            <p:nvGrpSpPr>
              <p:cNvPr id="511" name="Google Shape;511;p25"/>
              <p:cNvGrpSpPr/>
              <p:nvPr/>
            </p:nvGrpSpPr>
            <p:grpSpPr>
              <a:xfrm>
                <a:off x="3853825" y="2198769"/>
                <a:ext cx="1715442" cy="2565812"/>
                <a:chOff x="6281145" y="1726763"/>
                <a:chExt cx="1715442" cy="2565812"/>
              </a:xfrm>
            </p:grpSpPr>
            <p:grpSp>
              <p:nvGrpSpPr>
                <p:cNvPr id="512" name="Google Shape;512;p25"/>
                <p:cNvGrpSpPr/>
                <p:nvPr/>
              </p:nvGrpSpPr>
              <p:grpSpPr>
                <a:xfrm>
                  <a:off x="6345849" y="1726763"/>
                  <a:ext cx="1590184" cy="1590198"/>
                  <a:chOff x="6868325" y="1240250"/>
                  <a:chExt cx="1428095" cy="1428108"/>
                </a:xfrm>
              </p:grpSpPr>
              <p:sp>
                <p:nvSpPr>
                  <p:cNvPr id="513" name="Google Shape;513;p25"/>
                  <p:cNvSpPr/>
                  <p:nvPr/>
                </p:nvSpPr>
                <p:spPr>
                  <a:xfrm>
                    <a:off x="6868325" y="1240250"/>
                    <a:ext cx="1423500" cy="1423500"/>
                  </a:xfrm>
                  <a:prstGeom prst="donut">
                    <a:avLst>
                      <a:gd name="adj" fmla="val 16212"/>
                    </a:avLst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Fira Sans Condensed" panose="020B0503050000020004" pitchFamily="34" charset="0"/>
                    </a:endParaRPr>
                  </a:p>
                </p:txBody>
              </p:sp>
              <p:sp>
                <p:nvSpPr>
                  <p:cNvPr id="514" name="Google Shape;514;p25"/>
                  <p:cNvSpPr/>
                  <p:nvPr/>
                </p:nvSpPr>
                <p:spPr>
                  <a:xfrm>
                    <a:off x="6876221" y="1241900"/>
                    <a:ext cx="1420199" cy="1426458"/>
                  </a:xfrm>
                  <a:prstGeom prst="blockArc">
                    <a:avLst>
                      <a:gd name="adj1" fmla="val 18563123"/>
                      <a:gd name="adj2" fmla="val 16198046"/>
                      <a:gd name="adj3" fmla="val 16139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Fira Sans Condensed" panose="020B0503050000020004" pitchFamily="34" charset="0"/>
                    </a:endParaRPr>
                  </a:p>
                </p:txBody>
              </p:sp>
            </p:grpSp>
            <p:sp>
              <p:nvSpPr>
                <p:cNvPr id="515" name="Google Shape;515;p25"/>
                <p:cNvSpPr txBox="1"/>
                <p:nvPr/>
              </p:nvSpPr>
              <p:spPr>
                <a:xfrm>
                  <a:off x="6294087" y="3319040"/>
                  <a:ext cx="1702500" cy="35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>
                      <a:solidFill>
                        <a:schemeClr val="accent2"/>
                      </a:solidFill>
                      <a:latin typeface="Fira Sans Condensed" panose="020B05030500000200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GridSearchCV</a:t>
                  </a:r>
                  <a:endParaRPr lang="en-US" dirty="0">
                    <a:solidFill>
                      <a:schemeClr val="accent2"/>
                    </a:solidFill>
                    <a:latin typeface="Fira Sans Condensed" panose="020B0503050000020004" pitchFamily="34" charset="0"/>
                    <a:ea typeface="Fira Sans Extra Condensed Medium"/>
                    <a:cs typeface="Fira Sans Extra Condensed Medium"/>
                  </a:endParaRPr>
                </a:p>
              </p:txBody>
            </p:sp>
            <p:sp>
              <p:nvSpPr>
                <p:cNvPr id="516" name="Google Shape;516;p25"/>
                <p:cNvSpPr txBox="1"/>
                <p:nvPr/>
              </p:nvSpPr>
              <p:spPr>
                <a:xfrm>
                  <a:off x="6281145" y="3623199"/>
                  <a:ext cx="1702500" cy="6693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" sz="1000" dirty="0">
                      <a:solidFill>
                        <a:srgbClr val="434343"/>
                      </a:solidFill>
                      <a:latin typeface="Fira Sans Condensed" panose="020B0503050000020004" pitchFamily="34" charset="0"/>
                      <a:ea typeface="Roboto"/>
                      <a:sym typeface="Roboto"/>
                    </a:rPr>
                    <a:t>Used grid search and added +/- bounds to the hyperparameters found in random search</a:t>
                  </a:r>
                  <a:endParaRPr lang="en-US" dirty="0">
                    <a:latin typeface="Fira Sans Condensed" panose="020B0503050000020004" pitchFamily="34" charset="0"/>
                  </a:endParaRPr>
                </a:p>
              </p:txBody>
            </p:sp>
          </p:grpSp>
          <p:grpSp>
            <p:nvGrpSpPr>
              <p:cNvPr id="6" name="Google Shape;1026;p27">
                <a:extLst>
                  <a:ext uri="{FF2B5EF4-FFF2-40B4-BE49-F238E27FC236}">
                    <a16:creationId xmlns:a16="http://schemas.microsoft.com/office/drawing/2014/main" id="{1E08BE11-8448-4A6A-BC48-95E0A39FC675}"/>
                  </a:ext>
                </a:extLst>
              </p:cNvPr>
              <p:cNvGrpSpPr/>
              <p:nvPr/>
            </p:nvGrpSpPr>
            <p:grpSpPr>
              <a:xfrm>
                <a:off x="4612846" y="2812532"/>
                <a:ext cx="194135" cy="366593"/>
                <a:chOff x="1710518" y="2876101"/>
                <a:chExt cx="194135" cy="366593"/>
              </a:xfrm>
            </p:grpSpPr>
            <p:sp>
              <p:nvSpPr>
                <p:cNvPr id="69" name="Google Shape;1027;p27">
                  <a:extLst>
                    <a:ext uri="{FF2B5EF4-FFF2-40B4-BE49-F238E27FC236}">
                      <a16:creationId xmlns:a16="http://schemas.microsoft.com/office/drawing/2014/main" id="{ADAF2CCE-508D-484D-BE81-3BAF8AF1D104}"/>
                    </a:ext>
                  </a:extLst>
                </p:cNvPr>
                <p:cNvSpPr/>
                <p:nvPr/>
              </p:nvSpPr>
              <p:spPr>
                <a:xfrm>
                  <a:off x="1736613" y="2941337"/>
                  <a:ext cx="142733" cy="66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" h="1954" extrusionOk="0">
                      <a:moveTo>
                        <a:pt x="2105" y="665"/>
                      </a:moveTo>
                      <a:cubicBezTo>
                        <a:pt x="2260" y="665"/>
                        <a:pt x="2404" y="821"/>
                        <a:pt x="2382" y="977"/>
                      </a:cubicBezTo>
                      <a:cubicBezTo>
                        <a:pt x="2382" y="1167"/>
                        <a:pt x="2234" y="1294"/>
                        <a:pt x="2071" y="1294"/>
                      </a:cubicBezTo>
                      <a:cubicBezTo>
                        <a:pt x="1990" y="1294"/>
                        <a:pt x="1906" y="1263"/>
                        <a:pt x="1834" y="1191"/>
                      </a:cubicBezTo>
                      <a:cubicBezTo>
                        <a:pt x="1644" y="1001"/>
                        <a:pt x="1787" y="667"/>
                        <a:pt x="2072" y="667"/>
                      </a:cubicBezTo>
                      <a:cubicBezTo>
                        <a:pt x="2083" y="666"/>
                        <a:pt x="2094" y="665"/>
                        <a:pt x="2105" y="665"/>
                      </a:cubicBezTo>
                      <a:close/>
                      <a:moveTo>
                        <a:pt x="2072" y="1"/>
                      </a:moveTo>
                      <a:cubicBezTo>
                        <a:pt x="1191" y="1"/>
                        <a:pt x="381" y="620"/>
                        <a:pt x="0" y="977"/>
                      </a:cubicBezTo>
                      <a:cubicBezTo>
                        <a:pt x="381" y="1334"/>
                        <a:pt x="1191" y="1953"/>
                        <a:pt x="2072" y="1953"/>
                      </a:cubicBezTo>
                      <a:cubicBezTo>
                        <a:pt x="2668" y="1930"/>
                        <a:pt x="3215" y="1715"/>
                        <a:pt x="3692" y="1358"/>
                      </a:cubicBezTo>
                      <a:cubicBezTo>
                        <a:pt x="3858" y="1239"/>
                        <a:pt x="4001" y="1120"/>
                        <a:pt x="4168" y="977"/>
                      </a:cubicBezTo>
                      <a:cubicBezTo>
                        <a:pt x="3763" y="620"/>
                        <a:pt x="2977" y="1"/>
                        <a:pt x="20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Condensed" panose="020B0503050000020004" pitchFamily="34" charset="0"/>
                  </a:endParaRPr>
                </a:p>
              </p:txBody>
            </p:sp>
            <p:sp>
              <p:nvSpPr>
                <p:cNvPr id="70" name="Google Shape;1028;p27">
                  <a:extLst>
                    <a:ext uri="{FF2B5EF4-FFF2-40B4-BE49-F238E27FC236}">
                      <a16:creationId xmlns:a16="http://schemas.microsoft.com/office/drawing/2014/main" id="{2C53554E-2E44-420A-B273-6BA5DDB6A890}"/>
                    </a:ext>
                  </a:extLst>
                </p:cNvPr>
                <p:cNvSpPr/>
                <p:nvPr/>
              </p:nvSpPr>
              <p:spPr>
                <a:xfrm>
                  <a:off x="1710518" y="2983733"/>
                  <a:ext cx="194135" cy="258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9" h="7562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43" y="1335"/>
                        <a:pt x="1191" y="2406"/>
                        <a:pt x="2525" y="2573"/>
                      </a:cubicBezTo>
                      <a:lnTo>
                        <a:pt x="2525" y="3216"/>
                      </a:lnTo>
                      <a:lnTo>
                        <a:pt x="2215" y="3216"/>
                      </a:lnTo>
                      <a:cubicBezTo>
                        <a:pt x="2025" y="3216"/>
                        <a:pt x="1882" y="3359"/>
                        <a:pt x="1882" y="3525"/>
                      </a:cubicBezTo>
                      <a:lnTo>
                        <a:pt x="1882" y="6669"/>
                      </a:lnTo>
                      <a:cubicBezTo>
                        <a:pt x="1917" y="7264"/>
                        <a:pt x="2376" y="7562"/>
                        <a:pt x="2834" y="7562"/>
                      </a:cubicBezTo>
                      <a:cubicBezTo>
                        <a:pt x="3293" y="7562"/>
                        <a:pt x="3751" y="7264"/>
                        <a:pt x="3787" y="6669"/>
                      </a:cubicBezTo>
                      <a:lnTo>
                        <a:pt x="3787" y="3525"/>
                      </a:lnTo>
                      <a:cubicBezTo>
                        <a:pt x="3787" y="3359"/>
                        <a:pt x="3644" y="3216"/>
                        <a:pt x="3477" y="3216"/>
                      </a:cubicBezTo>
                      <a:lnTo>
                        <a:pt x="3168" y="3216"/>
                      </a:lnTo>
                      <a:lnTo>
                        <a:pt x="3168" y="2573"/>
                      </a:lnTo>
                      <a:cubicBezTo>
                        <a:pt x="4501" y="2406"/>
                        <a:pt x="5549" y="1335"/>
                        <a:pt x="5668" y="1"/>
                      </a:cubicBezTo>
                      <a:lnTo>
                        <a:pt x="5668" y="1"/>
                      </a:lnTo>
                      <a:cubicBezTo>
                        <a:pt x="5478" y="239"/>
                        <a:pt x="4311" y="1430"/>
                        <a:pt x="2858" y="1430"/>
                      </a:cubicBezTo>
                      <a:lnTo>
                        <a:pt x="2834" y="1430"/>
                      </a:lnTo>
                      <a:cubicBezTo>
                        <a:pt x="1382" y="1430"/>
                        <a:pt x="215" y="23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Condensed" panose="020B0503050000020004" pitchFamily="34" charset="0"/>
                  </a:endParaRPr>
                </a:p>
              </p:txBody>
            </p:sp>
            <p:sp>
              <p:nvSpPr>
                <p:cNvPr id="71" name="Google Shape;1029;p27">
                  <a:extLst>
                    <a:ext uri="{FF2B5EF4-FFF2-40B4-BE49-F238E27FC236}">
                      <a16:creationId xmlns:a16="http://schemas.microsoft.com/office/drawing/2014/main" id="{FD43C586-BF67-4664-BF6D-3EF5C33E4EC6}"/>
                    </a:ext>
                  </a:extLst>
                </p:cNvPr>
                <p:cNvSpPr/>
                <p:nvPr/>
              </p:nvSpPr>
              <p:spPr>
                <a:xfrm>
                  <a:off x="1710518" y="2876101"/>
                  <a:ext cx="194135" cy="89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9" h="2620" extrusionOk="0">
                      <a:moveTo>
                        <a:pt x="2834" y="0"/>
                      </a:moveTo>
                      <a:cubicBezTo>
                        <a:pt x="1358" y="0"/>
                        <a:pt x="119" y="1143"/>
                        <a:pt x="0" y="2620"/>
                      </a:cubicBezTo>
                      <a:cubicBezTo>
                        <a:pt x="215" y="2382"/>
                        <a:pt x="1382" y="1191"/>
                        <a:pt x="2834" y="1191"/>
                      </a:cubicBezTo>
                      <a:cubicBezTo>
                        <a:pt x="4287" y="1191"/>
                        <a:pt x="5454" y="2382"/>
                        <a:pt x="5668" y="2620"/>
                      </a:cubicBezTo>
                      <a:cubicBezTo>
                        <a:pt x="5549" y="1143"/>
                        <a:pt x="4311" y="0"/>
                        <a:pt x="28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Condensed" panose="020B0503050000020004" pitchFamily="34" charset="0"/>
                  </a:endParaRPr>
                </a:p>
              </p:txBody>
            </p: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97BCF5-5CA3-4DD7-8242-8A429408F65F}"/>
              </a:ext>
            </a:extLst>
          </p:cNvPr>
          <p:cNvGrpSpPr/>
          <p:nvPr/>
        </p:nvGrpSpPr>
        <p:grpSpPr>
          <a:xfrm>
            <a:off x="5737256" y="1983608"/>
            <a:ext cx="2341651" cy="2377637"/>
            <a:chOff x="5737256" y="2198768"/>
            <a:chExt cx="2341651" cy="2377637"/>
          </a:xfrm>
        </p:grpSpPr>
        <p:sp>
          <p:nvSpPr>
            <p:cNvPr id="81" name="Arrow: Right 80">
              <a:extLst>
                <a:ext uri="{FF2B5EF4-FFF2-40B4-BE49-F238E27FC236}">
                  <a16:creationId xmlns:a16="http://schemas.microsoft.com/office/drawing/2014/main" id="{F2390346-3918-46EE-8115-5BE46819AF82}"/>
                </a:ext>
              </a:extLst>
            </p:cNvPr>
            <p:cNvSpPr/>
            <p:nvPr/>
          </p:nvSpPr>
          <p:spPr>
            <a:xfrm>
              <a:off x="5737256" y="2866503"/>
              <a:ext cx="426904" cy="192795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ira Sans Condensed" panose="020B05030500000200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63375FA-2FEF-4522-B562-69C3452C1D9D}"/>
                </a:ext>
              </a:extLst>
            </p:cNvPr>
            <p:cNvGrpSpPr/>
            <p:nvPr/>
          </p:nvGrpSpPr>
          <p:grpSpPr>
            <a:xfrm>
              <a:off x="6247820" y="2198768"/>
              <a:ext cx="1831087" cy="2377637"/>
              <a:chOff x="6247820" y="2198768"/>
              <a:chExt cx="1831087" cy="2377637"/>
            </a:xfrm>
          </p:grpSpPr>
          <p:grpSp>
            <p:nvGrpSpPr>
              <p:cNvPr id="75" name="Google Shape;511;p25">
                <a:extLst>
                  <a:ext uri="{FF2B5EF4-FFF2-40B4-BE49-F238E27FC236}">
                    <a16:creationId xmlns:a16="http://schemas.microsoft.com/office/drawing/2014/main" id="{559D44B2-2203-46FF-BDF4-D09D2F28B212}"/>
                  </a:ext>
                </a:extLst>
              </p:cNvPr>
              <p:cNvGrpSpPr/>
              <p:nvPr/>
            </p:nvGrpSpPr>
            <p:grpSpPr>
              <a:xfrm>
                <a:off x="6247820" y="2198768"/>
                <a:ext cx="1831087" cy="2377637"/>
                <a:chOff x="6228842" y="1726763"/>
                <a:chExt cx="1831087" cy="2377637"/>
              </a:xfrm>
            </p:grpSpPr>
            <p:sp>
              <p:nvSpPr>
                <p:cNvPr id="79" name="Google Shape;513;p25">
                  <a:extLst>
                    <a:ext uri="{FF2B5EF4-FFF2-40B4-BE49-F238E27FC236}">
                      <a16:creationId xmlns:a16="http://schemas.microsoft.com/office/drawing/2014/main" id="{09B5BE8C-1ECE-4FFC-BB0C-ED971C4EB799}"/>
                    </a:ext>
                  </a:extLst>
                </p:cNvPr>
                <p:cNvSpPr/>
                <p:nvPr/>
              </p:nvSpPr>
              <p:spPr>
                <a:xfrm>
                  <a:off x="6345847" y="1726763"/>
                  <a:ext cx="1585067" cy="1585067"/>
                </a:xfrm>
                <a:prstGeom prst="donut">
                  <a:avLst>
                    <a:gd name="adj" fmla="val 16212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Condensed" panose="020B0503050000020004" pitchFamily="34" charset="0"/>
                  </a:endParaRPr>
                </a:p>
              </p:txBody>
            </p:sp>
            <p:sp>
              <p:nvSpPr>
                <p:cNvPr id="77" name="Google Shape;515;p25">
                  <a:extLst>
                    <a:ext uri="{FF2B5EF4-FFF2-40B4-BE49-F238E27FC236}">
                      <a16:creationId xmlns:a16="http://schemas.microsoft.com/office/drawing/2014/main" id="{ACADB3D0-D7C7-4CB0-92D1-4CC4026C6A73}"/>
                    </a:ext>
                  </a:extLst>
                </p:cNvPr>
                <p:cNvSpPr txBox="1"/>
                <p:nvPr/>
              </p:nvSpPr>
              <p:spPr>
                <a:xfrm>
                  <a:off x="6287130" y="3319041"/>
                  <a:ext cx="1702500" cy="35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" dirty="0">
                      <a:solidFill>
                        <a:schemeClr val="accent1"/>
                      </a:solidFill>
                      <a:latin typeface="Fira Sans Condensed" panose="020B05030500000200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Manual Tuning</a:t>
                  </a:r>
                  <a:endParaRPr lang="en-US" dirty="0">
                    <a:solidFill>
                      <a:schemeClr val="accent1"/>
                    </a:solidFill>
                    <a:latin typeface="Fira Sans Condensed" panose="020B0503050000020004" pitchFamily="34" charset="0"/>
                    <a:ea typeface="Fira Sans Extra Condensed Medium"/>
                    <a:cs typeface="Fira Sans Extra Condensed Medium"/>
                  </a:endParaRPr>
                </a:p>
              </p:txBody>
            </p:sp>
            <p:sp>
              <p:nvSpPr>
                <p:cNvPr id="78" name="Google Shape;516;p25">
                  <a:extLst>
                    <a:ext uri="{FF2B5EF4-FFF2-40B4-BE49-F238E27FC236}">
                      <a16:creationId xmlns:a16="http://schemas.microsoft.com/office/drawing/2014/main" id="{64C2DF5B-72BC-4DC1-BDBA-23035C64B2F1}"/>
                    </a:ext>
                  </a:extLst>
                </p:cNvPr>
                <p:cNvSpPr txBox="1"/>
                <p:nvPr/>
              </p:nvSpPr>
              <p:spPr>
                <a:xfrm>
                  <a:off x="6228842" y="3623200"/>
                  <a:ext cx="1831087" cy="481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" sz="1000" dirty="0">
                      <a:solidFill>
                        <a:srgbClr val="434343"/>
                      </a:solidFill>
                      <a:latin typeface="Fira Sans Condensed" panose="020B0503050000020004" pitchFamily="34" charset="0"/>
                      <a:ea typeface="Roboto"/>
                      <a:cs typeface="Roboto"/>
                    </a:rPr>
                    <a:t>Varied one hyperparameter at a time and compare cross validation score</a:t>
                  </a:r>
                </a:p>
              </p:txBody>
            </p:sp>
          </p:grpSp>
          <p:sp>
            <p:nvSpPr>
              <p:cNvPr id="9" name="Google Shape;1166;p28">
                <a:extLst>
                  <a:ext uri="{FF2B5EF4-FFF2-40B4-BE49-F238E27FC236}">
                    <a16:creationId xmlns:a16="http://schemas.microsoft.com/office/drawing/2014/main" id="{3C834819-5AB8-42C2-B169-8458E887DFDD}"/>
                  </a:ext>
                </a:extLst>
              </p:cNvPr>
              <p:cNvSpPr/>
              <p:nvPr/>
            </p:nvSpPr>
            <p:spPr>
              <a:xfrm>
                <a:off x="7001193" y="2842944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 panose="020B0503050000020004" pitchFamily="34" charset="0"/>
                </a:endParaRPr>
              </a:p>
            </p:txBody>
          </p:sp>
          <p:sp>
            <p:nvSpPr>
              <p:cNvPr id="10" name="Google Shape;1167;p28">
                <a:extLst>
                  <a:ext uri="{FF2B5EF4-FFF2-40B4-BE49-F238E27FC236}">
                    <a16:creationId xmlns:a16="http://schemas.microsoft.com/office/drawing/2014/main" id="{C392258E-FF2B-4FBE-9E2A-544E14601C2D}"/>
                  </a:ext>
                </a:extLst>
              </p:cNvPr>
              <p:cNvSpPr/>
              <p:nvPr/>
            </p:nvSpPr>
            <p:spPr>
              <a:xfrm>
                <a:off x="7068075" y="2912241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 panose="020B0503050000020004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888FFB0-AAD7-48C3-B9C7-E81B88C812D4}"/>
              </a:ext>
            </a:extLst>
          </p:cNvPr>
          <p:cNvGrpSpPr/>
          <p:nvPr/>
        </p:nvGrpSpPr>
        <p:grpSpPr>
          <a:xfrm>
            <a:off x="1364878" y="1976723"/>
            <a:ext cx="1759762" cy="2392936"/>
            <a:chOff x="1364878" y="2191883"/>
            <a:chExt cx="1759762" cy="2392936"/>
          </a:xfrm>
        </p:grpSpPr>
        <p:grpSp>
          <p:nvGrpSpPr>
            <p:cNvPr id="497" name="Google Shape;497;p25"/>
            <p:cNvGrpSpPr/>
            <p:nvPr/>
          </p:nvGrpSpPr>
          <p:grpSpPr>
            <a:xfrm>
              <a:off x="1364878" y="2191883"/>
              <a:ext cx="1759762" cy="2392936"/>
              <a:chOff x="3910309" y="1726763"/>
              <a:chExt cx="1759762" cy="2392936"/>
            </a:xfrm>
          </p:grpSpPr>
          <p:grpSp>
            <p:nvGrpSpPr>
              <p:cNvPr id="498" name="Google Shape;498;p25"/>
              <p:cNvGrpSpPr/>
              <p:nvPr/>
            </p:nvGrpSpPr>
            <p:grpSpPr>
              <a:xfrm>
                <a:off x="3999197" y="1726763"/>
                <a:ext cx="1585067" cy="1585067"/>
                <a:chOff x="6868325" y="1240250"/>
                <a:chExt cx="1423500" cy="1423500"/>
              </a:xfrm>
            </p:grpSpPr>
            <p:sp>
              <p:nvSpPr>
                <p:cNvPr id="499" name="Google Shape;499;p25"/>
                <p:cNvSpPr/>
                <p:nvPr/>
              </p:nvSpPr>
              <p:spPr>
                <a:xfrm>
                  <a:off x="6868325" y="1240250"/>
                  <a:ext cx="1423500" cy="1423500"/>
                </a:xfrm>
                <a:prstGeom prst="donut">
                  <a:avLst>
                    <a:gd name="adj" fmla="val 16212"/>
                  </a:avLst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Condensed" panose="020B0503050000020004" pitchFamily="34" charset="0"/>
                  </a:endParaRPr>
                </a:p>
              </p:txBody>
            </p:sp>
            <p:sp>
              <p:nvSpPr>
                <p:cNvPr id="500" name="Google Shape;500;p25"/>
                <p:cNvSpPr/>
                <p:nvPr/>
              </p:nvSpPr>
              <p:spPr>
                <a:xfrm>
                  <a:off x="6869962" y="1241900"/>
                  <a:ext cx="1420200" cy="1420200"/>
                </a:xfrm>
                <a:prstGeom prst="blockArc">
                  <a:avLst>
                    <a:gd name="adj1" fmla="val 5415375"/>
                    <a:gd name="adj2" fmla="val 16198046"/>
                    <a:gd name="adj3" fmla="val 16139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Condensed" panose="020B0503050000020004" pitchFamily="34" charset="0"/>
                  </a:endParaRPr>
                </a:p>
              </p:txBody>
            </p:sp>
          </p:grpSp>
          <p:sp>
            <p:nvSpPr>
              <p:cNvPr id="501" name="Google Shape;501;p25"/>
              <p:cNvSpPr txBox="1"/>
              <p:nvPr/>
            </p:nvSpPr>
            <p:spPr>
              <a:xfrm>
                <a:off x="3910309" y="3325926"/>
                <a:ext cx="1759762" cy="35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accent3"/>
                    </a:solidFill>
                    <a:latin typeface="Fira Sans Condensed" panose="020B05030500000200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RandomizedSearchCV</a:t>
                </a:r>
                <a:endParaRPr lang="en-US" dirty="0">
                  <a:solidFill>
                    <a:schemeClr val="accent3"/>
                  </a:solidFill>
                  <a:latin typeface="Fira Sans Condensed" panose="020B0503050000020004" pitchFamily="34" charset="0"/>
                  <a:ea typeface="Fira Sans Extra Condensed Medium"/>
                  <a:cs typeface="Fira Sans Extra Condensed Medium"/>
                </a:endParaRPr>
              </a:p>
            </p:txBody>
          </p:sp>
          <p:sp>
            <p:nvSpPr>
              <p:cNvPr id="502" name="Google Shape;502;p25"/>
              <p:cNvSpPr txBox="1"/>
              <p:nvPr/>
            </p:nvSpPr>
            <p:spPr>
              <a:xfrm>
                <a:off x="3938940" y="3631530"/>
                <a:ext cx="1702500" cy="488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000" dirty="0">
                    <a:solidFill>
                      <a:srgbClr val="434343"/>
                    </a:solidFill>
                    <a:latin typeface="Fira Sans Condensed" panose="020B0503050000020004" pitchFamily="34" charset="0"/>
                    <a:ea typeface="Roboto"/>
                    <a:sym typeface="Roboto"/>
                  </a:rPr>
                  <a:t>Used random search to get a "better-than-default" set of hyperparameters</a:t>
                </a:r>
                <a:endParaRPr lang="en-US" sz="1000" dirty="0">
                  <a:latin typeface="Fira Sans Condensed" panose="020B0503050000020004" pitchFamily="34" charset="0"/>
                </a:endParaRPr>
              </a:p>
            </p:txBody>
          </p:sp>
        </p:grpSp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69472CA7-8233-4CBC-88B0-A6C1AF7BE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8184" y="2839941"/>
              <a:ext cx="318482" cy="29763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53970B3-8166-401B-8327-C45A8CB04794}"/>
              </a:ext>
            </a:extLst>
          </p:cNvPr>
          <p:cNvSpPr txBox="1"/>
          <p:nvPr/>
        </p:nvSpPr>
        <p:spPr>
          <a:xfrm>
            <a:off x="4395766" y="4543367"/>
            <a:ext cx="61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latin typeface="Fira Sans Condensed Medium" panose="020B0603050000020004" pitchFamily="34" charset="0"/>
              </a:rPr>
              <a:t>0.8022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6E2785-E21C-4D25-8152-8FC30F7F1762}"/>
              </a:ext>
            </a:extLst>
          </p:cNvPr>
          <p:cNvSpPr txBox="1"/>
          <p:nvPr/>
        </p:nvSpPr>
        <p:spPr>
          <a:xfrm>
            <a:off x="6856936" y="4549421"/>
            <a:ext cx="61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latin typeface="Fira Sans Condensed Medium" panose="020B0603050000020004" pitchFamily="34" charset="0"/>
              </a:rPr>
              <a:t>0.8093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1D004A-9780-4980-BFB1-DAF9BC462098}"/>
              </a:ext>
            </a:extLst>
          </p:cNvPr>
          <p:cNvSpPr txBox="1"/>
          <p:nvPr/>
        </p:nvSpPr>
        <p:spPr>
          <a:xfrm>
            <a:off x="1934595" y="4543367"/>
            <a:ext cx="618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latin typeface="Fira Sans Condensed Medium" panose="020B0603050000020004" pitchFamily="34" charset="0"/>
              </a:rPr>
              <a:t>0.7865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FB6350-C814-4CA4-A985-8895A171572C}"/>
              </a:ext>
            </a:extLst>
          </p:cNvPr>
          <p:cNvSpPr txBox="1"/>
          <p:nvPr/>
        </p:nvSpPr>
        <p:spPr>
          <a:xfrm>
            <a:off x="564776" y="4543367"/>
            <a:ext cx="8001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latin typeface="Fira Sans Condensed Medium" panose="020B0603050000020004" pitchFamily="34" charset="0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29599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  <p:bldP spid="39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533;p44">
            <a:extLst>
              <a:ext uri="{FF2B5EF4-FFF2-40B4-BE49-F238E27FC236}">
                <a16:creationId xmlns:a16="http://schemas.microsoft.com/office/drawing/2014/main" id="{D4ACBAFB-41B9-4536-B2BF-EC8BAA61B966}"/>
              </a:ext>
            </a:extLst>
          </p:cNvPr>
          <p:cNvSpPr txBox="1">
            <a:spLocks/>
          </p:cNvSpPr>
          <p:nvPr/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500">
                <a:solidFill>
                  <a:srgbClr val="0070C0"/>
                </a:solidFill>
                <a:latin typeface="Fira Sans Condensed Medium" panose="020B0603050000020004" pitchFamily="34" charset="0"/>
              </a:rPr>
              <a:t>Ensemble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83DC8F7-698C-410D-82C5-B81A913DAD49}"/>
              </a:ext>
            </a:extLst>
          </p:cNvPr>
          <p:cNvGrpSpPr/>
          <p:nvPr/>
        </p:nvGrpSpPr>
        <p:grpSpPr>
          <a:xfrm>
            <a:off x="4019550" y="1745457"/>
            <a:ext cx="4924425" cy="2143123"/>
            <a:chOff x="4019550" y="1745457"/>
            <a:chExt cx="4924425" cy="2143123"/>
          </a:xfrm>
        </p:grpSpPr>
        <p:cxnSp>
          <p:nvCxnSpPr>
            <p:cNvPr id="72" name="Google Shape;856;p24">
              <a:extLst>
                <a:ext uri="{FF2B5EF4-FFF2-40B4-BE49-F238E27FC236}">
                  <a16:creationId xmlns:a16="http://schemas.microsoft.com/office/drawing/2014/main" id="{B2AC7EC7-CF06-484A-9200-523E95031BA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51704" y="2568045"/>
              <a:ext cx="660735" cy="62430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" name="Google Shape;857;p24">
              <a:extLst>
                <a:ext uri="{FF2B5EF4-FFF2-40B4-BE49-F238E27FC236}">
                  <a16:creationId xmlns:a16="http://schemas.microsoft.com/office/drawing/2014/main" id="{DF82DC90-DCC3-4020-8AB9-60548AE2614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93003" y="2559353"/>
              <a:ext cx="657716" cy="624378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8883A94-E78C-4301-BFC3-77F40417F9F5}"/>
                </a:ext>
              </a:extLst>
            </p:cNvPr>
            <p:cNvGrpSpPr/>
            <p:nvPr/>
          </p:nvGrpSpPr>
          <p:grpSpPr>
            <a:xfrm>
              <a:off x="4019550" y="1745457"/>
              <a:ext cx="4924425" cy="2143123"/>
              <a:chOff x="4019550" y="1745457"/>
              <a:chExt cx="4924425" cy="2143123"/>
            </a:xfrm>
          </p:grpSpPr>
          <p:sp>
            <p:nvSpPr>
              <p:cNvPr id="2" name="Google Shape;786;p24">
                <a:extLst>
                  <a:ext uri="{FF2B5EF4-FFF2-40B4-BE49-F238E27FC236}">
                    <a16:creationId xmlns:a16="http://schemas.microsoft.com/office/drawing/2014/main" id="{00C0636C-9A20-4A25-8E0C-1A1E17867486}"/>
                  </a:ext>
                </a:extLst>
              </p:cNvPr>
              <p:cNvSpPr/>
              <p:nvPr/>
            </p:nvSpPr>
            <p:spPr>
              <a:xfrm>
                <a:off x="4019550" y="3086100"/>
                <a:ext cx="4860281" cy="800100"/>
              </a:xfrm>
              <a:prstGeom prst="roundRect">
                <a:avLst>
                  <a:gd name="adj" fmla="val 50000"/>
                </a:avLst>
              </a:prstGeom>
              <a:solidFill>
                <a:srgbClr val="EA4827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 panose="020B0503050000020004" pitchFamily="34" charset="0"/>
                </a:endParaRPr>
              </a:p>
            </p:txBody>
          </p:sp>
          <p:sp>
            <p:nvSpPr>
              <p:cNvPr id="3" name="Google Shape;787;p24">
                <a:extLst>
                  <a:ext uri="{FF2B5EF4-FFF2-40B4-BE49-F238E27FC236}">
                    <a16:creationId xmlns:a16="http://schemas.microsoft.com/office/drawing/2014/main" id="{4990F100-85AB-4096-B55D-7E4568405087}"/>
                  </a:ext>
                </a:extLst>
              </p:cNvPr>
              <p:cNvSpPr/>
              <p:nvPr/>
            </p:nvSpPr>
            <p:spPr>
              <a:xfrm>
                <a:off x="4019550" y="1745457"/>
                <a:ext cx="4860281" cy="800100"/>
              </a:xfrm>
              <a:prstGeom prst="roundRect">
                <a:avLst>
                  <a:gd name="adj" fmla="val 50000"/>
                </a:avLst>
              </a:prstGeom>
              <a:solidFill>
                <a:srgbClr val="E99B27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 panose="020B0503050000020004" pitchFamily="34" charset="0"/>
                </a:endParaRPr>
              </a:p>
            </p:txBody>
          </p:sp>
          <p:sp>
            <p:nvSpPr>
              <p:cNvPr id="69" name="Google Shape;853;p24">
                <a:extLst>
                  <a:ext uri="{FF2B5EF4-FFF2-40B4-BE49-F238E27FC236}">
                    <a16:creationId xmlns:a16="http://schemas.microsoft.com/office/drawing/2014/main" id="{5C58CDD9-F84A-460A-A500-53BCE9949267}"/>
                  </a:ext>
                </a:extLst>
              </p:cNvPr>
              <p:cNvSpPr/>
              <p:nvPr/>
            </p:nvSpPr>
            <p:spPr>
              <a:xfrm>
                <a:off x="5648325" y="1752600"/>
                <a:ext cx="800100" cy="800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 panose="020B0503050000020004" pitchFamily="34" charset="0"/>
                </a:endParaRPr>
              </a:p>
            </p:txBody>
          </p:sp>
          <p:sp>
            <p:nvSpPr>
              <p:cNvPr id="90" name="Google Shape;874;p24">
                <a:extLst>
                  <a:ext uri="{FF2B5EF4-FFF2-40B4-BE49-F238E27FC236}">
                    <a16:creationId xmlns:a16="http://schemas.microsoft.com/office/drawing/2014/main" id="{E7194FE7-ED6E-4049-A0F0-E8C71F906F39}"/>
                  </a:ext>
                </a:extLst>
              </p:cNvPr>
              <p:cNvSpPr txBox="1"/>
              <p:nvPr/>
            </p:nvSpPr>
            <p:spPr>
              <a:xfrm>
                <a:off x="7248375" y="1996500"/>
                <a:ext cx="16956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>
                    <a:solidFill>
                      <a:schemeClr val="dk1"/>
                    </a:solidFill>
                    <a:latin typeface="Fira Sans Condensed" panose="020B0503050000020004" pitchFamily="34" charset="0"/>
                    <a:ea typeface="Roboto"/>
                    <a:sym typeface="Roboto"/>
                  </a:rPr>
                  <a:t>Level-0 models</a:t>
                </a:r>
                <a:endParaRPr lang="en-US">
                  <a:latin typeface="Fira Sans Condensed" panose="020B0503050000020004" pitchFamily="34" charset="0"/>
                </a:endParaRPr>
              </a:p>
            </p:txBody>
          </p:sp>
          <p:sp>
            <p:nvSpPr>
              <p:cNvPr id="93" name="Google Shape;877;p24">
                <a:extLst>
                  <a:ext uri="{FF2B5EF4-FFF2-40B4-BE49-F238E27FC236}">
                    <a16:creationId xmlns:a16="http://schemas.microsoft.com/office/drawing/2014/main" id="{36DA3995-8963-4A30-A104-8F0901F84D45}"/>
                  </a:ext>
                </a:extLst>
              </p:cNvPr>
              <p:cNvSpPr txBox="1"/>
              <p:nvPr/>
            </p:nvSpPr>
            <p:spPr>
              <a:xfrm>
                <a:off x="7334100" y="33300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>
                    <a:solidFill>
                      <a:schemeClr val="dk1"/>
                    </a:solidFill>
                    <a:latin typeface="Fira Sans Condensed" panose="020B0503050000020004" pitchFamily="34" charset="0"/>
                    <a:ea typeface="Roboto"/>
                    <a:sym typeface="Roboto"/>
                  </a:rPr>
                  <a:t>Meta-learner</a:t>
                </a:r>
                <a:endParaRPr lang="en">
                  <a:solidFill>
                    <a:schemeClr val="dk1"/>
                  </a:solidFill>
                  <a:latin typeface="Fira Sans Condensed" panose="020B0503050000020004" pitchFamily="34" charset="0"/>
                  <a:ea typeface="Roboto"/>
                </a:endParaRPr>
              </a:p>
            </p:txBody>
          </p:sp>
          <p:sp>
            <p:nvSpPr>
              <p:cNvPr id="101" name="Google Shape;853;p24">
                <a:extLst>
                  <a:ext uri="{FF2B5EF4-FFF2-40B4-BE49-F238E27FC236}">
                    <a16:creationId xmlns:a16="http://schemas.microsoft.com/office/drawing/2014/main" id="{2BA4C3CB-B76D-4334-8659-B64A5C1713CD}"/>
                  </a:ext>
                </a:extLst>
              </p:cNvPr>
              <p:cNvSpPr/>
              <p:nvPr/>
            </p:nvSpPr>
            <p:spPr>
              <a:xfrm>
                <a:off x="5648325" y="3088480"/>
                <a:ext cx="800100" cy="8001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 panose="020B0503050000020004" pitchFamily="34" charset="0"/>
                </a:endParaRPr>
              </a:p>
            </p:txBody>
          </p:sp>
          <p:sp>
            <p:nvSpPr>
              <p:cNvPr id="103" name="Google Shape;854;p24">
                <a:extLst>
                  <a:ext uri="{FF2B5EF4-FFF2-40B4-BE49-F238E27FC236}">
                    <a16:creationId xmlns:a16="http://schemas.microsoft.com/office/drawing/2014/main" id="{19EE918E-60E2-495D-ADB4-06D644654EF8}"/>
                  </a:ext>
                </a:extLst>
              </p:cNvPr>
              <p:cNvSpPr/>
              <p:nvPr/>
            </p:nvSpPr>
            <p:spPr>
              <a:xfrm>
                <a:off x="4705424" y="1746093"/>
                <a:ext cx="800100" cy="800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 panose="020B0503050000020004" pitchFamily="34" charset="0"/>
                </a:endParaRPr>
              </a:p>
            </p:txBody>
          </p:sp>
          <p:sp>
            <p:nvSpPr>
              <p:cNvPr id="104" name="Google Shape;853;p24">
                <a:extLst>
                  <a:ext uri="{FF2B5EF4-FFF2-40B4-BE49-F238E27FC236}">
                    <a16:creationId xmlns:a16="http://schemas.microsoft.com/office/drawing/2014/main" id="{1315183C-42C9-472E-93ED-A865E30D0559}"/>
                  </a:ext>
                </a:extLst>
              </p:cNvPr>
              <p:cNvSpPr/>
              <p:nvPr/>
            </p:nvSpPr>
            <p:spPr>
              <a:xfrm>
                <a:off x="6591300" y="1752599"/>
                <a:ext cx="800100" cy="8001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latin typeface="Fira Sans Condensed" panose="020B0503050000020004" pitchFamily="34" charset="0"/>
                </a:endParaRPr>
              </a:p>
            </p:txBody>
          </p: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6BF0D63-E8A7-4C82-9E51-D12344A4A36C}"/>
                </a:ext>
              </a:extLst>
            </p:cNvPr>
            <p:cNvCxnSpPr/>
            <p:nvPr/>
          </p:nvCxnSpPr>
          <p:spPr>
            <a:xfrm>
              <a:off x="6050755" y="2514600"/>
              <a:ext cx="1" cy="57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CE7229BE-1B76-4CC6-A1C9-392625B11D31}"/>
              </a:ext>
            </a:extLst>
          </p:cNvPr>
          <p:cNvSpPr txBox="1"/>
          <p:nvPr/>
        </p:nvSpPr>
        <p:spPr>
          <a:xfrm>
            <a:off x="4579143" y="1507331"/>
            <a:ext cx="103584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err="1">
                <a:latin typeface="Fira Sans Condensed" panose="020B0503050000020004" pitchFamily="34" charset="0"/>
              </a:rPr>
              <a:t>RandomForest</a:t>
            </a:r>
            <a:endParaRPr lang="en-US">
              <a:latin typeface="Fira Sans Condensed" panose="020B05030500000200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3E6C64-BF50-4182-A9EA-101978F74509}"/>
              </a:ext>
            </a:extLst>
          </p:cNvPr>
          <p:cNvSpPr txBox="1"/>
          <p:nvPr/>
        </p:nvSpPr>
        <p:spPr>
          <a:xfrm>
            <a:off x="5679282" y="1507331"/>
            <a:ext cx="70723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err="1">
                <a:latin typeface="Fira Sans Condensed" panose="020B0503050000020004" pitchFamily="34" charset="0"/>
              </a:rPr>
              <a:t>CatBoost</a:t>
            </a:r>
            <a:endParaRPr lang="en-US" err="1">
              <a:latin typeface="Fira Sans Condensed" panose="020B05030500000200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A346EA1-F5E4-495E-8F7C-732519CD89A3}"/>
              </a:ext>
            </a:extLst>
          </p:cNvPr>
          <p:cNvSpPr txBox="1"/>
          <p:nvPr/>
        </p:nvSpPr>
        <p:spPr>
          <a:xfrm>
            <a:off x="6643687" y="1507331"/>
            <a:ext cx="80724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err="1">
                <a:latin typeface="Fira Sans Condensed" panose="020B0503050000020004" pitchFamily="34" charset="0"/>
              </a:rPr>
              <a:t>LightGBM</a:t>
            </a:r>
            <a:r>
              <a:rPr lang="en-US" sz="1000">
                <a:latin typeface="Fira Sans Condensed" panose="020B0503050000020004" pitchFamily="34" charset="0"/>
              </a:rPr>
              <a:t>*</a:t>
            </a:r>
            <a:endParaRPr lang="en-US">
              <a:latin typeface="Fira Sans Condensed" panose="020B05030500000200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9FCD66E-A8C1-454A-B7A6-7E484E6FE4E6}"/>
              </a:ext>
            </a:extLst>
          </p:cNvPr>
          <p:cNvSpPr txBox="1"/>
          <p:nvPr/>
        </p:nvSpPr>
        <p:spPr>
          <a:xfrm>
            <a:off x="5414963" y="3886200"/>
            <a:ext cx="12644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latin typeface="Fira Sans Condensed" panose="020B0503050000020004" pitchFamily="34" charset="0"/>
              </a:rPr>
              <a:t>LogisticRegression</a:t>
            </a:r>
            <a:r>
              <a:rPr lang="en-US" sz="1000">
                <a:latin typeface="Fira Sans Condensed" panose="020B0503050000020004" pitchFamily="34" charset="0"/>
              </a:rPr>
              <a:t>*</a:t>
            </a:r>
            <a:endParaRPr lang="en-US">
              <a:latin typeface="Fira Sans Condensed" panose="020B05030500000200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F29D8C-80F4-48ED-B9AE-319127F1A3AE}"/>
              </a:ext>
            </a:extLst>
          </p:cNvPr>
          <p:cNvSpPr txBox="1"/>
          <p:nvPr/>
        </p:nvSpPr>
        <p:spPr>
          <a:xfrm>
            <a:off x="707833" y="1120874"/>
            <a:ext cx="3514296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Fira Sans Condensed" panose="020B0503050000020004" pitchFamily="34" charset="0"/>
              </a:rPr>
              <a:t>To improve results, we applied </a:t>
            </a:r>
            <a:r>
              <a:rPr lang="en-US" sz="1200" i="1" err="1">
                <a:solidFill>
                  <a:srgbClr val="0070C0"/>
                </a:solidFill>
                <a:latin typeface="Fira Sans Condensed" panose="020B0503050000020004" pitchFamily="34" charset="0"/>
              </a:rPr>
              <a:t>StackingClassifier</a:t>
            </a:r>
            <a:endParaRPr lang="en-US" sz="1200" i="1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endParaRPr lang="en-US" sz="120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>
              <a:buChar char="•"/>
            </a:pPr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Proof of Concept:</a:t>
            </a:r>
          </a:p>
          <a:p>
            <a:pPr marL="171450" indent="-171450">
              <a:buChar char="•"/>
            </a:pPr>
            <a:endParaRPr lang="en-US" sz="100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>
              <a:buChar char="•"/>
            </a:pPr>
            <a:endParaRPr lang="en-US" sz="100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>
              <a:buChar char="•"/>
            </a:pPr>
            <a:endParaRPr lang="en-US" sz="100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>
              <a:buChar char="•"/>
            </a:pPr>
            <a:endParaRPr lang="en-US" sz="100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>
              <a:buChar char="•"/>
            </a:pPr>
            <a:endParaRPr lang="en-US" sz="100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>
              <a:buChar char="•"/>
            </a:pPr>
            <a:endParaRPr lang="en-US" sz="100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>
              <a:buChar char="•"/>
            </a:pPr>
            <a:endParaRPr lang="en-US" sz="100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graphicFrame>
        <p:nvGraphicFramePr>
          <p:cNvPr id="106" name="Table 106">
            <a:extLst>
              <a:ext uri="{FF2B5EF4-FFF2-40B4-BE49-F238E27FC236}">
                <a16:creationId xmlns:a16="http://schemas.microsoft.com/office/drawing/2014/main" id="{39384E64-2458-4FEE-90A2-56BCFA507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09409"/>
              </p:ext>
            </p:extLst>
          </p:nvPr>
        </p:nvGraphicFramePr>
        <p:xfrm>
          <a:off x="1004411" y="1772507"/>
          <a:ext cx="2401726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863">
                  <a:extLst>
                    <a:ext uri="{9D8B030D-6E8A-4147-A177-3AD203B41FA5}">
                      <a16:colId xmlns:a16="http://schemas.microsoft.com/office/drawing/2014/main" val="889516156"/>
                    </a:ext>
                  </a:extLst>
                </a:gridCol>
                <a:gridCol w="1200863">
                  <a:extLst>
                    <a:ext uri="{9D8B030D-6E8A-4147-A177-3AD203B41FA5}">
                      <a16:colId xmlns:a16="http://schemas.microsoft.com/office/drawing/2014/main" val="2997090459"/>
                    </a:ext>
                  </a:extLst>
                </a:gridCol>
              </a:tblGrid>
              <a:tr h="242887">
                <a:tc>
                  <a:txBody>
                    <a:bodyPr/>
                    <a:lstStyle/>
                    <a:p>
                      <a:r>
                        <a:rPr lang="en-US" sz="1000" i="1" dirty="0">
                          <a:solidFill>
                            <a:srgbClr val="0070C0"/>
                          </a:solidFill>
                          <a:latin typeface="Fira Sans Condensed" panose="020B0503050000020004" pitchFamily="34" charset="0"/>
                        </a:rPr>
                        <a:t>Models Stacked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>
                          <a:solidFill>
                            <a:srgbClr val="0070C0"/>
                          </a:solidFill>
                          <a:latin typeface="Fira Sans Condensed" panose="020B0503050000020004" pitchFamily="34" charset="0"/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70C0"/>
                          </a:solidFill>
                          <a:latin typeface="Fira Sans Condensed" panose="020B0503050000020004" pitchFamily="34" charset="0"/>
                        </a:rPr>
                        <a:t>Random forest +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70C0"/>
                          </a:solidFill>
                          <a:latin typeface="Fira Sans Condensed" panose="020B0503050000020004" pitchFamily="34" charset="0"/>
                        </a:rPr>
                        <a:t>0.7075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3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70C0"/>
                          </a:solidFill>
                          <a:latin typeface="Fira Sans Condensed" panose="020B0503050000020004" pitchFamily="34" charset="0"/>
                        </a:rPr>
                        <a:t>RF + GB + </a:t>
                      </a:r>
                      <a:r>
                        <a:rPr lang="en-US" sz="1000" err="1">
                          <a:solidFill>
                            <a:srgbClr val="0070C0"/>
                          </a:solidFill>
                          <a:latin typeface="Fira Sans Condensed" panose="020B0503050000020004" pitchFamily="34" charset="0"/>
                        </a:rPr>
                        <a:t>LightGBM</a:t>
                      </a:r>
                      <a:endParaRPr lang="en-US" sz="1000">
                        <a:solidFill>
                          <a:srgbClr val="0070C0"/>
                        </a:solidFill>
                        <a:latin typeface="Fira Sans Condensed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  <a:latin typeface="Fira Sans Condensed" panose="020B0503050000020004" pitchFamily="34" charset="0"/>
                        </a:rPr>
                        <a:t>0.7125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39560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950656C0-9B7A-497A-823C-1F05BD874217}"/>
              </a:ext>
            </a:extLst>
          </p:cNvPr>
          <p:cNvSpPr txBox="1"/>
          <p:nvPr/>
        </p:nvSpPr>
        <p:spPr>
          <a:xfrm>
            <a:off x="707231" y="2957513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,Sans-Serif"/>
              <a:buChar char="•"/>
            </a:pPr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Observations:</a:t>
            </a:r>
          </a:p>
          <a:p>
            <a:pPr marL="171450" indent="-171450">
              <a:buFont typeface="Arial,Sans-Serif"/>
              <a:buChar char="•"/>
            </a:pPr>
            <a:endParaRPr lang="en-US" sz="100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lvl="6"/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Additional models can increase accuracy</a:t>
            </a:r>
          </a:p>
          <a:p>
            <a:pPr lvl="6"/>
            <a:endParaRPr lang="en-US" sz="100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lvl="6"/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Takes very long with diminishing returns</a:t>
            </a:r>
          </a:p>
          <a:p>
            <a:pPr marL="171450" lvl="1" indent="-171450">
              <a:buFont typeface="Arial,Sans-Serif"/>
              <a:buChar char="•"/>
            </a:pPr>
            <a:endParaRPr lang="en-US" sz="100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Construct stacked model using top performing models for accuracy gains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0378637-EEE6-472A-A78B-39A6CE0F465D}"/>
              </a:ext>
            </a:extLst>
          </p:cNvPr>
          <p:cNvSpPr txBox="1"/>
          <p:nvPr/>
        </p:nvSpPr>
        <p:spPr>
          <a:xfrm>
            <a:off x="5972175" y="427910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Fira Sans Condensed" panose="020B0503050000020004" pitchFamily="34" charset="0"/>
              </a:rPr>
              <a:t>DrivenData</a:t>
            </a:r>
            <a:r>
              <a:rPr lang="en-US" dirty="0">
                <a:solidFill>
                  <a:srgbClr val="0070C0"/>
                </a:solidFill>
                <a:latin typeface="Fira Sans Condensed" panose="020B0503050000020004" pitchFamily="34" charset="0"/>
              </a:rPr>
              <a:t> Results... </a:t>
            </a:r>
            <a:r>
              <a:rPr lang="en-US" b="1" i="1" dirty="0">
                <a:solidFill>
                  <a:srgbClr val="0070C0"/>
                </a:solidFill>
                <a:latin typeface="Fira Sans Condensed" panose="020B0503050000020004" pitchFamily="34" charset="0"/>
              </a:rPr>
              <a:t>0.8191</a:t>
            </a:r>
          </a:p>
        </p:txBody>
      </p:sp>
    </p:spTree>
    <p:extLst>
      <p:ext uri="{BB962C8B-B14F-4D97-AF65-F5344CB8AC3E}">
        <p14:creationId xmlns:p14="http://schemas.microsoft.com/office/powerpoint/2010/main" val="404582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9" grpId="0"/>
      <p:bldP spid="110" grpId="0"/>
      <p:bldP spid="111" grpId="0"/>
      <p:bldP spid="98" grpId="0"/>
      <p:bldP spid="113" grpId="0"/>
      <p:bldP spid="1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0070C0"/>
                </a:solidFill>
              </a:rPr>
              <a:t>Confusion Matrix &amp; Metrics</a:t>
            </a:r>
          </a:p>
        </p:txBody>
      </p:sp>
      <p:pic>
        <p:nvPicPr>
          <p:cNvPr id="6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06C8FC6E-7710-4E78-AADF-71450BE22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67" y="1564067"/>
            <a:ext cx="3961939" cy="2676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C87072-9203-409B-BB27-313206223BE8}"/>
              </a:ext>
            </a:extLst>
          </p:cNvPr>
          <p:cNvSpPr txBox="1"/>
          <p:nvPr/>
        </p:nvSpPr>
        <p:spPr>
          <a:xfrm>
            <a:off x="4204326" y="2046850"/>
            <a:ext cx="4582831" cy="1566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precision    recall  f1-score   support</a:t>
            </a:r>
            <a:endParaRPr lang="en-CA" sz="9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9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functional       0.81      </a:t>
            </a:r>
            <a:r>
              <a:rPr lang="en-CA" sz="9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0.90</a:t>
            </a:r>
            <a:r>
              <a:rPr lang="en-CA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0.85     32259</a:t>
            </a:r>
            <a:endParaRPr lang="en-CA" sz="9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sz="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unct</a:t>
            </a:r>
            <a:r>
              <a:rPr lang="en-CA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needs repair       0.63     </a:t>
            </a:r>
            <a:r>
              <a:rPr lang="en-CA" sz="900" dirty="0">
                <a:solidFill>
                  <a:srgbClr val="A500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900" b="1" dirty="0">
                <a:solidFill>
                  <a:srgbClr val="A500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0.31</a:t>
            </a:r>
            <a:r>
              <a:rPr lang="en-CA" sz="900" dirty="0">
                <a:solidFill>
                  <a:srgbClr val="A500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0.42      4317</a:t>
            </a:r>
            <a:endParaRPr lang="en-CA" sz="9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non functional       </a:t>
            </a:r>
            <a:r>
              <a:rPr lang="en-CA" sz="9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0.84</a:t>
            </a:r>
            <a:r>
              <a:rPr lang="en-CA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0.79      0.82     22824</a:t>
            </a:r>
            <a:endParaRPr lang="en-CA" sz="9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9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accuracy                           0.81     59400</a:t>
            </a:r>
            <a:endParaRPr lang="en-CA" sz="9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macro avg       0.76      0.67      0.70     59400</a:t>
            </a:r>
            <a:endParaRPr lang="en-CA" sz="9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weighted avg       0.81      0.81      0.81     59400</a:t>
            </a:r>
            <a:endParaRPr lang="en-CA" sz="9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9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CA" sz="300" dirty="0"/>
          </a:p>
        </p:txBody>
      </p:sp>
    </p:spTree>
    <p:extLst>
      <p:ext uri="{BB962C8B-B14F-4D97-AF65-F5344CB8AC3E}">
        <p14:creationId xmlns:p14="http://schemas.microsoft.com/office/powerpoint/2010/main" val="31408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987D-B98B-48C5-A489-D732E767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70C0"/>
                </a:solidFill>
              </a:rPr>
              <a:t>Feature Importance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3227947-F4C5-465C-8C5C-B0D3AA01D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2" y="1150286"/>
            <a:ext cx="7846845" cy="11950545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958AA15B-5070-47B8-A757-9D8282117454}"/>
              </a:ext>
            </a:extLst>
          </p:cNvPr>
          <p:cNvSpPr/>
          <p:nvPr/>
        </p:nvSpPr>
        <p:spPr>
          <a:xfrm>
            <a:off x="1129553" y="1480585"/>
            <a:ext cx="874059" cy="319835"/>
          </a:xfrm>
          <a:prstGeom prst="wedgeRoundRectCallout">
            <a:avLst>
              <a:gd name="adj1" fmla="val 36859"/>
              <a:gd name="adj2" fmla="val 144002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Fira Sans Condensed Medium" panose="020B0603050000020004" pitchFamily="34" charset="0"/>
              </a:rPr>
              <a:t>Water Level</a:t>
            </a:r>
            <a:endParaRPr lang="en-CA" sz="1000" dirty="0">
              <a:solidFill>
                <a:srgbClr val="0070C0"/>
              </a:solidFill>
              <a:latin typeface="Fira Sans Condensed Medium" panose="020B0603050000020004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931A1D3-7AF2-4D32-98E8-50F447E70CDF}"/>
              </a:ext>
            </a:extLst>
          </p:cNvPr>
          <p:cNvSpPr/>
          <p:nvPr/>
        </p:nvSpPr>
        <p:spPr>
          <a:xfrm>
            <a:off x="215154" y="2130719"/>
            <a:ext cx="1089228" cy="319835"/>
          </a:xfrm>
          <a:prstGeom prst="wedgeRoundRectCallout">
            <a:avLst>
              <a:gd name="adj1" fmla="val 138027"/>
              <a:gd name="adj2" fmla="val 45199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Fira Sans Condensed Medium" panose="020B0603050000020004" pitchFamily="34" charset="0"/>
              </a:rPr>
              <a:t>Geo coordinate</a:t>
            </a:r>
            <a:endParaRPr lang="en-CA" sz="1000" dirty="0">
              <a:solidFill>
                <a:srgbClr val="0070C0"/>
              </a:solidFill>
              <a:latin typeface="Fira Sans Condensed Medium" panose="020B0603050000020004" pitchFamily="34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F06E9A6-1515-4179-9709-3B88E8BA6A33}"/>
              </a:ext>
            </a:extLst>
          </p:cNvPr>
          <p:cNvSpPr/>
          <p:nvPr/>
        </p:nvSpPr>
        <p:spPr>
          <a:xfrm>
            <a:off x="215154" y="2783849"/>
            <a:ext cx="1241611" cy="319835"/>
          </a:xfrm>
          <a:prstGeom prst="wedgeRoundRectCallout">
            <a:avLst>
              <a:gd name="adj1" fmla="val 60958"/>
              <a:gd name="adj2" fmla="val -9564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Fira Sans Condensed Medium" panose="020B0603050000020004" pitchFamily="34" charset="0"/>
              </a:rPr>
              <a:t>Age of water pump</a:t>
            </a:r>
            <a:endParaRPr lang="en-CA" sz="1000" dirty="0">
              <a:solidFill>
                <a:srgbClr val="0070C0"/>
              </a:solidFill>
              <a:latin typeface="Fira Sans Condensed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22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70C0"/>
                </a:solidFill>
              </a:rPr>
              <a:t>Application</a:t>
            </a:r>
            <a:endParaRPr lang="en-US" sz="4000">
              <a:solidFill>
                <a:srgbClr val="0070C0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735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FCE2-F3F5-45C5-BF76-C8B73804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442" y="246278"/>
            <a:ext cx="3857429" cy="41591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>
                <a:solidFill>
                  <a:srgbClr val="0070C0"/>
                </a:solidFill>
                <a:latin typeface="Fira Sans Extra Condensed Medium"/>
              </a:rPr>
              <a:t>Business </a:t>
            </a:r>
            <a:r>
              <a:rPr lang="en-US">
                <a:solidFill>
                  <a:srgbClr val="0070C0"/>
                </a:solidFill>
                <a:latin typeface="Fira Sans Extra Condensed Medium"/>
                <a:sym typeface="Fira Sans Extra Condensed Medium"/>
              </a:rPr>
              <a:t>Context</a:t>
            </a:r>
            <a:endParaRPr lang="en-US">
              <a:solidFill>
                <a:srgbClr val="0070C0"/>
              </a:solidFill>
              <a:latin typeface="Fira Sans Extra Condensed Mediu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85D0-B066-4029-86B9-4BB5501D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55" y="1050187"/>
            <a:ext cx="4691984" cy="3434561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Fira Sans Extra Condensed" panose="020B0503050000020004" pitchFamily="34" charset="0"/>
              </a:rPr>
              <a:t>25 million people in Tanzania (43% of the country's population) do not have access to clean, portable water. </a:t>
            </a:r>
          </a:p>
          <a:p>
            <a:endParaRPr lang="en-US" sz="1400" dirty="0">
              <a:solidFill>
                <a:srgbClr val="0070C0"/>
              </a:solidFill>
              <a:latin typeface="Fira Sans Extra Condensed" panose="020B0503050000020004" pitchFamily="34" charset="0"/>
            </a:endParaRPr>
          </a:p>
          <a:p>
            <a:r>
              <a:rPr lang="en-US" sz="1400" u="sng" dirty="0">
                <a:solidFill>
                  <a:srgbClr val="0070C0"/>
                </a:solidFill>
                <a:latin typeface="Fira Sans Extra Condensed" panose="020B0503050000020004" pitchFamily="34" charset="0"/>
              </a:rPr>
              <a:t>Problem statement:</a:t>
            </a:r>
            <a:endParaRPr lang="en-US" sz="1400" u="sng" dirty="0">
              <a:solidFill>
                <a:srgbClr val="000000"/>
              </a:solidFill>
              <a:latin typeface="Fira Sans Extra Condensed" panose="020B0503050000020004" pitchFamily="34" charset="0"/>
              <a:cs typeface="Calibri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Fira Sans Extra Condensed" panose="020B0503050000020004" pitchFamily="34" charset="0"/>
              </a:rPr>
              <a:t>How can we optimize resources to provide clean, portable water to all communities?</a:t>
            </a:r>
            <a:endParaRPr lang="en-US" sz="1400" dirty="0">
              <a:latin typeface="Fira Sans Extra Condensed" panose="020B0503050000020004" pitchFamily="34" charset="0"/>
              <a:cs typeface="Calibri"/>
            </a:endParaRPr>
          </a:p>
          <a:p>
            <a:pPr marL="0" indent="0">
              <a:buNone/>
            </a:pPr>
            <a:endParaRPr lang="en-US" sz="1400" dirty="0">
              <a:solidFill>
                <a:srgbClr val="0070C0"/>
              </a:solidFill>
              <a:latin typeface="Fira Sans Extra Condensed" panose="020B0503050000020004" pitchFamily="34" charset="0"/>
            </a:endParaRPr>
          </a:p>
          <a:p>
            <a:r>
              <a:rPr lang="en-US" sz="1400" u="sng" dirty="0">
                <a:solidFill>
                  <a:srgbClr val="0070C0"/>
                </a:solidFill>
                <a:latin typeface="Fira Sans Extra Condensed" panose="020B0503050000020004" pitchFamily="34" charset="0"/>
              </a:rPr>
              <a:t>Solution</a:t>
            </a:r>
            <a:r>
              <a:rPr lang="en-US" sz="1400" dirty="0">
                <a:solidFill>
                  <a:srgbClr val="0070C0"/>
                </a:solidFill>
                <a:latin typeface="Fira Sans Extra Condensed" panose="020B05030500000200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Fira Sans Extra Condensed" panose="020B0503050000020004" pitchFamily="34" charset="0"/>
              </a:rPr>
              <a:t>Classify water pumps as: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0070C0"/>
                </a:solidFill>
                <a:latin typeface="Fira Sans Extra Condensed" panose="020B0503050000020004" pitchFamily="34" charset="0"/>
              </a:rPr>
              <a:t>Functional</a:t>
            </a:r>
            <a:endParaRPr lang="en-US" sz="1400" dirty="0">
              <a:solidFill>
                <a:srgbClr val="000000"/>
              </a:solidFill>
              <a:latin typeface="Fira Sans Extra Condensed" panose="020B0503050000020004" pitchFamily="34" charset="0"/>
              <a:cs typeface="Calibri" panose="020F0502020204030204"/>
            </a:endParaRP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0070C0"/>
                </a:solidFill>
                <a:latin typeface="Fira Sans Extra Condensed" panose="020B0503050000020004" pitchFamily="34" charset="0"/>
              </a:rPr>
              <a:t>Non-functional </a:t>
            </a:r>
            <a:endParaRPr lang="en-US" sz="1400" dirty="0">
              <a:solidFill>
                <a:srgbClr val="000000"/>
              </a:solidFill>
              <a:latin typeface="Fira Sans Extra Condensed" panose="020B0503050000020004" pitchFamily="34" charset="0"/>
              <a:cs typeface="Calibri" panose="020F0502020204030204"/>
            </a:endParaRP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0070C0"/>
                </a:solidFill>
                <a:latin typeface="Fira Sans Extra Condensed" panose="020B0503050000020004" pitchFamily="34" charset="0"/>
              </a:rPr>
              <a:t>Functional but needs repair </a:t>
            </a:r>
            <a:endParaRPr lang="en-US" sz="1400" dirty="0">
              <a:solidFill>
                <a:srgbClr val="000000"/>
              </a:solidFill>
              <a:latin typeface="Fira Sans Extra Condensed" panose="020B0503050000020004" pitchFamily="34" charset="0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Fira Sans Extra Condensed" panose="020B0503050000020004" pitchFamily="34" charset="0"/>
              </a:rPr>
              <a:t>This would help the government allocate resources effectively.</a:t>
            </a:r>
            <a:endParaRPr lang="en-US" sz="1400" dirty="0">
              <a:latin typeface="Fira Sans Extra Condensed" panose="020B0503050000020004" pitchFamily="34" charset="0"/>
              <a:cs typeface="Calibri" panose="020F0502020204030204"/>
            </a:endParaRPr>
          </a:p>
        </p:txBody>
      </p:sp>
      <p:pic>
        <p:nvPicPr>
          <p:cNvPr id="8" name="Picture 8" descr="Map&#10;&#10;Description automatically generated">
            <a:extLst>
              <a:ext uri="{FF2B5EF4-FFF2-40B4-BE49-F238E27FC236}">
                <a16:creationId xmlns:a16="http://schemas.microsoft.com/office/drawing/2014/main" id="{8BE33607-19B7-4CEE-A5DD-4EF531C14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263" y="1696919"/>
            <a:ext cx="3009378" cy="2141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3ACB8D-AE36-4F71-9BA1-885DE55F1923}"/>
              </a:ext>
            </a:extLst>
          </p:cNvPr>
          <p:cNvSpPr txBox="1"/>
          <p:nvPr/>
        </p:nvSpPr>
        <p:spPr>
          <a:xfrm>
            <a:off x="5854352" y="134889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 dirty="0">
                <a:solidFill>
                  <a:srgbClr val="0070C0"/>
                </a:solidFill>
                <a:latin typeface="Fira Sans Condensed"/>
              </a:rPr>
              <a:t>Non-Functional Waterpoints in Tanzania</a:t>
            </a:r>
          </a:p>
        </p:txBody>
      </p:sp>
    </p:spTree>
    <p:extLst>
      <p:ext uri="{BB962C8B-B14F-4D97-AF65-F5344CB8AC3E}">
        <p14:creationId xmlns:p14="http://schemas.microsoft.com/office/powerpoint/2010/main" val="2005534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74D86ACC-4E8A-4168-BED4-6BF8C314C96B}"/>
              </a:ext>
            </a:extLst>
          </p:cNvPr>
          <p:cNvCxnSpPr/>
          <p:nvPr/>
        </p:nvCxnSpPr>
        <p:spPr>
          <a:xfrm>
            <a:off x="2741520" y="2852882"/>
            <a:ext cx="1407319" cy="1364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DA042F3-AD53-474A-849F-9DE969DEE230}"/>
              </a:ext>
            </a:extLst>
          </p:cNvPr>
          <p:cNvCxnSpPr/>
          <p:nvPr/>
        </p:nvCxnSpPr>
        <p:spPr>
          <a:xfrm>
            <a:off x="3420177" y="2845738"/>
            <a:ext cx="728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437;p32">
            <a:extLst>
              <a:ext uri="{FF2B5EF4-FFF2-40B4-BE49-F238E27FC236}">
                <a16:creationId xmlns:a16="http://schemas.microsoft.com/office/drawing/2014/main" id="{D5CF728A-0454-4978-847F-26BADEB64B1D}"/>
              </a:ext>
            </a:extLst>
          </p:cNvPr>
          <p:cNvSpPr/>
          <p:nvPr/>
        </p:nvSpPr>
        <p:spPr>
          <a:xfrm>
            <a:off x="4138621" y="971695"/>
            <a:ext cx="1978445" cy="966787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/>
            </a:endParaRPr>
          </a:p>
        </p:txBody>
      </p:sp>
      <p:grpSp>
        <p:nvGrpSpPr>
          <p:cNvPr id="7" name="Google Shape;1440;p32">
            <a:extLst>
              <a:ext uri="{FF2B5EF4-FFF2-40B4-BE49-F238E27FC236}">
                <a16:creationId xmlns:a16="http://schemas.microsoft.com/office/drawing/2014/main" id="{B3CCA61B-E399-4F77-9095-15D6876A079A}"/>
              </a:ext>
            </a:extLst>
          </p:cNvPr>
          <p:cNvGrpSpPr/>
          <p:nvPr/>
        </p:nvGrpSpPr>
        <p:grpSpPr>
          <a:xfrm>
            <a:off x="462591" y="1200252"/>
            <a:ext cx="1222740" cy="2516543"/>
            <a:chOff x="-2050539" y="1195241"/>
            <a:chExt cx="1087557" cy="2238519"/>
          </a:xfrm>
        </p:grpSpPr>
        <p:sp>
          <p:nvSpPr>
            <p:cNvPr id="8" name="Google Shape;1441;p32">
              <a:extLst>
                <a:ext uri="{FF2B5EF4-FFF2-40B4-BE49-F238E27FC236}">
                  <a16:creationId xmlns:a16="http://schemas.microsoft.com/office/drawing/2014/main" id="{D1212EA7-F504-4FE6-B20B-9D6563F4293B}"/>
                </a:ext>
              </a:extLst>
            </p:cNvPr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9" name="Google Shape;1442;p32">
              <a:extLst>
                <a:ext uri="{FF2B5EF4-FFF2-40B4-BE49-F238E27FC236}">
                  <a16:creationId xmlns:a16="http://schemas.microsoft.com/office/drawing/2014/main" id="{2320C02F-5D75-4959-914A-2C2055FE88CE}"/>
                </a:ext>
              </a:extLst>
            </p:cNvPr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fill="none" extrusionOk="0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10" name="Google Shape;1443;p32">
              <a:extLst>
                <a:ext uri="{FF2B5EF4-FFF2-40B4-BE49-F238E27FC236}">
                  <a16:creationId xmlns:a16="http://schemas.microsoft.com/office/drawing/2014/main" id="{B7A8B6C2-BB0B-49DB-94C7-A3FB843D6E04}"/>
                </a:ext>
              </a:extLst>
            </p:cNvPr>
            <p:cNvSpPr/>
            <p:nvPr/>
          </p:nvSpPr>
          <p:spPr>
            <a:xfrm>
              <a:off x="-2050539" y="1195241"/>
              <a:ext cx="1087557" cy="202474"/>
            </a:xfrm>
            <a:custGeom>
              <a:avLst/>
              <a:gdLst/>
              <a:ahLst/>
              <a:cxnLst/>
              <a:rect l="l" t="t" r="r" b="b"/>
              <a:pathLst>
                <a:path w="38679" h="7201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11" name="Google Shape;1444;p32">
              <a:extLst>
                <a:ext uri="{FF2B5EF4-FFF2-40B4-BE49-F238E27FC236}">
                  <a16:creationId xmlns:a16="http://schemas.microsoft.com/office/drawing/2014/main" id="{92728218-D905-4162-978C-A7DFF776314F}"/>
                </a:ext>
              </a:extLst>
            </p:cNvPr>
            <p:cNvSpPr/>
            <p:nvPr/>
          </p:nvSpPr>
          <p:spPr>
            <a:xfrm>
              <a:off x="-1296958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12" name="Google Shape;1445;p32">
              <a:extLst>
                <a:ext uri="{FF2B5EF4-FFF2-40B4-BE49-F238E27FC236}">
                  <a16:creationId xmlns:a16="http://schemas.microsoft.com/office/drawing/2014/main" id="{9C2CFA7B-6311-4559-B50F-02DC8C0B9290}"/>
                </a:ext>
              </a:extLst>
            </p:cNvPr>
            <p:cNvSpPr/>
            <p:nvPr/>
          </p:nvSpPr>
          <p:spPr>
            <a:xfrm>
              <a:off x="-118226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13" name="Google Shape;1446;p32">
              <a:extLst>
                <a:ext uri="{FF2B5EF4-FFF2-40B4-BE49-F238E27FC236}">
                  <a16:creationId xmlns:a16="http://schemas.microsoft.com/office/drawing/2014/main" id="{73E6C129-BE3E-47F2-BDE3-5B4C9CE88C15}"/>
                </a:ext>
              </a:extLst>
            </p:cNvPr>
            <p:cNvSpPr/>
            <p:nvPr/>
          </p:nvSpPr>
          <p:spPr>
            <a:xfrm>
              <a:off x="-107263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grpSp>
          <p:nvGrpSpPr>
            <p:cNvPr id="14" name="Google Shape;1447;p32">
              <a:extLst>
                <a:ext uri="{FF2B5EF4-FFF2-40B4-BE49-F238E27FC236}">
                  <a16:creationId xmlns:a16="http://schemas.microsoft.com/office/drawing/2014/main" id="{EA1C2015-89B3-4D78-9204-76DA2F402120}"/>
                </a:ext>
              </a:extLst>
            </p:cNvPr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21" name="Google Shape;1448;p32">
                <a:extLst>
                  <a:ext uri="{FF2B5EF4-FFF2-40B4-BE49-F238E27FC236}">
                    <a16:creationId xmlns:a16="http://schemas.microsoft.com/office/drawing/2014/main" id="{1C7E334C-97B2-4CB4-906C-6DA991A6744B}"/>
                  </a:ext>
                </a:extLst>
              </p:cNvPr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avLst/>
                <a:gdLst/>
                <a:ahLst/>
                <a:cxnLst/>
                <a:rect l="l" t="t" r="r" b="b"/>
                <a:pathLst>
                  <a:path w="43937" h="26104" extrusionOk="0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22" name="Google Shape;1449;p32">
                <a:extLst>
                  <a:ext uri="{FF2B5EF4-FFF2-40B4-BE49-F238E27FC236}">
                    <a16:creationId xmlns:a16="http://schemas.microsoft.com/office/drawing/2014/main" id="{641FA716-6214-4BD7-9B57-CF1FB3567CCB}"/>
                  </a:ext>
                </a:extLst>
              </p:cNvPr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23" name="Google Shape;1450;p32">
                <a:extLst>
                  <a:ext uri="{FF2B5EF4-FFF2-40B4-BE49-F238E27FC236}">
                    <a16:creationId xmlns:a16="http://schemas.microsoft.com/office/drawing/2014/main" id="{B92C4035-8C6C-4086-BC3E-A27E192E0530}"/>
                  </a:ext>
                </a:extLst>
              </p:cNvPr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24" name="Google Shape;1451;p32">
                <a:extLst>
                  <a:ext uri="{FF2B5EF4-FFF2-40B4-BE49-F238E27FC236}">
                    <a16:creationId xmlns:a16="http://schemas.microsoft.com/office/drawing/2014/main" id="{0877B168-CE9E-4D9A-9332-D109EFF1969F}"/>
                  </a:ext>
                </a:extLst>
              </p:cNvPr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avLst/>
                <a:gdLst/>
                <a:ahLst/>
                <a:cxnLst/>
                <a:rect l="l" t="t" r="r" b="b"/>
                <a:pathLst>
                  <a:path w="16215" h="4409" extrusionOk="0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25" name="Google Shape;1452;p32">
                <a:extLst>
                  <a:ext uri="{FF2B5EF4-FFF2-40B4-BE49-F238E27FC236}">
                    <a16:creationId xmlns:a16="http://schemas.microsoft.com/office/drawing/2014/main" id="{5CA87A69-63C6-4D57-B9E1-EE0057BACD8C}"/>
                  </a:ext>
                </a:extLst>
              </p:cNvPr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782" extrusionOk="0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26" name="Google Shape;1453;p32">
                <a:extLst>
                  <a:ext uri="{FF2B5EF4-FFF2-40B4-BE49-F238E27FC236}">
                    <a16:creationId xmlns:a16="http://schemas.microsoft.com/office/drawing/2014/main" id="{8A64A49A-8BC6-49DB-B627-FA0B9F572CD3}"/>
                  </a:ext>
                </a:extLst>
              </p:cNvPr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530" extrusionOk="0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27" name="Google Shape;1454;p32">
                <a:extLst>
                  <a:ext uri="{FF2B5EF4-FFF2-40B4-BE49-F238E27FC236}">
                    <a16:creationId xmlns:a16="http://schemas.microsoft.com/office/drawing/2014/main" id="{3F1AD0E7-8EED-4FA1-B436-3AFBED141BFE}"/>
                  </a:ext>
                </a:extLst>
              </p:cNvPr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4885" extrusionOk="0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28" name="Google Shape;1455;p32">
                <a:extLst>
                  <a:ext uri="{FF2B5EF4-FFF2-40B4-BE49-F238E27FC236}">
                    <a16:creationId xmlns:a16="http://schemas.microsoft.com/office/drawing/2014/main" id="{46EC31D6-3B2D-470E-B967-C4F9E39A237C}"/>
                  </a:ext>
                </a:extLst>
              </p:cNvPr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1130" extrusionOk="0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29" name="Google Shape;1456;p32">
                <a:extLst>
                  <a:ext uri="{FF2B5EF4-FFF2-40B4-BE49-F238E27FC236}">
                    <a16:creationId xmlns:a16="http://schemas.microsoft.com/office/drawing/2014/main" id="{21ABDA95-0D4B-4D22-BAB5-A148048A3E56}"/>
                  </a:ext>
                </a:extLst>
              </p:cNvPr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6313" extrusionOk="0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30" name="Google Shape;1457;p32">
                <a:extLst>
                  <a:ext uri="{FF2B5EF4-FFF2-40B4-BE49-F238E27FC236}">
                    <a16:creationId xmlns:a16="http://schemas.microsoft.com/office/drawing/2014/main" id="{19921DAC-4374-48F3-9B2D-1AC117EAC3C4}"/>
                  </a:ext>
                </a:extLst>
              </p:cNvPr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31" name="Google Shape;1458;p32">
                <a:extLst>
                  <a:ext uri="{FF2B5EF4-FFF2-40B4-BE49-F238E27FC236}">
                    <a16:creationId xmlns:a16="http://schemas.microsoft.com/office/drawing/2014/main" id="{0E0C3DB2-5022-4C97-B970-3C62C49A0555}"/>
                  </a:ext>
                </a:extLst>
              </p:cNvPr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8407" extrusionOk="0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32" name="Google Shape;1459;p32">
                <a:extLst>
                  <a:ext uri="{FF2B5EF4-FFF2-40B4-BE49-F238E27FC236}">
                    <a16:creationId xmlns:a16="http://schemas.microsoft.com/office/drawing/2014/main" id="{CF77AF18-5764-433F-8217-D09330896FFA}"/>
                  </a:ext>
                </a:extLst>
              </p:cNvPr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564" extrusionOk="0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33" name="Google Shape;1460;p32">
                <a:extLst>
                  <a:ext uri="{FF2B5EF4-FFF2-40B4-BE49-F238E27FC236}">
                    <a16:creationId xmlns:a16="http://schemas.microsoft.com/office/drawing/2014/main" id="{563A2584-DA25-4AC5-ABEF-7398BF775A0E}"/>
                  </a:ext>
                </a:extLst>
              </p:cNvPr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300" extrusionOk="0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34" name="Google Shape;1461;p32">
                <a:extLst>
                  <a:ext uri="{FF2B5EF4-FFF2-40B4-BE49-F238E27FC236}">
                    <a16:creationId xmlns:a16="http://schemas.microsoft.com/office/drawing/2014/main" id="{3DAD3404-5FEB-4984-9602-C70CB067A186}"/>
                  </a:ext>
                </a:extLst>
              </p:cNvPr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5034" extrusionOk="0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35" name="Google Shape;1462;p32">
                <a:extLst>
                  <a:ext uri="{FF2B5EF4-FFF2-40B4-BE49-F238E27FC236}">
                    <a16:creationId xmlns:a16="http://schemas.microsoft.com/office/drawing/2014/main" id="{74BB4352-6287-46BB-83FE-EC25A01FCB8B}"/>
                  </a:ext>
                </a:extLst>
              </p:cNvPr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28" extrusionOk="0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36" name="Google Shape;1463;p32">
                <a:extLst>
                  <a:ext uri="{FF2B5EF4-FFF2-40B4-BE49-F238E27FC236}">
                    <a16:creationId xmlns:a16="http://schemas.microsoft.com/office/drawing/2014/main" id="{25E004C1-F5CA-4C9F-A983-A8CE974AB05B}"/>
                  </a:ext>
                </a:extLst>
              </p:cNvPr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5210" extrusionOk="0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37" name="Google Shape;1464;p32">
                <a:extLst>
                  <a:ext uri="{FF2B5EF4-FFF2-40B4-BE49-F238E27FC236}">
                    <a16:creationId xmlns:a16="http://schemas.microsoft.com/office/drawing/2014/main" id="{592437C0-61E8-4366-854C-B80E95AE6586}"/>
                  </a:ext>
                </a:extLst>
              </p:cNvPr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12501" extrusionOk="0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38" name="Google Shape;1465;p32">
                <a:extLst>
                  <a:ext uri="{FF2B5EF4-FFF2-40B4-BE49-F238E27FC236}">
                    <a16:creationId xmlns:a16="http://schemas.microsoft.com/office/drawing/2014/main" id="{5987F55A-05B9-4CFB-946B-2F9F0A0511DE}"/>
                  </a:ext>
                </a:extLst>
              </p:cNvPr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408" extrusionOk="0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39" name="Google Shape;1466;p32">
                <a:extLst>
                  <a:ext uri="{FF2B5EF4-FFF2-40B4-BE49-F238E27FC236}">
                    <a16:creationId xmlns:a16="http://schemas.microsoft.com/office/drawing/2014/main" id="{2917E5AA-8CD1-49A2-B348-88959BE3FDEC}"/>
                  </a:ext>
                </a:extLst>
              </p:cNvPr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5293" extrusionOk="0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40" name="Google Shape;1467;p32">
                <a:extLst>
                  <a:ext uri="{FF2B5EF4-FFF2-40B4-BE49-F238E27FC236}">
                    <a16:creationId xmlns:a16="http://schemas.microsoft.com/office/drawing/2014/main" id="{22ED56A0-B76F-41A7-AFCE-CAB435579C5B}"/>
                  </a:ext>
                </a:extLst>
              </p:cNvPr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4163" extrusionOk="0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41" name="Google Shape;1468;p32">
                <a:extLst>
                  <a:ext uri="{FF2B5EF4-FFF2-40B4-BE49-F238E27FC236}">
                    <a16:creationId xmlns:a16="http://schemas.microsoft.com/office/drawing/2014/main" id="{5BDCD976-9C1E-448D-AED2-10A77EFF4CD3}"/>
                  </a:ext>
                </a:extLst>
              </p:cNvPr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4640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42" name="Google Shape;1469;p32">
                <a:extLst>
                  <a:ext uri="{FF2B5EF4-FFF2-40B4-BE49-F238E27FC236}">
                    <a16:creationId xmlns:a16="http://schemas.microsoft.com/office/drawing/2014/main" id="{FF6A4488-D958-4F91-9BCB-84937AA04855}"/>
                  </a:ext>
                </a:extLst>
              </p:cNvPr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973" extrusionOk="0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43" name="Google Shape;1470;p32">
                <a:extLst>
                  <a:ext uri="{FF2B5EF4-FFF2-40B4-BE49-F238E27FC236}">
                    <a16:creationId xmlns:a16="http://schemas.microsoft.com/office/drawing/2014/main" id="{A1684B83-01C5-4311-9DB8-EBA54FB76802}"/>
                  </a:ext>
                </a:extLst>
              </p:cNvPr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30" extrusionOk="0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44" name="Google Shape;1471;p32">
                <a:extLst>
                  <a:ext uri="{FF2B5EF4-FFF2-40B4-BE49-F238E27FC236}">
                    <a16:creationId xmlns:a16="http://schemas.microsoft.com/office/drawing/2014/main" id="{DA92C7CE-3854-4AC2-9FF1-CC63D730D01B}"/>
                  </a:ext>
                </a:extLst>
              </p:cNvPr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2898" extrusionOk="0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45" name="Google Shape;1472;p32">
                <a:extLst>
                  <a:ext uri="{FF2B5EF4-FFF2-40B4-BE49-F238E27FC236}">
                    <a16:creationId xmlns:a16="http://schemas.microsoft.com/office/drawing/2014/main" id="{F5DBD5CB-33C0-4629-A78B-4D368D4ABB9B}"/>
                  </a:ext>
                </a:extLst>
              </p:cNvPr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46" name="Google Shape;1473;p32">
                <a:extLst>
                  <a:ext uri="{FF2B5EF4-FFF2-40B4-BE49-F238E27FC236}">
                    <a16:creationId xmlns:a16="http://schemas.microsoft.com/office/drawing/2014/main" id="{60A08C86-7E4F-4ADB-9F51-702A311C8903}"/>
                  </a:ext>
                </a:extLst>
              </p:cNvPr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47" name="Google Shape;1474;p32">
                <a:extLst>
                  <a:ext uri="{FF2B5EF4-FFF2-40B4-BE49-F238E27FC236}">
                    <a16:creationId xmlns:a16="http://schemas.microsoft.com/office/drawing/2014/main" id="{D79A8AA0-6352-44A6-B66C-69685988918B}"/>
                  </a:ext>
                </a:extLst>
              </p:cNvPr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48" name="Google Shape;1475;p32">
                <a:extLst>
                  <a:ext uri="{FF2B5EF4-FFF2-40B4-BE49-F238E27FC236}">
                    <a16:creationId xmlns:a16="http://schemas.microsoft.com/office/drawing/2014/main" id="{71ABB247-2436-4434-9EAE-99455168F57A}"/>
                  </a:ext>
                </a:extLst>
              </p:cNvPr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  <p:sp>
            <p:nvSpPr>
              <p:cNvPr id="49" name="Google Shape;1476;p32">
                <a:extLst>
                  <a:ext uri="{FF2B5EF4-FFF2-40B4-BE49-F238E27FC236}">
                    <a16:creationId xmlns:a16="http://schemas.microsoft.com/office/drawing/2014/main" id="{700DB89B-6ACE-4CDD-B974-FFF1982FF8B2}"/>
                  </a:ext>
                </a:extLst>
              </p:cNvPr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Condensed"/>
                </a:endParaRPr>
              </a:p>
            </p:txBody>
          </p:sp>
        </p:grpSp>
        <p:sp>
          <p:nvSpPr>
            <p:cNvPr id="15" name="Google Shape;1477;p32">
              <a:extLst>
                <a:ext uri="{FF2B5EF4-FFF2-40B4-BE49-F238E27FC236}">
                  <a16:creationId xmlns:a16="http://schemas.microsoft.com/office/drawing/2014/main" id="{F8F77942-79CE-4C99-9001-D163EF8A28AC}"/>
                </a:ext>
              </a:extLst>
            </p:cNvPr>
            <p:cNvSpPr/>
            <p:nvPr/>
          </p:nvSpPr>
          <p:spPr>
            <a:xfrm>
              <a:off x="-1893024" y="2339485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16" name="Google Shape;1478;p32">
              <a:extLst>
                <a:ext uri="{FF2B5EF4-FFF2-40B4-BE49-F238E27FC236}">
                  <a16:creationId xmlns:a16="http://schemas.microsoft.com/office/drawing/2014/main" id="{A24040DD-D272-4C57-A63D-C0CDEB915155}"/>
                </a:ext>
              </a:extLst>
            </p:cNvPr>
            <p:cNvSpPr/>
            <p:nvPr/>
          </p:nvSpPr>
          <p:spPr>
            <a:xfrm>
              <a:off x="-1893024" y="2490701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17" name="Google Shape;1479;p32">
              <a:extLst>
                <a:ext uri="{FF2B5EF4-FFF2-40B4-BE49-F238E27FC236}">
                  <a16:creationId xmlns:a16="http://schemas.microsoft.com/office/drawing/2014/main" id="{355FE45F-6099-4B84-8B2B-BEEE39BFD332}"/>
                </a:ext>
              </a:extLst>
            </p:cNvPr>
            <p:cNvSpPr/>
            <p:nvPr/>
          </p:nvSpPr>
          <p:spPr>
            <a:xfrm>
              <a:off x="-1893024" y="264233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18" name="Google Shape;1480;p32">
              <a:extLst>
                <a:ext uri="{FF2B5EF4-FFF2-40B4-BE49-F238E27FC236}">
                  <a16:creationId xmlns:a16="http://schemas.microsoft.com/office/drawing/2014/main" id="{447A8A6F-7DA3-42C9-814E-C770084437AB}"/>
                </a:ext>
              </a:extLst>
            </p:cNvPr>
            <p:cNvSpPr/>
            <p:nvPr/>
          </p:nvSpPr>
          <p:spPr>
            <a:xfrm>
              <a:off x="-1893024" y="2793977"/>
              <a:ext cx="772528" cy="47940"/>
            </a:xfrm>
            <a:custGeom>
              <a:avLst/>
              <a:gdLst/>
              <a:ahLst/>
              <a:cxnLst/>
              <a:rect l="l" t="t" r="r" b="b"/>
              <a:pathLst>
                <a:path w="27475" h="1705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19" name="Google Shape;1481;p32">
              <a:extLst>
                <a:ext uri="{FF2B5EF4-FFF2-40B4-BE49-F238E27FC236}">
                  <a16:creationId xmlns:a16="http://schemas.microsoft.com/office/drawing/2014/main" id="{EB8CFEF1-E359-41BB-9FE7-6E6661A28C0B}"/>
                </a:ext>
              </a:extLst>
            </p:cNvPr>
            <p:cNvSpPr/>
            <p:nvPr/>
          </p:nvSpPr>
          <p:spPr>
            <a:xfrm>
              <a:off x="-1893024" y="2945643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20" name="Google Shape;1482;p32">
              <a:extLst>
                <a:ext uri="{FF2B5EF4-FFF2-40B4-BE49-F238E27FC236}">
                  <a16:creationId xmlns:a16="http://schemas.microsoft.com/office/drawing/2014/main" id="{D4EDADC4-1056-4151-B91C-154DCBAF12DE}"/>
                </a:ext>
              </a:extLst>
            </p:cNvPr>
            <p:cNvSpPr/>
            <p:nvPr/>
          </p:nvSpPr>
          <p:spPr>
            <a:xfrm>
              <a:off x="-1893024" y="309685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</p:grpSp>
      <p:grpSp>
        <p:nvGrpSpPr>
          <p:cNvPr id="50" name="Google Shape;1483;p32">
            <a:extLst>
              <a:ext uri="{FF2B5EF4-FFF2-40B4-BE49-F238E27FC236}">
                <a16:creationId xmlns:a16="http://schemas.microsoft.com/office/drawing/2014/main" id="{58EE9F47-DCCC-4DD4-8D82-A9BD75472A68}"/>
              </a:ext>
            </a:extLst>
          </p:cNvPr>
          <p:cNvGrpSpPr/>
          <p:nvPr/>
        </p:nvGrpSpPr>
        <p:grpSpPr>
          <a:xfrm>
            <a:off x="462692" y="2056407"/>
            <a:ext cx="2588083" cy="2656316"/>
            <a:chOff x="-2362222" y="2639837"/>
            <a:chExt cx="2038181" cy="2091917"/>
          </a:xfrm>
        </p:grpSpPr>
        <p:sp>
          <p:nvSpPr>
            <p:cNvPr id="51" name="Google Shape;1484;p32">
              <a:extLst>
                <a:ext uri="{FF2B5EF4-FFF2-40B4-BE49-F238E27FC236}">
                  <a16:creationId xmlns:a16="http://schemas.microsoft.com/office/drawing/2014/main" id="{49E9E2AA-7E02-4B3A-8A08-1B0B5FDC584C}"/>
                </a:ext>
              </a:extLst>
            </p:cNvPr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52" name="Google Shape;1485;p32">
              <a:extLst>
                <a:ext uri="{FF2B5EF4-FFF2-40B4-BE49-F238E27FC236}">
                  <a16:creationId xmlns:a16="http://schemas.microsoft.com/office/drawing/2014/main" id="{8346C35D-E838-49D6-9594-FC62E0177199}"/>
                </a:ext>
              </a:extLst>
            </p:cNvPr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53" name="Google Shape;1486;p32">
              <a:extLst>
                <a:ext uri="{FF2B5EF4-FFF2-40B4-BE49-F238E27FC236}">
                  <a16:creationId xmlns:a16="http://schemas.microsoft.com/office/drawing/2014/main" id="{078DBC63-55B1-4680-8194-E81950BB8D1C}"/>
                </a:ext>
              </a:extLst>
            </p:cNvPr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54" name="Google Shape;1487;p32">
              <a:extLst>
                <a:ext uri="{FF2B5EF4-FFF2-40B4-BE49-F238E27FC236}">
                  <a16:creationId xmlns:a16="http://schemas.microsoft.com/office/drawing/2014/main" id="{61FCE1B0-95B3-4733-BD44-A36E944DC560}"/>
                </a:ext>
              </a:extLst>
            </p:cNvPr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55" name="Google Shape;1488;p32">
              <a:extLst>
                <a:ext uri="{FF2B5EF4-FFF2-40B4-BE49-F238E27FC236}">
                  <a16:creationId xmlns:a16="http://schemas.microsoft.com/office/drawing/2014/main" id="{B0AB4317-B518-455B-A368-23008CF3D8E4}"/>
                </a:ext>
              </a:extLst>
            </p:cNvPr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56" name="Google Shape;1489;p32">
              <a:extLst>
                <a:ext uri="{FF2B5EF4-FFF2-40B4-BE49-F238E27FC236}">
                  <a16:creationId xmlns:a16="http://schemas.microsoft.com/office/drawing/2014/main" id="{92BDCC94-B58B-4FFC-B460-49591294FE62}"/>
                </a:ext>
              </a:extLst>
            </p:cNvPr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57" name="Google Shape;1490;p32">
              <a:extLst>
                <a:ext uri="{FF2B5EF4-FFF2-40B4-BE49-F238E27FC236}">
                  <a16:creationId xmlns:a16="http://schemas.microsoft.com/office/drawing/2014/main" id="{71E772C9-BC52-4440-9091-F21D0CB4FED1}"/>
                </a:ext>
              </a:extLst>
            </p:cNvPr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58" name="Google Shape;1491;p32">
              <a:extLst>
                <a:ext uri="{FF2B5EF4-FFF2-40B4-BE49-F238E27FC236}">
                  <a16:creationId xmlns:a16="http://schemas.microsoft.com/office/drawing/2014/main" id="{3B69DCF2-4B6E-4A51-B04E-A99A4CCDDCD7}"/>
                </a:ext>
              </a:extLst>
            </p:cNvPr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59" name="Google Shape;1492;p32">
              <a:extLst>
                <a:ext uri="{FF2B5EF4-FFF2-40B4-BE49-F238E27FC236}">
                  <a16:creationId xmlns:a16="http://schemas.microsoft.com/office/drawing/2014/main" id="{072A21C2-3774-480F-9E98-EAE17149BB12}"/>
                </a:ext>
              </a:extLst>
            </p:cNvPr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60" name="Google Shape;1493;p32">
              <a:extLst>
                <a:ext uri="{FF2B5EF4-FFF2-40B4-BE49-F238E27FC236}">
                  <a16:creationId xmlns:a16="http://schemas.microsoft.com/office/drawing/2014/main" id="{64B84660-B3D6-4354-B2D2-4048683280E3}"/>
                </a:ext>
              </a:extLst>
            </p:cNvPr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61" name="Google Shape;1494;p32">
              <a:extLst>
                <a:ext uri="{FF2B5EF4-FFF2-40B4-BE49-F238E27FC236}">
                  <a16:creationId xmlns:a16="http://schemas.microsoft.com/office/drawing/2014/main" id="{71E29D56-8BB4-4823-AF46-964AF3C32EA1}"/>
                </a:ext>
              </a:extLst>
            </p:cNvPr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62" name="Google Shape;1495;p32">
              <a:extLst>
                <a:ext uri="{FF2B5EF4-FFF2-40B4-BE49-F238E27FC236}">
                  <a16:creationId xmlns:a16="http://schemas.microsoft.com/office/drawing/2014/main" id="{13D771E4-D176-4DBE-AC7A-6386EFC0010E}"/>
                </a:ext>
              </a:extLst>
            </p:cNvPr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63" name="Google Shape;1496;p32">
              <a:extLst>
                <a:ext uri="{FF2B5EF4-FFF2-40B4-BE49-F238E27FC236}">
                  <a16:creationId xmlns:a16="http://schemas.microsoft.com/office/drawing/2014/main" id="{F784B0E0-E6D0-4FF5-9CFA-A135809F64F5}"/>
                </a:ext>
              </a:extLst>
            </p:cNvPr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64" name="Google Shape;1497;p32">
              <a:extLst>
                <a:ext uri="{FF2B5EF4-FFF2-40B4-BE49-F238E27FC236}">
                  <a16:creationId xmlns:a16="http://schemas.microsoft.com/office/drawing/2014/main" id="{AE54A672-A76A-4226-B31F-BA4DE8711217}"/>
                </a:ext>
              </a:extLst>
            </p:cNvPr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65" name="Google Shape;1498;p32">
              <a:extLst>
                <a:ext uri="{FF2B5EF4-FFF2-40B4-BE49-F238E27FC236}">
                  <a16:creationId xmlns:a16="http://schemas.microsoft.com/office/drawing/2014/main" id="{BD4FA0C8-FB6E-4AA1-A7C4-C4F591015BD4}"/>
                </a:ext>
              </a:extLst>
            </p:cNvPr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66" name="Google Shape;1499;p32">
              <a:extLst>
                <a:ext uri="{FF2B5EF4-FFF2-40B4-BE49-F238E27FC236}">
                  <a16:creationId xmlns:a16="http://schemas.microsoft.com/office/drawing/2014/main" id="{35C4F6BA-C7FA-4189-9611-E57336486147}"/>
                </a:ext>
              </a:extLst>
            </p:cNvPr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67" name="Google Shape;1500;p32">
              <a:extLst>
                <a:ext uri="{FF2B5EF4-FFF2-40B4-BE49-F238E27FC236}">
                  <a16:creationId xmlns:a16="http://schemas.microsoft.com/office/drawing/2014/main" id="{751EE507-94B6-4AB4-B07F-59A291C29DA7}"/>
                </a:ext>
              </a:extLst>
            </p:cNvPr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68" name="Google Shape;1501;p32">
              <a:extLst>
                <a:ext uri="{FF2B5EF4-FFF2-40B4-BE49-F238E27FC236}">
                  <a16:creationId xmlns:a16="http://schemas.microsoft.com/office/drawing/2014/main" id="{94C1BD51-5128-4E23-ADAE-E3268988EDAA}"/>
                </a:ext>
              </a:extLst>
            </p:cNvPr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69" name="Google Shape;1502;p32">
              <a:extLst>
                <a:ext uri="{FF2B5EF4-FFF2-40B4-BE49-F238E27FC236}">
                  <a16:creationId xmlns:a16="http://schemas.microsoft.com/office/drawing/2014/main" id="{C3B7700A-0F0A-4676-841C-CE58F4BC084C}"/>
                </a:ext>
              </a:extLst>
            </p:cNvPr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70" name="Google Shape;1503;p32">
              <a:extLst>
                <a:ext uri="{FF2B5EF4-FFF2-40B4-BE49-F238E27FC236}">
                  <a16:creationId xmlns:a16="http://schemas.microsoft.com/office/drawing/2014/main" id="{481A7DBC-79BA-4B1B-9866-9881825318DB}"/>
                </a:ext>
              </a:extLst>
            </p:cNvPr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71" name="Google Shape;1504;p32">
              <a:extLst>
                <a:ext uri="{FF2B5EF4-FFF2-40B4-BE49-F238E27FC236}">
                  <a16:creationId xmlns:a16="http://schemas.microsoft.com/office/drawing/2014/main" id="{2DC537B8-87F9-4BB0-BD42-EB83F7E6ADF5}"/>
                </a:ext>
              </a:extLst>
            </p:cNvPr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72" name="Google Shape;1505;p32">
              <a:extLst>
                <a:ext uri="{FF2B5EF4-FFF2-40B4-BE49-F238E27FC236}">
                  <a16:creationId xmlns:a16="http://schemas.microsoft.com/office/drawing/2014/main" id="{8769B5D0-5723-40DC-BFEF-18C40A539792}"/>
                </a:ext>
              </a:extLst>
            </p:cNvPr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73" name="Google Shape;1506;p32">
              <a:extLst>
                <a:ext uri="{FF2B5EF4-FFF2-40B4-BE49-F238E27FC236}">
                  <a16:creationId xmlns:a16="http://schemas.microsoft.com/office/drawing/2014/main" id="{F36337BB-897A-4B05-B976-4BBB06D27D8F}"/>
                </a:ext>
              </a:extLst>
            </p:cNvPr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74" name="Google Shape;1507;p32">
              <a:extLst>
                <a:ext uri="{FF2B5EF4-FFF2-40B4-BE49-F238E27FC236}">
                  <a16:creationId xmlns:a16="http://schemas.microsoft.com/office/drawing/2014/main" id="{C9D303B3-7D5F-430B-9E12-0153CC2114A0}"/>
                </a:ext>
              </a:extLst>
            </p:cNvPr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75" name="Google Shape;1508;p32">
              <a:extLst>
                <a:ext uri="{FF2B5EF4-FFF2-40B4-BE49-F238E27FC236}">
                  <a16:creationId xmlns:a16="http://schemas.microsoft.com/office/drawing/2014/main" id="{AF273DC1-9434-40BF-97C4-5B4D4F38B267}"/>
                </a:ext>
              </a:extLst>
            </p:cNvPr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76" name="Google Shape;1509;p32">
              <a:extLst>
                <a:ext uri="{FF2B5EF4-FFF2-40B4-BE49-F238E27FC236}">
                  <a16:creationId xmlns:a16="http://schemas.microsoft.com/office/drawing/2014/main" id="{84AF3B2D-CE2C-43E9-9B5D-CF665715C623}"/>
                </a:ext>
              </a:extLst>
            </p:cNvPr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77" name="Google Shape;1510;p32">
              <a:extLst>
                <a:ext uri="{FF2B5EF4-FFF2-40B4-BE49-F238E27FC236}">
                  <a16:creationId xmlns:a16="http://schemas.microsoft.com/office/drawing/2014/main" id="{3E43EBA1-C730-4E28-800A-8B003207298E}"/>
                </a:ext>
              </a:extLst>
            </p:cNvPr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78" name="Google Shape;1511;p32">
              <a:extLst>
                <a:ext uri="{FF2B5EF4-FFF2-40B4-BE49-F238E27FC236}">
                  <a16:creationId xmlns:a16="http://schemas.microsoft.com/office/drawing/2014/main" id="{CF76BAF5-D642-46FB-A884-BC8D0343DB99}"/>
                </a:ext>
              </a:extLst>
            </p:cNvPr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79" name="Google Shape;1512;p32">
              <a:extLst>
                <a:ext uri="{FF2B5EF4-FFF2-40B4-BE49-F238E27FC236}">
                  <a16:creationId xmlns:a16="http://schemas.microsoft.com/office/drawing/2014/main" id="{481975B2-49FF-4D13-944B-8C063056D1D2}"/>
                </a:ext>
              </a:extLst>
            </p:cNvPr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80" name="Google Shape;1513;p32">
              <a:extLst>
                <a:ext uri="{FF2B5EF4-FFF2-40B4-BE49-F238E27FC236}">
                  <a16:creationId xmlns:a16="http://schemas.microsoft.com/office/drawing/2014/main" id="{A84F9C96-4004-4147-B033-217D8CC13572}"/>
                </a:ext>
              </a:extLst>
            </p:cNvPr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81" name="Google Shape;1514;p32">
              <a:extLst>
                <a:ext uri="{FF2B5EF4-FFF2-40B4-BE49-F238E27FC236}">
                  <a16:creationId xmlns:a16="http://schemas.microsoft.com/office/drawing/2014/main" id="{CED58208-F63D-47D7-8403-EC10BE30E766}"/>
                </a:ext>
              </a:extLst>
            </p:cNvPr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82" name="Google Shape;1515;p32">
              <a:extLst>
                <a:ext uri="{FF2B5EF4-FFF2-40B4-BE49-F238E27FC236}">
                  <a16:creationId xmlns:a16="http://schemas.microsoft.com/office/drawing/2014/main" id="{9BE0F763-64EB-4F95-B0FA-B94D3918DDA3}"/>
                </a:ext>
              </a:extLst>
            </p:cNvPr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83" name="Google Shape;1516;p32">
              <a:extLst>
                <a:ext uri="{FF2B5EF4-FFF2-40B4-BE49-F238E27FC236}">
                  <a16:creationId xmlns:a16="http://schemas.microsoft.com/office/drawing/2014/main" id="{DC15EAF5-2518-4475-9DB4-D6899F67F811}"/>
                </a:ext>
              </a:extLst>
            </p:cNvPr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84" name="Google Shape;1517;p32">
              <a:extLst>
                <a:ext uri="{FF2B5EF4-FFF2-40B4-BE49-F238E27FC236}">
                  <a16:creationId xmlns:a16="http://schemas.microsoft.com/office/drawing/2014/main" id="{EFCB5F0A-BEA1-4C59-92CA-487F731315A6}"/>
                </a:ext>
              </a:extLst>
            </p:cNvPr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85" name="Google Shape;1518;p32">
              <a:extLst>
                <a:ext uri="{FF2B5EF4-FFF2-40B4-BE49-F238E27FC236}">
                  <a16:creationId xmlns:a16="http://schemas.microsoft.com/office/drawing/2014/main" id="{7C2DF9A4-F238-47EB-9976-AD6EDB421CB3}"/>
                </a:ext>
              </a:extLst>
            </p:cNvPr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86" name="Google Shape;1519;p32">
              <a:extLst>
                <a:ext uri="{FF2B5EF4-FFF2-40B4-BE49-F238E27FC236}">
                  <a16:creationId xmlns:a16="http://schemas.microsoft.com/office/drawing/2014/main" id="{274ECD47-A62C-4F52-9B3B-70DE44A8382A}"/>
                </a:ext>
              </a:extLst>
            </p:cNvPr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87" name="Google Shape;1520;p32">
              <a:extLst>
                <a:ext uri="{FF2B5EF4-FFF2-40B4-BE49-F238E27FC236}">
                  <a16:creationId xmlns:a16="http://schemas.microsoft.com/office/drawing/2014/main" id="{884FF08D-2B38-4BBF-8AB0-22267EB1129E}"/>
                </a:ext>
              </a:extLst>
            </p:cNvPr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88" name="Google Shape;1521;p32">
              <a:extLst>
                <a:ext uri="{FF2B5EF4-FFF2-40B4-BE49-F238E27FC236}">
                  <a16:creationId xmlns:a16="http://schemas.microsoft.com/office/drawing/2014/main" id="{2BE376BA-1D78-4CB5-8B7A-C6EC91F9FDBB}"/>
                </a:ext>
              </a:extLst>
            </p:cNvPr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89" name="Google Shape;1522;p32">
              <a:extLst>
                <a:ext uri="{FF2B5EF4-FFF2-40B4-BE49-F238E27FC236}">
                  <a16:creationId xmlns:a16="http://schemas.microsoft.com/office/drawing/2014/main" id="{E7098890-A9F6-4D52-A269-49C70ABB61A9}"/>
                </a:ext>
              </a:extLst>
            </p:cNvPr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90" name="Google Shape;1523;p32">
              <a:extLst>
                <a:ext uri="{FF2B5EF4-FFF2-40B4-BE49-F238E27FC236}">
                  <a16:creationId xmlns:a16="http://schemas.microsoft.com/office/drawing/2014/main" id="{3C767BC6-BF05-4A0C-A2D5-1DE40407B0ED}"/>
                </a:ext>
              </a:extLst>
            </p:cNvPr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91" name="Google Shape;1524;p32">
              <a:extLst>
                <a:ext uri="{FF2B5EF4-FFF2-40B4-BE49-F238E27FC236}">
                  <a16:creationId xmlns:a16="http://schemas.microsoft.com/office/drawing/2014/main" id="{9EB08C94-A522-44DB-AFD2-D8E593F49704}"/>
                </a:ext>
              </a:extLst>
            </p:cNvPr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92" name="Google Shape;1525;p32">
              <a:extLst>
                <a:ext uri="{FF2B5EF4-FFF2-40B4-BE49-F238E27FC236}">
                  <a16:creationId xmlns:a16="http://schemas.microsoft.com/office/drawing/2014/main" id="{D2AA3091-69F1-4B08-924B-74F733997907}"/>
                </a:ext>
              </a:extLst>
            </p:cNvPr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93" name="Google Shape;1526;p32">
              <a:extLst>
                <a:ext uri="{FF2B5EF4-FFF2-40B4-BE49-F238E27FC236}">
                  <a16:creationId xmlns:a16="http://schemas.microsoft.com/office/drawing/2014/main" id="{4A7E251D-DD5F-4951-8221-318364BEABCD}"/>
                </a:ext>
              </a:extLst>
            </p:cNvPr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  <p:sp>
          <p:nvSpPr>
            <p:cNvPr id="94" name="Google Shape;1527;p32">
              <a:extLst>
                <a:ext uri="{FF2B5EF4-FFF2-40B4-BE49-F238E27FC236}">
                  <a16:creationId xmlns:a16="http://schemas.microsoft.com/office/drawing/2014/main" id="{B92972B1-3D4E-46DA-AC15-9D4AF6D68C7A}"/>
                </a:ext>
              </a:extLst>
            </p:cNvPr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/>
              </a:endParaRPr>
            </a:p>
          </p:txBody>
        </p:sp>
      </p:grpSp>
      <p:grpSp>
        <p:nvGrpSpPr>
          <p:cNvPr id="96" name="Google Shape;1529;p32">
            <a:extLst>
              <a:ext uri="{FF2B5EF4-FFF2-40B4-BE49-F238E27FC236}">
                <a16:creationId xmlns:a16="http://schemas.microsoft.com/office/drawing/2014/main" id="{F296E13E-DC7A-404A-B26B-2FDEE75E9432}"/>
              </a:ext>
            </a:extLst>
          </p:cNvPr>
          <p:cNvGrpSpPr/>
          <p:nvPr/>
        </p:nvGrpSpPr>
        <p:grpSpPr>
          <a:xfrm>
            <a:off x="4165481" y="1012118"/>
            <a:ext cx="1923564" cy="869217"/>
            <a:chOff x="5645320" y="1221817"/>
            <a:chExt cx="2756444" cy="947918"/>
          </a:xfrm>
        </p:grpSpPr>
        <p:sp>
          <p:nvSpPr>
            <p:cNvPr id="98" name="Google Shape;1531;p32">
              <a:extLst>
                <a:ext uri="{FF2B5EF4-FFF2-40B4-BE49-F238E27FC236}">
                  <a16:creationId xmlns:a16="http://schemas.microsoft.com/office/drawing/2014/main" id="{730AD5D2-B3EA-4623-A070-50A0F1753C22}"/>
                </a:ext>
              </a:extLst>
            </p:cNvPr>
            <p:cNvSpPr txBox="1"/>
            <p:nvPr/>
          </p:nvSpPr>
          <p:spPr>
            <a:xfrm>
              <a:off x="5645320" y="1566389"/>
              <a:ext cx="2756444" cy="603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dk1"/>
                  </a:solidFill>
                  <a:latin typeface="Fira Sans Condensed" panose="020B0503050000020004" pitchFamily="34" charset="0"/>
                  <a:sym typeface="Fira Sans Extra Condensed"/>
                </a:rPr>
                <a:t>Improve access of clean water to communities</a:t>
              </a:r>
              <a:endParaRPr lang="en-US">
                <a:solidFill>
                  <a:schemeClr val="dk1"/>
                </a:solidFill>
                <a:latin typeface="Fira Sans Condensed" panose="020B0503050000020004" pitchFamily="34" charset="0"/>
              </a:endParaRPr>
            </a:p>
          </p:txBody>
        </p:sp>
        <p:sp>
          <p:nvSpPr>
            <p:cNvPr id="99" name="Google Shape;1532;p32">
              <a:extLst>
                <a:ext uri="{FF2B5EF4-FFF2-40B4-BE49-F238E27FC236}">
                  <a16:creationId xmlns:a16="http://schemas.microsoft.com/office/drawing/2014/main" id="{13A1C7C9-4275-42DA-9A4B-E6E30A61E4C6}"/>
                </a:ext>
              </a:extLst>
            </p:cNvPr>
            <p:cNvSpPr txBox="1"/>
            <p:nvPr/>
          </p:nvSpPr>
          <p:spPr>
            <a:xfrm>
              <a:off x="6243517" y="1221817"/>
              <a:ext cx="1568817" cy="294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 Condensed"/>
                  <a:ea typeface="Fira Sans Extra Condensed"/>
                  <a:cs typeface="Fira Sans Extra Condensed"/>
                </a:rPr>
                <a:t>Functional</a:t>
              </a:r>
            </a:p>
          </p:txBody>
        </p:sp>
      </p:grpSp>
      <p:sp>
        <p:nvSpPr>
          <p:cNvPr id="111" name="Google Shape;1437;p32">
            <a:extLst>
              <a:ext uri="{FF2B5EF4-FFF2-40B4-BE49-F238E27FC236}">
                <a16:creationId xmlns:a16="http://schemas.microsoft.com/office/drawing/2014/main" id="{FAC11D49-B1DF-49A6-A3CC-6E6BA359ECFB}"/>
              </a:ext>
            </a:extLst>
          </p:cNvPr>
          <p:cNvSpPr/>
          <p:nvPr/>
        </p:nvSpPr>
        <p:spPr>
          <a:xfrm>
            <a:off x="4138620" y="2357583"/>
            <a:ext cx="2071313" cy="966787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/>
            </a:endParaRPr>
          </a:p>
        </p:txBody>
      </p:sp>
      <p:grpSp>
        <p:nvGrpSpPr>
          <p:cNvPr id="112" name="Google Shape;1529;p32">
            <a:extLst>
              <a:ext uri="{FF2B5EF4-FFF2-40B4-BE49-F238E27FC236}">
                <a16:creationId xmlns:a16="http://schemas.microsoft.com/office/drawing/2014/main" id="{B512E0E6-6DBC-467F-846A-FF8A913CC629}"/>
              </a:ext>
            </a:extLst>
          </p:cNvPr>
          <p:cNvGrpSpPr/>
          <p:nvPr/>
        </p:nvGrpSpPr>
        <p:grpSpPr>
          <a:xfrm>
            <a:off x="4031903" y="2405834"/>
            <a:ext cx="2277651" cy="904251"/>
            <a:chOff x="5456260" y="1230354"/>
            <a:chExt cx="2949119" cy="986124"/>
          </a:xfrm>
        </p:grpSpPr>
        <p:sp>
          <p:nvSpPr>
            <p:cNvPr id="113" name="Google Shape;1531;p32">
              <a:extLst>
                <a:ext uri="{FF2B5EF4-FFF2-40B4-BE49-F238E27FC236}">
                  <a16:creationId xmlns:a16="http://schemas.microsoft.com/office/drawing/2014/main" id="{E2FC7C83-EF66-41BE-8926-7F190270D606}"/>
                </a:ext>
              </a:extLst>
            </p:cNvPr>
            <p:cNvSpPr txBox="1"/>
            <p:nvPr/>
          </p:nvSpPr>
          <p:spPr>
            <a:xfrm>
              <a:off x="5557675" y="1613132"/>
              <a:ext cx="2756444" cy="603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dk1"/>
                  </a:solidFill>
                  <a:latin typeface="Fira Sans Condensed"/>
                  <a:sym typeface="Fira Sans Extra Condensed"/>
                </a:rPr>
                <a:t>Plan Maintenance and Reduce labor cost</a:t>
              </a:r>
              <a:endParaRPr lang="en-US">
                <a:latin typeface="Fira Sans Condensed"/>
              </a:endParaRPr>
            </a:p>
          </p:txBody>
        </p:sp>
        <p:sp>
          <p:nvSpPr>
            <p:cNvPr id="114" name="Google Shape;1532;p32">
              <a:extLst>
                <a:ext uri="{FF2B5EF4-FFF2-40B4-BE49-F238E27FC236}">
                  <a16:creationId xmlns:a16="http://schemas.microsoft.com/office/drawing/2014/main" id="{A2F3DC36-BF87-4818-949E-1E62FC0DD13C}"/>
                </a:ext>
              </a:extLst>
            </p:cNvPr>
            <p:cNvSpPr txBox="1"/>
            <p:nvPr/>
          </p:nvSpPr>
          <p:spPr>
            <a:xfrm>
              <a:off x="5456260" y="1230354"/>
              <a:ext cx="2949119" cy="295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solidFill>
                    <a:schemeClr val="accent4"/>
                  </a:solidFill>
                  <a:latin typeface="Fira Sans Condensed"/>
                  <a:ea typeface="Fira Sans Extra Condensed"/>
                  <a:cs typeface="Fira Sans Extra Condensed"/>
                </a:rPr>
                <a:t>Functional Needs Repair</a:t>
              </a:r>
            </a:p>
          </p:txBody>
        </p:sp>
      </p:grpSp>
      <p:sp>
        <p:nvSpPr>
          <p:cNvPr id="119" name="Google Shape;1437;p32">
            <a:extLst>
              <a:ext uri="{FF2B5EF4-FFF2-40B4-BE49-F238E27FC236}">
                <a16:creationId xmlns:a16="http://schemas.microsoft.com/office/drawing/2014/main" id="{DDF702E9-2C71-45B6-A1D7-9B1C55159BE5}"/>
              </a:ext>
            </a:extLst>
          </p:cNvPr>
          <p:cNvSpPr/>
          <p:nvPr/>
        </p:nvSpPr>
        <p:spPr>
          <a:xfrm>
            <a:off x="4131475" y="3750614"/>
            <a:ext cx="1964157" cy="966787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/>
            </a:endParaRPr>
          </a:p>
        </p:txBody>
      </p:sp>
      <p:grpSp>
        <p:nvGrpSpPr>
          <p:cNvPr id="120" name="Google Shape;1529;p32">
            <a:extLst>
              <a:ext uri="{FF2B5EF4-FFF2-40B4-BE49-F238E27FC236}">
                <a16:creationId xmlns:a16="http://schemas.microsoft.com/office/drawing/2014/main" id="{A1F41707-025B-4A3C-8580-032645BB48BA}"/>
              </a:ext>
            </a:extLst>
          </p:cNvPr>
          <p:cNvGrpSpPr/>
          <p:nvPr/>
        </p:nvGrpSpPr>
        <p:grpSpPr>
          <a:xfrm>
            <a:off x="4166647" y="3791036"/>
            <a:ext cx="1880175" cy="862072"/>
            <a:chOff x="5697364" y="1221817"/>
            <a:chExt cx="2914996" cy="940127"/>
          </a:xfrm>
        </p:grpSpPr>
        <p:sp>
          <p:nvSpPr>
            <p:cNvPr id="121" name="Google Shape;1531;p32">
              <a:extLst>
                <a:ext uri="{FF2B5EF4-FFF2-40B4-BE49-F238E27FC236}">
                  <a16:creationId xmlns:a16="http://schemas.microsoft.com/office/drawing/2014/main" id="{B093D4AD-B72B-48DE-9607-628439BA80E7}"/>
                </a:ext>
              </a:extLst>
            </p:cNvPr>
            <p:cNvSpPr txBox="1"/>
            <p:nvPr/>
          </p:nvSpPr>
          <p:spPr>
            <a:xfrm>
              <a:off x="5702009" y="1567134"/>
              <a:ext cx="2902094" cy="594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dk1"/>
                  </a:solidFill>
                  <a:latin typeface="Fira Sans Condensed"/>
                  <a:sym typeface="Fira Sans Extra Condensed"/>
                </a:rPr>
                <a:t>Repair or remove waterpoint, </a:t>
              </a:r>
            </a:p>
            <a:p>
              <a:pPr algn="ctr"/>
              <a:r>
                <a:rPr lang="en">
                  <a:solidFill>
                    <a:schemeClr val="dk1"/>
                  </a:solidFill>
                  <a:latin typeface="Fira Sans Condensed"/>
                  <a:sym typeface="Fira Sans Extra Condensed"/>
                </a:rPr>
                <a:t>Reallocate Resources</a:t>
              </a:r>
              <a:endParaRPr lang="en">
                <a:solidFill>
                  <a:schemeClr val="dk1"/>
                </a:solidFill>
                <a:latin typeface="Fira Sans Condensed"/>
              </a:endParaRPr>
            </a:p>
          </p:txBody>
        </p:sp>
        <p:sp>
          <p:nvSpPr>
            <p:cNvPr id="122" name="Google Shape;1532;p32">
              <a:extLst>
                <a:ext uri="{FF2B5EF4-FFF2-40B4-BE49-F238E27FC236}">
                  <a16:creationId xmlns:a16="http://schemas.microsoft.com/office/drawing/2014/main" id="{9410E8C6-BFC4-4E51-A079-0DD77420C603}"/>
                </a:ext>
              </a:extLst>
            </p:cNvPr>
            <p:cNvSpPr txBox="1"/>
            <p:nvPr/>
          </p:nvSpPr>
          <p:spPr>
            <a:xfrm>
              <a:off x="5697364" y="1221817"/>
              <a:ext cx="2914996" cy="303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solidFill>
                    <a:schemeClr val="accent4"/>
                  </a:solidFill>
                  <a:latin typeface="Fira Sans Condensed"/>
                </a:rPr>
                <a:t>Non-Functional</a:t>
              </a:r>
              <a:endParaRPr lang="en-US">
                <a:solidFill>
                  <a:schemeClr val="accent4"/>
                </a:solidFill>
                <a:latin typeface="Fira Sans Condensed"/>
              </a:endParaRPr>
            </a:p>
          </p:txBody>
        </p:sp>
      </p:grpSp>
      <p:sp>
        <p:nvSpPr>
          <p:cNvPr id="5" name="Google Shape;1166;p28">
            <a:extLst>
              <a:ext uri="{FF2B5EF4-FFF2-40B4-BE49-F238E27FC236}">
                <a16:creationId xmlns:a16="http://schemas.microsoft.com/office/drawing/2014/main" id="{E6375F06-1A8D-45C7-A137-FFFB210C90C9}"/>
              </a:ext>
            </a:extLst>
          </p:cNvPr>
          <p:cNvSpPr/>
          <p:nvPr/>
        </p:nvSpPr>
        <p:spPr>
          <a:xfrm>
            <a:off x="3281801" y="2677332"/>
            <a:ext cx="330105" cy="330105"/>
          </a:xfrm>
          <a:custGeom>
            <a:avLst/>
            <a:gdLst/>
            <a:ahLst/>
            <a:cxnLst/>
            <a:rect l="l" t="t" r="r" b="b"/>
            <a:pathLst>
              <a:path w="11209" h="11209" extrusionOk="0">
                <a:moveTo>
                  <a:pt x="5604" y="1"/>
                </a:moveTo>
                <a:lnTo>
                  <a:pt x="5319" y="14"/>
                </a:lnTo>
                <a:lnTo>
                  <a:pt x="5033" y="28"/>
                </a:lnTo>
                <a:lnTo>
                  <a:pt x="4747" y="69"/>
                </a:lnTo>
                <a:lnTo>
                  <a:pt x="4475" y="109"/>
                </a:lnTo>
                <a:lnTo>
                  <a:pt x="4203" y="177"/>
                </a:lnTo>
                <a:lnTo>
                  <a:pt x="3945" y="259"/>
                </a:lnTo>
                <a:lnTo>
                  <a:pt x="3686" y="341"/>
                </a:lnTo>
                <a:lnTo>
                  <a:pt x="3428" y="436"/>
                </a:lnTo>
                <a:lnTo>
                  <a:pt x="3183" y="558"/>
                </a:lnTo>
                <a:lnTo>
                  <a:pt x="2938" y="681"/>
                </a:lnTo>
                <a:lnTo>
                  <a:pt x="2707" y="817"/>
                </a:lnTo>
                <a:lnTo>
                  <a:pt x="2476" y="953"/>
                </a:lnTo>
                <a:lnTo>
                  <a:pt x="2258" y="1116"/>
                </a:lnTo>
                <a:lnTo>
                  <a:pt x="2040" y="1279"/>
                </a:lnTo>
                <a:lnTo>
                  <a:pt x="1836" y="1456"/>
                </a:lnTo>
                <a:lnTo>
                  <a:pt x="1646" y="1646"/>
                </a:lnTo>
                <a:lnTo>
                  <a:pt x="1456" y="1837"/>
                </a:lnTo>
                <a:lnTo>
                  <a:pt x="1279" y="2041"/>
                </a:lnTo>
                <a:lnTo>
                  <a:pt x="1115" y="2245"/>
                </a:lnTo>
                <a:lnTo>
                  <a:pt x="966" y="2476"/>
                </a:lnTo>
                <a:lnTo>
                  <a:pt x="816" y="2694"/>
                </a:lnTo>
                <a:lnTo>
                  <a:pt x="680" y="2939"/>
                </a:lnTo>
                <a:lnTo>
                  <a:pt x="558" y="3170"/>
                </a:lnTo>
                <a:lnTo>
                  <a:pt x="449" y="3428"/>
                </a:lnTo>
                <a:lnTo>
                  <a:pt x="340" y="3673"/>
                </a:lnTo>
                <a:lnTo>
                  <a:pt x="258" y="3932"/>
                </a:lnTo>
                <a:lnTo>
                  <a:pt x="177" y="4204"/>
                </a:lnTo>
                <a:lnTo>
                  <a:pt x="122" y="4476"/>
                </a:lnTo>
                <a:lnTo>
                  <a:pt x="68" y="4748"/>
                </a:lnTo>
                <a:lnTo>
                  <a:pt x="41" y="5033"/>
                </a:lnTo>
                <a:lnTo>
                  <a:pt x="14" y="5319"/>
                </a:lnTo>
                <a:lnTo>
                  <a:pt x="0" y="5605"/>
                </a:lnTo>
                <a:lnTo>
                  <a:pt x="14" y="5890"/>
                </a:lnTo>
                <a:lnTo>
                  <a:pt x="41" y="6176"/>
                </a:lnTo>
                <a:lnTo>
                  <a:pt x="68" y="6462"/>
                </a:lnTo>
                <a:lnTo>
                  <a:pt x="122" y="6734"/>
                </a:lnTo>
                <a:lnTo>
                  <a:pt x="177" y="7006"/>
                </a:lnTo>
                <a:lnTo>
                  <a:pt x="258" y="7264"/>
                </a:lnTo>
                <a:lnTo>
                  <a:pt x="340" y="7523"/>
                </a:lnTo>
                <a:lnTo>
                  <a:pt x="449" y="7781"/>
                </a:lnTo>
                <a:lnTo>
                  <a:pt x="558" y="8026"/>
                </a:lnTo>
                <a:lnTo>
                  <a:pt x="680" y="8271"/>
                </a:lnTo>
                <a:lnTo>
                  <a:pt x="816" y="8502"/>
                </a:lnTo>
                <a:lnTo>
                  <a:pt x="966" y="8733"/>
                </a:lnTo>
                <a:lnTo>
                  <a:pt x="1115" y="8951"/>
                </a:lnTo>
                <a:lnTo>
                  <a:pt x="1279" y="9169"/>
                </a:lnTo>
                <a:lnTo>
                  <a:pt x="1456" y="9373"/>
                </a:lnTo>
                <a:lnTo>
                  <a:pt x="1646" y="9563"/>
                </a:lnTo>
                <a:lnTo>
                  <a:pt x="1836" y="9754"/>
                </a:lnTo>
                <a:lnTo>
                  <a:pt x="2040" y="9930"/>
                </a:lnTo>
                <a:lnTo>
                  <a:pt x="2258" y="10094"/>
                </a:lnTo>
                <a:lnTo>
                  <a:pt x="2476" y="10243"/>
                </a:lnTo>
                <a:lnTo>
                  <a:pt x="2707" y="10393"/>
                </a:lnTo>
                <a:lnTo>
                  <a:pt x="2938" y="10529"/>
                </a:lnTo>
                <a:lnTo>
                  <a:pt x="3183" y="10651"/>
                </a:lnTo>
                <a:lnTo>
                  <a:pt x="3428" y="10760"/>
                </a:lnTo>
                <a:lnTo>
                  <a:pt x="3686" y="10869"/>
                </a:lnTo>
                <a:lnTo>
                  <a:pt x="3945" y="10951"/>
                </a:lnTo>
                <a:lnTo>
                  <a:pt x="4203" y="11032"/>
                </a:lnTo>
                <a:lnTo>
                  <a:pt x="4475" y="11087"/>
                </a:lnTo>
                <a:lnTo>
                  <a:pt x="4747" y="11141"/>
                </a:lnTo>
                <a:lnTo>
                  <a:pt x="5033" y="11168"/>
                </a:lnTo>
                <a:lnTo>
                  <a:pt x="5319" y="11195"/>
                </a:lnTo>
                <a:lnTo>
                  <a:pt x="5604" y="11209"/>
                </a:lnTo>
                <a:lnTo>
                  <a:pt x="5890" y="11195"/>
                </a:lnTo>
                <a:lnTo>
                  <a:pt x="6176" y="11168"/>
                </a:lnTo>
                <a:lnTo>
                  <a:pt x="6461" y="11141"/>
                </a:lnTo>
                <a:lnTo>
                  <a:pt x="6733" y="11087"/>
                </a:lnTo>
                <a:lnTo>
                  <a:pt x="7005" y="11032"/>
                </a:lnTo>
                <a:lnTo>
                  <a:pt x="7277" y="10951"/>
                </a:lnTo>
                <a:lnTo>
                  <a:pt x="7536" y="10869"/>
                </a:lnTo>
                <a:lnTo>
                  <a:pt x="7781" y="10760"/>
                </a:lnTo>
                <a:lnTo>
                  <a:pt x="8039" y="10651"/>
                </a:lnTo>
                <a:lnTo>
                  <a:pt x="8270" y="10529"/>
                </a:lnTo>
                <a:lnTo>
                  <a:pt x="8515" y="10393"/>
                </a:lnTo>
                <a:lnTo>
                  <a:pt x="8733" y="10243"/>
                </a:lnTo>
                <a:lnTo>
                  <a:pt x="8951" y="10094"/>
                </a:lnTo>
                <a:lnTo>
                  <a:pt x="9168" y="9930"/>
                </a:lnTo>
                <a:lnTo>
                  <a:pt x="9372" y="9754"/>
                </a:lnTo>
                <a:lnTo>
                  <a:pt x="9563" y="9563"/>
                </a:lnTo>
                <a:lnTo>
                  <a:pt x="9753" y="9373"/>
                </a:lnTo>
                <a:lnTo>
                  <a:pt x="9930" y="9169"/>
                </a:lnTo>
                <a:lnTo>
                  <a:pt x="10093" y="8951"/>
                </a:lnTo>
                <a:lnTo>
                  <a:pt x="10256" y="8733"/>
                </a:lnTo>
                <a:lnTo>
                  <a:pt x="10392" y="8502"/>
                </a:lnTo>
                <a:lnTo>
                  <a:pt x="10528" y="8271"/>
                </a:lnTo>
                <a:lnTo>
                  <a:pt x="10651" y="8026"/>
                </a:lnTo>
                <a:lnTo>
                  <a:pt x="10773" y="7781"/>
                </a:lnTo>
                <a:lnTo>
                  <a:pt x="10869" y="7523"/>
                </a:lnTo>
                <a:lnTo>
                  <a:pt x="10950" y="7264"/>
                </a:lnTo>
                <a:lnTo>
                  <a:pt x="11032" y="7006"/>
                </a:lnTo>
                <a:lnTo>
                  <a:pt x="11100" y="6734"/>
                </a:lnTo>
                <a:lnTo>
                  <a:pt x="11141" y="6462"/>
                </a:lnTo>
                <a:lnTo>
                  <a:pt x="11181" y="6176"/>
                </a:lnTo>
                <a:lnTo>
                  <a:pt x="11195" y="5890"/>
                </a:lnTo>
                <a:lnTo>
                  <a:pt x="11209" y="5605"/>
                </a:lnTo>
                <a:lnTo>
                  <a:pt x="11195" y="5319"/>
                </a:lnTo>
                <a:lnTo>
                  <a:pt x="11181" y="5033"/>
                </a:lnTo>
                <a:lnTo>
                  <a:pt x="11141" y="4748"/>
                </a:lnTo>
                <a:lnTo>
                  <a:pt x="11100" y="4476"/>
                </a:lnTo>
                <a:lnTo>
                  <a:pt x="11032" y="4204"/>
                </a:lnTo>
                <a:lnTo>
                  <a:pt x="10950" y="3932"/>
                </a:lnTo>
                <a:lnTo>
                  <a:pt x="10869" y="3673"/>
                </a:lnTo>
                <a:lnTo>
                  <a:pt x="10773" y="3428"/>
                </a:lnTo>
                <a:lnTo>
                  <a:pt x="10651" y="3170"/>
                </a:lnTo>
                <a:lnTo>
                  <a:pt x="10528" y="2939"/>
                </a:lnTo>
                <a:lnTo>
                  <a:pt x="10392" y="2694"/>
                </a:lnTo>
                <a:lnTo>
                  <a:pt x="10256" y="2476"/>
                </a:lnTo>
                <a:lnTo>
                  <a:pt x="10093" y="2245"/>
                </a:lnTo>
                <a:lnTo>
                  <a:pt x="9930" y="2041"/>
                </a:lnTo>
                <a:lnTo>
                  <a:pt x="9753" y="1837"/>
                </a:lnTo>
                <a:lnTo>
                  <a:pt x="9563" y="1646"/>
                </a:lnTo>
                <a:lnTo>
                  <a:pt x="9372" y="1456"/>
                </a:lnTo>
                <a:lnTo>
                  <a:pt x="9168" y="1279"/>
                </a:lnTo>
                <a:lnTo>
                  <a:pt x="8951" y="1116"/>
                </a:lnTo>
                <a:lnTo>
                  <a:pt x="8733" y="953"/>
                </a:lnTo>
                <a:lnTo>
                  <a:pt x="8515" y="817"/>
                </a:lnTo>
                <a:lnTo>
                  <a:pt x="8270" y="681"/>
                </a:lnTo>
                <a:lnTo>
                  <a:pt x="8039" y="558"/>
                </a:lnTo>
                <a:lnTo>
                  <a:pt x="7781" y="436"/>
                </a:lnTo>
                <a:lnTo>
                  <a:pt x="7536" y="341"/>
                </a:lnTo>
                <a:lnTo>
                  <a:pt x="7277" y="259"/>
                </a:lnTo>
                <a:lnTo>
                  <a:pt x="7005" y="177"/>
                </a:lnTo>
                <a:lnTo>
                  <a:pt x="6733" y="109"/>
                </a:lnTo>
                <a:lnTo>
                  <a:pt x="6461" y="69"/>
                </a:lnTo>
                <a:lnTo>
                  <a:pt x="6176" y="28"/>
                </a:lnTo>
                <a:lnTo>
                  <a:pt x="5890" y="14"/>
                </a:lnTo>
                <a:lnTo>
                  <a:pt x="56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/>
            </a:endParaRP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C996A64-D073-44C3-BD2C-877C9BED98F8}"/>
              </a:ext>
            </a:extLst>
          </p:cNvPr>
          <p:cNvCxnSpPr/>
          <p:nvPr/>
        </p:nvCxnSpPr>
        <p:spPr>
          <a:xfrm flipV="1">
            <a:off x="2741522" y="1445564"/>
            <a:ext cx="1407320" cy="1393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Google Shape;1167;p28">
            <a:extLst>
              <a:ext uri="{FF2B5EF4-FFF2-40B4-BE49-F238E27FC236}">
                <a16:creationId xmlns:a16="http://schemas.microsoft.com/office/drawing/2014/main" id="{BD72BD07-1118-4DE6-9670-143FD1A548D7}"/>
              </a:ext>
            </a:extLst>
          </p:cNvPr>
          <p:cNvSpPr/>
          <p:nvPr/>
        </p:nvSpPr>
        <p:spPr>
          <a:xfrm>
            <a:off x="3348683" y="2753771"/>
            <a:ext cx="189923" cy="190306"/>
          </a:xfrm>
          <a:custGeom>
            <a:avLst/>
            <a:gdLst/>
            <a:ahLst/>
            <a:cxnLst/>
            <a:rect l="l" t="t" r="r" b="b"/>
            <a:pathLst>
              <a:path w="6449" h="6462" extrusionOk="0">
                <a:moveTo>
                  <a:pt x="3320" y="2272"/>
                </a:moveTo>
                <a:lnTo>
                  <a:pt x="3415" y="2300"/>
                </a:lnTo>
                <a:lnTo>
                  <a:pt x="3510" y="2313"/>
                </a:lnTo>
                <a:lnTo>
                  <a:pt x="3592" y="2354"/>
                </a:lnTo>
                <a:lnTo>
                  <a:pt x="3687" y="2395"/>
                </a:lnTo>
                <a:lnTo>
                  <a:pt x="3755" y="2436"/>
                </a:lnTo>
                <a:lnTo>
                  <a:pt x="3837" y="2490"/>
                </a:lnTo>
                <a:lnTo>
                  <a:pt x="3905" y="2558"/>
                </a:lnTo>
                <a:lnTo>
                  <a:pt x="3959" y="2626"/>
                </a:lnTo>
                <a:lnTo>
                  <a:pt x="4027" y="2694"/>
                </a:lnTo>
                <a:lnTo>
                  <a:pt x="4068" y="2776"/>
                </a:lnTo>
                <a:lnTo>
                  <a:pt x="4109" y="2857"/>
                </a:lnTo>
                <a:lnTo>
                  <a:pt x="4136" y="2953"/>
                </a:lnTo>
                <a:lnTo>
                  <a:pt x="4163" y="3034"/>
                </a:lnTo>
                <a:lnTo>
                  <a:pt x="4177" y="3129"/>
                </a:lnTo>
                <a:lnTo>
                  <a:pt x="4190" y="3238"/>
                </a:lnTo>
                <a:lnTo>
                  <a:pt x="4177" y="3333"/>
                </a:lnTo>
                <a:lnTo>
                  <a:pt x="4163" y="3429"/>
                </a:lnTo>
                <a:lnTo>
                  <a:pt x="4136" y="3524"/>
                </a:lnTo>
                <a:lnTo>
                  <a:pt x="4109" y="3605"/>
                </a:lnTo>
                <a:lnTo>
                  <a:pt x="4068" y="3687"/>
                </a:lnTo>
                <a:lnTo>
                  <a:pt x="4027" y="3769"/>
                </a:lnTo>
                <a:lnTo>
                  <a:pt x="3959" y="3837"/>
                </a:lnTo>
                <a:lnTo>
                  <a:pt x="3905" y="3905"/>
                </a:lnTo>
                <a:lnTo>
                  <a:pt x="3837" y="3973"/>
                </a:lnTo>
                <a:lnTo>
                  <a:pt x="3755" y="4027"/>
                </a:lnTo>
                <a:lnTo>
                  <a:pt x="3687" y="4082"/>
                </a:lnTo>
                <a:lnTo>
                  <a:pt x="3592" y="4122"/>
                </a:lnTo>
                <a:lnTo>
                  <a:pt x="3510" y="4150"/>
                </a:lnTo>
                <a:lnTo>
                  <a:pt x="3415" y="4177"/>
                </a:lnTo>
                <a:lnTo>
                  <a:pt x="3320" y="4190"/>
                </a:lnTo>
                <a:lnTo>
                  <a:pt x="3129" y="4190"/>
                </a:lnTo>
                <a:lnTo>
                  <a:pt x="3034" y="4177"/>
                </a:lnTo>
                <a:lnTo>
                  <a:pt x="2939" y="4150"/>
                </a:lnTo>
                <a:lnTo>
                  <a:pt x="2857" y="4122"/>
                </a:lnTo>
                <a:lnTo>
                  <a:pt x="2762" y="4082"/>
                </a:lnTo>
                <a:lnTo>
                  <a:pt x="2694" y="4027"/>
                </a:lnTo>
                <a:lnTo>
                  <a:pt x="2612" y="3973"/>
                </a:lnTo>
                <a:lnTo>
                  <a:pt x="2544" y="3905"/>
                </a:lnTo>
                <a:lnTo>
                  <a:pt x="2490" y="3837"/>
                </a:lnTo>
                <a:lnTo>
                  <a:pt x="2436" y="3769"/>
                </a:lnTo>
                <a:lnTo>
                  <a:pt x="2381" y="3687"/>
                </a:lnTo>
                <a:lnTo>
                  <a:pt x="2340" y="3605"/>
                </a:lnTo>
                <a:lnTo>
                  <a:pt x="2313" y="3524"/>
                </a:lnTo>
                <a:lnTo>
                  <a:pt x="2286" y="3429"/>
                </a:lnTo>
                <a:lnTo>
                  <a:pt x="2272" y="3333"/>
                </a:lnTo>
                <a:lnTo>
                  <a:pt x="2259" y="3238"/>
                </a:lnTo>
                <a:lnTo>
                  <a:pt x="2272" y="3129"/>
                </a:lnTo>
                <a:lnTo>
                  <a:pt x="2286" y="3034"/>
                </a:lnTo>
                <a:lnTo>
                  <a:pt x="2313" y="2953"/>
                </a:lnTo>
                <a:lnTo>
                  <a:pt x="2340" y="2857"/>
                </a:lnTo>
                <a:lnTo>
                  <a:pt x="2381" y="2776"/>
                </a:lnTo>
                <a:lnTo>
                  <a:pt x="2436" y="2694"/>
                </a:lnTo>
                <a:lnTo>
                  <a:pt x="2490" y="2626"/>
                </a:lnTo>
                <a:lnTo>
                  <a:pt x="2544" y="2558"/>
                </a:lnTo>
                <a:lnTo>
                  <a:pt x="2612" y="2490"/>
                </a:lnTo>
                <a:lnTo>
                  <a:pt x="2694" y="2436"/>
                </a:lnTo>
                <a:lnTo>
                  <a:pt x="2762" y="2395"/>
                </a:lnTo>
                <a:lnTo>
                  <a:pt x="2857" y="2354"/>
                </a:lnTo>
                <a:lnTo>
                  <a:pt x="2939" y="2313"/>
                </a:lnTo>
                <a:lnTo>
                  <a:pt x="3034" y="2300"/>
                </a:lnTo>
                <a:lnTo>
                  <a:pt x="3129" y="2272"/>
                </a:lnTo>
                <a:close/>
                <a:moveTo>
                  <a:pt x="2612" y="1"/>
                </a:moveTo>
                <a:lnTo>
                  <a:pt x="2612" y="967"/>
                </a:lnTo>
                <a:lnTo>
                  <a:pt x="2436" y="1021"/>
                </a:lnTo>
                <a:lnTo>
                  <a:pt x="2245" y="1089"/>
                </a:lnTo>
                <a:lnTo>
                  <a:pt x="2082" y="1171"/>
                </a:lnTo>
                <a:lnTo>
                  <a:pt x="1919" y="1279"/>
                </a:lnTo>
                <a:lnTo>
                  <a:pt x="1225" y="586"/>
                </a:lnTo>
                <a:lnTo>
                  <a:pt x="490" y="1320"/>
                </a:lnTo>
                <a:lnTo>
                  <a:pt x="1198" y="2041"/>
                </a:lnTo>
                <a:lnTo>
                  <a:pt x="1130" y="2177"/>
                </a:lnTo>
                <a:lnTo>
                  <a:pt x="1062" y="2313"/>
                </a:lnTo>
                <a:lnTo>
                  <a:pt x="994" y="2463"/>
                </a:lnTo>
                <a:lnTo>
                  <a:pt x="953" y="2626"/>
                </a:lnTo>
                <a:lnTo>
                  <a:pt x="1" y="2626"/>
                </a:lnTo>
                <a:lnTo>
                  <a:pt x="1" y="3673"/>
                </a:lnTo>
                <a:lnTo>
                  <a:pt x="912" y="3673"/>
                </a:lnTo>
                <a:lnTo>
                  <a:pt x="953" y="3837"/>
                </a:lnTo>
                <a:lnTo>
                  <a:pt x="1007" y="4000"/>
                </a:lnTo>
                <a:lnTo>
                  <a:pt x="1062" y="4163"/>
                </a:lnTo>
                <a:lnTo>
                  <a:pt x="1143" y="4313"/>
                </a:lnTo>
                <a:lnTo>
                  <a:pt x="382" y="5074"/>
                </a:lnTo>
                <a:lnTo>
                  <a:pt x="1116" y="5823"/>
                </a:lnTo>
                <a:lnTo>
                  <a:pt x="1823" y="5115"/>
                </a:lnTo>
                <a:lnTo>
                  <a:pt x="2000" y="5238"/>
                </a:lnTo>
                <a:lnTo>
                  <a:pt x="2191" y="5347"/>
                </a:lnTo>
                <a:lnTo>
                  <a:pt x="2395" y="5442"/>
                </a:lnTo>
                <a:lnTo>
                  <a:pt x="2612" y="5510"/>
                </a:lnTo>
                <a:lnTo>
                  <a:pt x="2612" y="6462"/>
                </a:lnTo>
                <a:lnTo>
                  <a:pt x="3660" y="6462"/>
                </a:lnTo>
                <a:lnTo>
                  <a:pt x="3660" y="5551"/>
                </a:lnTo>
                <a:lnTo>
                  <a:pt x="3864" y="5496"/>
                </a:lnTo>
                <a:lnTo>
                  <a:pt x="4054" y="5428"/>
                </a:lnTo>
                <a:lnTo>
                  <a:pt x="4245" y="5360"/>
                </a:lnTo>
                <a:lnTo>
                  <a:pt x="4422" y="5251"/>
                </a:lnTo>
                <a:lnTo>
                  <a:pt x="5047" y="5891"/>
                </a:lnTo>
                <a:lnTo>
                  <a:pt x="5795" y="5143"/>
                </a:lnTo>
                <a:lnTo>
                  <a:pt x="5183" y="4544"/>
                </a:lnTo>
                <a:lnTo>
                  <a:pt x="5306" y="4340"/>
                </a:lnTo>
                <a:lnTo>
                  <a:pt x="5401" y="4122"/>
                </a:lnTo>
                <a:lnTo>
                  <a:pt x="5483" y="3905"/>
                </a:lnTo>
                <a:lnTo>
                  <a:pt x="5537" y="3673"/>
                </a:lnTo>
                <a:lnTo>
                  <a:pt x="6448" y="3673"/>
                </a:lnTo>
                <a:lnTo>
                  <a:pt x="6448" y="2626"/>
                </a:lnTo>
                <a:lnTo>
                  <a:pt x="5496" y="2626"/>
                </a:lnTo>
                <a:lnTo>
                  <a:pt x="5455" y="2463"/>
                </a:lnTo>
                <a:lnTo>
                  <a:pt x="5387" y="2313"/>
                </a:lnTo>
                <a:lnTo>
                  <a:pt x="5333" y="2177"/>
                </a:lnTo>
                <a:lnTo>
                  <a:pt x="5251" y="2041"/>
                </a:lnTo>
                <a:lnTo>
                  <a:pt x="5959" y="1320"/>
                </a:lnTo>
                <a:lnTo>
                  <a:pt x="5224" y="586"/>
                </a:lnTo>
                <a:lnTo>
                  <a:pt x="4530" y="1279"/>
                </a:lnTo>
                <a:lnTo>
                  <a:pt x="4326" y="1157"/>
                </a:lnTo>
                <a:lnTo>
                  <a:pt x="4122" y="1048"/>
                </a:lnTo>
                <a:lnTo>
                  <a:pt x="3891" y="980"/>
                </a:lnTo>
                <a:lnTo>
                  <a:pt x="3660" y="926"/>
                </a:lnTo>
                <a:lnTo>
                  <a:pt x="36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/>
            </a:endParaRPr>
          </a:p>
        </p:txBody>
      </p:sp>
      <p:sp>
        <p:nvSpPr>
          <p:cNvPr id="134" name="Google Shape;1528;p32">
            <a:extLst>
              <a:ext uri="{FF2B5EF4-FFF2-40B4-BE49-F238E27FC236}">
                <a16:creationId xmlns:a16="http://schemas.microsoft.com/office/drawing/2014/main" id="{4A16809E-2E76-4E7B-9156-362A14AC2C0B}"/>
              </a:ext>
            </a:extLst>
          </p:cNvPr>
          <p:cNvSpPr txBox="1"/>
          <p:nvPr/>
        </p:nvSpPr>
        <p:spPr>
          <a:xfrm>
            <a:off x="2536403" y="1875475"/>
            <a:ext cx="955032" cy="49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Fira Sans Condensed"/>
                <a:sym typeface="Fira Sans Extra Condensed"/>
              </a:rPr>
              <a:t>Model Prediction</a:t>
            </a:r>
            <a:endParaRPr lang="en-US">
              <a:latin typeface="Fira Sans Condensed"/>
            </a:endParaRPr>
          </a:p>
        </p:txBody>
      </p:sp>
      <p:sp>
        <p:nvSpPr>
          <p:cNvPr id="137" name="Google Shape;1438;p32">
            <a:extLst>
              <a:ext uri="{FF2B5EF4-FFF2-40B4-BE49-F238E27FC236}">
                <a16:creationId xmlns:a16="http://schemas.microsoft.com/office/drawing/2014/main" id="{B9C239A9-F24A-41A5-886F-2517ABCC4536}"/>
              </a:ext>
            </a:extLst>
          </p:cNvPr>
          <p:cNvSpPr/>
          <p:nvPr/>
        </p:nvSpPr>
        <p:spPr>
          <a:xfrm>
            <a:off x="6513421" y="1606565"/>
            <a:ext cx="2386312" cy="2500237"/>
          </a:xfrm>
          <a:prstGeom prst="roundRect">
            <a:avLst>
              <a:gd name="adj" fmla="val 70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latin typeface="Fira Sans Condensed"/>
            </a:endParaRPr>
          </a:p>
        </p:txBody>
      </p:sp>
      <p:pic>
        <p:nvPicPr>
          <p:cNvPr id="139" name="Picture 139">
            <a:extLst>
              <a:ext uri="{FF2B5EF4-FFF2-40B4-BE49-F238E27FC236}">
                <a16:creationId xmlns:a16="http://schemas.microsoft.com/office/drawing/2014/main" id="{80B911D6-0E71-482D-B2A9-20F5A0D1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61" y="2121090"/>
            <a:ext cx="285750" cy="285750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BADE7CC8-E4C3-4002-9C8A-6746667A9E10}"/>
              </a:ext>
            </a:extLst>
          </p:cNvPr>
          <p:cNvSpPr txBox="1"/>
          <p:nvPr/>
        </p:nvSpPr>
        <p:spPr>
          <a:xfrm>
            <a:off x="7056347" y="2047306"/>
            <a:ext cx="184308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Fira Sans Condensed"/>
                <a:cs typeface="Segoe UI"/>
              </a:rPr>
              <a:t>More people with access to clean water (&gt;&gt;43%)</a:t>
            </a:r>
            <a:r>
              <a:rPr lang="en-US" sz="1200">
                <a:latin typeface="Fira Sans Condensed"/>
                <a:cs typeface="Segoe UI"/>
              </a:rPr>
              <a:t>​</a:t>
            </a:r>
            <a:endParaRPr lang="en-US">
              <a:latin typeface="Fira Sans Condensed"/>
              <a:cs typeface="Segoe UI"/>
            </a:endParaRPr>
          </a:p>
          <a:p>
            <a:r>
              <a:rPr lang="en-US" sz="1200">
                <a:latin typeface="Fira Sans Condensed"/>
                <a:cs typeface="Segoe UI"/>
              </a:rPr>
              <a:t>​</a:t>
            </a:r>
          </a:p>
          <a:p>
            <a:endParaRPr lang="en-US" sz="1200">
              <a:latin typeface="Fira Sans Condensed"/>
              <a:cs typeface="Segoe UI"/>
            </a:endParaRPr>
          </a:p>
          <a:p>
            <a:r>
              <a:rPr lang="en-US" sz="1200">
                <a:latin typeface="Fira Sans Condensed"/>
                <a:cs typeface="Segoe UI"/>
              </a:rPr>
              <a:t>More functional waterpoints​</a:t>
            </a:r>
          </a:p>
          <a:p>
            <a:r>
              <a:rPr lang="en-US" sz="1200">
                <a:latin typeface="Fira Sans Condensed"/>
                <a:cs typeface="Segoe UI"/>
              </a:rPr>
              <a:t>​</a:t>
            </a:r>
          </a:p>
          <a:p>
            <a:endParaRPr lang="en-US" sz="1200">
              <a:latin typeface="Fira Sans Condensed"/>
              <a:cs typeface="Segoe UI"/>
            </a:endParaRPr>
          </a:p>
          <a:p>
            <a:r>
              <a:rPr lang="en-US" sz="1200">
                <a:latin typeface="Fira Sans Condensed"/>
                <a:cs typeface="Segoe UI"/>
              </a:rPr>
              <a:t>Lower labor cost​</a:t>
            </a:r>
          </a:p>
        </p:txBody>
      </p:sp>
      <p:pic>
        <p:nvPicPr>
          <p:cNvPr id="142" name="Picture 142">
            <a:extLst>
              <a:ext uri="{FF2B5EF4-FFF2-40B4-BE49-F238E27FC236}">
                <a16:creationId xmlns:a16="http://schemas.microsoft.com/office/drawing/2014/main" id="{9C28DA2A-AD7A-475F-8064-807800BC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523" y="3462842"/>
            <a:ext cx="285750" cy="285750"/>
          </a:xfrm>
          <a:prstGeom prst="rect">
            <a:avLst/>
          </a:prstGeom>
        </p:spPr>
      </p:pic>
      <p:sp>
        <p:nvSpPr>
          <p:cNvPr id="146" name="Google Shape;1176;p28">
            <a:extLst>
              <a:ext uri="{FF2B5EF4-FFF2-40B4-BE49-F238E27FC236}">
                <a16:creationId xmlns:a16="http://schemas.microsoft.com/office/drawing/2014/main" id="{618F2242-E6E0-4F80-BDDA-06EEE06FFE1B}"/>
              </a:ext>
            </a:extLst>
          </p:cNvPr>
          <p:cNvSpPr/>
          <p:nvPr/>
        </p:nvSpPr>
        <p:spPr>
          <a:xfrm>
            <a:off x="3745005" y="2934714"/>
            <a:ext cx="28449" cy="28861"/>
          </a:xfrm>
          <a:custGeom>
            <a:avLst/>
            <a:gdLst/>
            <a:ahLst/>
            <a:cxnLst/>
            <a:rect l="l" t="t" r="r" b="b"/>
            <a:pathLst>
              <a:path w="966" h="980" extrusionOk="0">
                <a:moveTo>
                  <a:pt x="490" y="0"/>
                </a:moveTo>
                <a:lnTo>
                  <a:pt x="395" y="14"/>
                </a:lnTo>
                <a:lnTo>
                  <a:pt x="299" y="41"/>
                </a:lnTo>
                <a:lnTo>
                  <a:pt x="218" y="82"/>
                </a:lnTo>
                <a:lnTo>
                  <a:pt x="150" y="136"/>
                </a:lnTo>
                <a:lnTo>
                  <a:pt x="82" y="218"/>
                </a:lnTo>
                <a:lnTo>
                  <a:pt x="27" y="300"/>
                </a:lnTo>
                <a:lnTo>
                  <a:pt x="0" y="395"/>
                </a:lnTo>
                <a:lnTo>
                  <a:pt x="0" y="490"/>
                </a:lnTo>
                <a:lnTo>
                  <a:pt x="0" y="585"/>
                </a:lnTo>
                <a:lnTo>
                  <a:pt x="27" y="667"/>
                </a:lnTo>
                <a:lnTo>
                  <a:pt x="68" y="762"/>
                </a:lnTo>
                <a:lnTo>
                  <a:pt x="136" y="830"/>
                </a:lnTo>
                <a:lnTo>
                  <a:pt x="204" y="898"/>
                </a:lnTo>
                <a:lnTo>
                  <a:pt x="286" y="939"/>
                </a:lnTo>
                <a:lnTo>
                  <a:pt x="381" y="966"/>
                </a:lnTo>
                <a:lnTo>
                  <a:pt x="476" y="980"/>
                </a:lnTo>
                <a:lnTo>
                  <a:pt x="571" y="966"/>
                </a:lnTo>
                <a:lnTo>
                  <a:pt x="667" y="939"/>
                </a:lnTo>
                <a:lnTo>
                  <a:pt x="748" y="898"/>
                </a:lnTo>
                <a:lnTo>
                  <a:pt x="816" y="844"/>
                </a:lnTo>
                <a:lnTo>
                  <a:pt x="884" y="762"/>
                </a:lnTo>
                <a:lnTo>
                  <a:pt x="925" y="681"/>
                </a:lnTo>
                <a:lnTo>
                  <a:pt x="966" y="585"/>
                </a:lnTo>
                <a:lnTo>
                  <a:pt x="966" y="490"/>
                </a:lnTo>
                <a:lnTo>
                  <a:pt x="966" y="395"/>
                </a:lnTo>
                <a:lnTo>
                  <a:pt x="939" y="313"/>
                </a:lnTo>
                <a:lnTo>
                  <a:pt x="898" y="232"/>
                </a:lnTo>
                <a:lnTo>
                  <a:pt x="830" y="150"/>
                </a:lnTo>
                <a:lnTo>
                  <a:pt x="762" y="96"/>
                </a:lnTo>
                <a:lnTo>
                  <a:pt x="667" y="41"/>
                </a:lnTo>
                <a:lnTo>
                  <a:pt x="585" y="14"/>
                </a:lnTo>
                <a:lnTo>
                  <a:pt x="49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/>
            </a:endParaRPr>
          </a:p>
        </p:txBody>
      </p:sp>
      <p:sp>
        <p:nvSpPr>
          <p:cNvPr id="155" name="Google Shape;1170;p28">
            <a:extLst>
              <a:ext uri="{FF2B5EF4-FFF2-40B4-BE49-F238E27FC236}">
                <a16:creationId xmlns:a16="http://schemas.microsoft.com/office/drawing/2014/main" id="{22A4879D-50AB-4CAF-81F7-35824705F58F}"/>
              </a:ext>
            </a:extLst>
          </p:cNvPr>
          <p:cNvSpPr/>
          <p:nvPr/>
        </p:nvSpPr>
        <p:spPr>
          <a:xfrm>
            <a:off x="6610383" y="2847269"/>
            <a:ext cx="330105" cy="329072"/>
          </a:xfrm>
          <a:custGeom>
            <a:avLst/>
            <a:gdLst/>
            <a:ahLst/>
            <a:cxnLst/>
            <a:rect l="l" t="t" r="r" b="b"/>
            <a:pathLst>
              <a:path w="11209" h="11196" extrusionOk="0">
                <a:moveTo>
                  <a:pt x="5319" y="1"/>
                </a:moveTo>
                <a:lnTo>
                  <a:pt x="5033" y="28"/>
                </a:lnTo>
                <a:lnTo>
                  <a:pt x="4747" y="55"/>
                </a:lnTo>
                <a:lnTo>
                  <a:pt x="4475" y="110"/>
                </a:lnTo>
                <a:lnTo>
                  <a:pt x="4203" y="178"/>
                </a:lnTo>
                <a:lnTo>
                  <a:pt x="3931" y="246"/>
                </a:lnTo>
                <a:lnTo>
                  <a:pt x="3673" y="341"/>
                </a:lnTo>
                <a:lnTo>
                  <a:pt x="3428" y="436"/>
                </a:lnTo>
                <a:lnTo>
                  <a:pt x="3169" y="545"/>
                </a:lnTo>
                <a:lnTo>
                  <a:pt x="2938" y="667"/>
                </a:lnTo>
                <a:lnTo>
                  <a:pt x="2693" y="803"/>
                </a:lnTo>
                <a:lnTo>
                  <a:pt x="2476" y="953"/>
                </a:lnTo>
                <a:lnTo>
                  <a:pt x="2244" y="1103"/>
                </a:lnTo>
                <a:lnTo>
                  <a:pt x="2040" y="1279"/>
                </a:lnTo>
                <a:lnTo>
                  <a:pt x="1836" y="1456"/>
                </a:lnTo>
                <a:lnTo>
                  <a:pt x="1646" y="1633"/>
                </a:lnTo>
                <a:lnTo>
                  <a:pt x="1455" y="1837"/>
                </a:lnTo>
                <a:lnTo>
                  <a:pt x="1279" y="2041"/>
                </a:lnTo>
                <a:lnTo>
                  <a:pt x="1115" y="2245"/>
                </a:lnTo>
                <a:lnTo>
                  <a:pt x="952" y="2463"/>
                </a:lnTo>
                <a:lnTo>
                  <a:pt x="816" y="2694"/>
                </a:lnTo>
                <a:lnTo>
                  <a:pt x="680" y="2925"/>
                </a:lnTo>
                <a:lnTo>
                  <a:pt x="558" y="3170"/>
                </a:lnTo>
                <a:lnTo>
                  <a:pt x="435" y="3415"/>
                </a:lnTo>
                <a:lnTo>
                  <a:pt x="340" y="3673"/>
                </a:lnTo>
                <a:lnTo>
                  <a:pt x="258" y="3932"/>
                </a:lnTo>
                <a:lnTo>
                  <a:pt x="177" y="4204"/>
                </a:lnTo>
                <a:lnTo>
                  <a:pt x="109" y="4462"/>
                </a:lnTo>
                <a:lnTo>
                  <a:pt x="68" y="4748"/>
                </a:lnTo>
                <a:lnTo>
                  <a:pt x="27" y="5020"/>
                </a:lnTo>
                <a:lnTo>
                  <a:pt x="14" y="5306"/>
                </a:lnTo>
                <a:lnTo>
                  <a:pt x="0" y="5591"/>
                </a:lnTo>
                <a:lnTo>
                  <a:pt x="14" y="5891"/>
                </a:lnTo>
                <a:lnTo>
                  <a:pt x="27" y="6176"/>
                </a:lnTo>
                <a:lnTo>
                  <a:pt x="68" y="6448"/>
                </a:lnTo>
                <a:lnTo>
                  <a:pt x="109" y="6720"/>
                </a:lnTo>
                <a:lnTo>
                  <a:pt x="177" y="6992"/>
                </a:lnTo>
                <a:lnTo>
                  <a:pt x="258" y="7265"/>
                </a:lnTo>
                <a:lnTo>
                  <a:pt x="340" y="7523"/>
                </a:lnTo>
                <a:lnTo>
                  <a:pt x="435" y="7781"/>
                </a:lnTo>
                <a:lnTo>
                  <a:pt x="558" y="8026"/>
                </a:lnTo>
                <a:lnTo>
                  <a:pt x="680" y="8271"/>
                </a:lnTo>
                <a:lnTo>
                  <a:pt x="816" y="8502"/>
                </a:lnTo>
                <a:lnTo>
                  <a:pt x="952" y="8734"/>
                </a:lnTo>
                <a:lnTo>
                  <a:pt x="1115" y="8951"/>
                </a:lnTo>
                <a:lnTo>
                  <a:pt x="1279" y="9155"/>
                </a:lnTo>
                <a:lnTo>
                  <a:pt x="1455" y="9359"/>
                </a:lnTo>
                <a:lnTo>
                  <a:pt x="1646" y="9563"/>
                </a:lnTo>
                <a:lnTo>
                  <a:pt x="1836" y="9740"/>
                </a:lnTo>
                <a:lnTo>
                  <a:pt x="2040" y="9917"/>
                </a:lnTo>
                <a:lnTo>
                  <a:pt x="2244" y="10080"/>
                </a:lnTo>
                <a:lnTo>
                  <a:pt x="2476" y="10243"/>
                </a:lnTo>
                <a:lnTo>
                  <a:pt x="2693" y="10393"/>
                </a:lnTo>
                <a:lnTo>
                  <a:pt x="2938" y="10516"/>
                </a:lnTo>
                <a:lnTo>
                  <a:pt x="3169" y="10652"/>
                </a:lnTo>
                <a:lnTo>
                  <a:pt x="3428" y="10760"/>
                </a:lnTo>
                <a:lnTo>
                  <a:pt x="3673" y="10856"/>
                </a:lnTo>
                <a:lnTo>
                  <a:pt x="3931" y="10951"/>
                </a:lnTo>
                <a:lnTo>
                  <a:pt x="4203" y="11019"/>
                </a:lnTo>
                <a:lnTo>
                  <a:pt x="4475" y="11087"/>
                </a:lnTo>
                <a:lnTo>
                  <a:pt x="4747" y="11128"/>
                </a:lnTo>
                <a:lnTo>
                  <a:pt x="5033" y="11168"/>
                </a:lnTo>
                <a:lnTo>
                  <a:pt x="5319" y="11196"/>
                </a:lnTo>
                <a:lnTo>
                  <a:pt x="5890" y="11196"/>
                </a:lnTo>
                <a:lnTo>
                  <a:pt x="6176" y="11168"/>
                </a:lnTo>
                <a:lnTo>
                  <a:pt x="6448" y="11128"/>
                </a:lnTo>
                <a:lnTo>
                  <a:pt x="6733" y="11087"/>
                </a:lnTo>
                <a:lnTo>
                  <a:pt x="7005" y="11019"/>
                </a:lnTo>
                <a:lnTo>
                  <a:pt x="7264" y="10951"/>
                </a:lnTo>
                <a:lnTo>
                  <a:pt x="7522" y="10856"/>
                </a:lnTo>
                <a:lnTo>
                  <a:pt x="7781" y="10760"/>
                </a:lnTo>
                <a:lnTo>
                  <a:pt x="8026" y="10652"/>
                </a:lnTo>
                <a:lnTo>
                  <a:pt x="8270" y="10516"/>
                </a:lnTo>
                <a:lnTo>
                  <a:pt x="8502" y="10393"/>
                </a:lnTo>
                <a:lnTo>
                  <a:pt x="8733" y="10243"/>
                </a:lnTo>
                <a:lnTo>
                  <a:pt x="8951" y="10080"/>
                </a:lnTo>
                <a:lnTo>
                  <a:pt x="9168" y="9917"/>
                </a:lnTo>
                <a:lnTo>
                  <a:pt x="9372" y="9740"/>
                </a:lnTo>
                <a:lnTo>
                  <a:pt x="9563" y="9563"/>
                </a:lnTo>
                <a:lnTo>
                  <a:pt x="9753" y="9359"/>
                </a:lnTo>
                <a:lnTo>
                  <a:pt x="9916" y="9155"/>
                </a:lnTo>
                <a:lnTo>
                  <a:pt x="10093" y="8951"/>
                </a:lnTo>
                <a:lnTo>
                  <a:pt x="10243" y="8734"/>
                </a:lnTo>
                <a:lnTo>
                  <a:pt x="10392" y="8502"/>
                </a:lnTo>
                <a:lnTo>
                  <a:pt x="10528" y="8271"/>
                </a:lnTo>
                <a:lnTo>
                  <a:pt x="10651" y="8026"/>
                </a:lnTo>
                <a:lnTo>
                  <a:pt x="10760" y="7781"/>
                </a:lnTo>
                <a:lnTo>
                  <a:pt x="10868" y="7523"/>
                </a:lnTo>
                <a:lnTo>
                  <a:pt x="10950" y="7265"/>
                </a:lnTo>
                <a:lnTo>
                  <a:pt x="11032" y="6992"/>
                </a:lnTo>
                <a:lnTo>
                  <a:pt x="11086" y="6720"/>
                </a:lnTo>
                <a:lnTo>
                  <a:pt x="11141" y="6448"/>
                </a:lnTo>
                <a:lnTo>
                  <a:pt x="11168" y="6176"/>
                </a:lnTo>
                <a:lnTo>
                  <a:pt x="11195" y="5891"/>
                </a:lnTo>
                <a:lnTo>
                  <a:pt x="11209" y="5591"/>
                </a:lnTo>
                <a:lnTo>
                  <a:pt x="11195" y="5306"/>
                </a:lnTo>
                <a:lnTo>
                  <a:pt x="11168" y="5020"/>
                </a:lnTo>
                <a:lnTo>
                  <a:pt x="11141" y="4748"/>
                </a:lnTo>
                <a:lnTo>
                  <a:pt x="11086" y="4462"/>
                </a:lnTo>
                <a:lnTo>
                  <a:pt x="11032" y="4204"/>
                </a:lnTo>
                <a:lnTo>
                  <a:pt x="10950" y="3932"/>
                </a:lnTo>
                <a:lnTo>
                  <a:pt x="10868" y="3673"/>
                </a:lnTo>
                <a:lnTo>
                  <a:pt x="10760" y="3415"/>
                </a:lnTo>
                <a:lnTo>
                  <a:pt x="10651" y="3170"/>
                </a:lnTo>
                <a:lnTo>
                  <a:pt x="10528" y="2925"/>
                </a:lnTo>
                <a:lnTo>
                  <a:pt x="10392" y="2694"/>
                </a:lnTo>
                <a:lnTo>
                  <a:pt x="10243" y="2463"/>
                </a:lnTo>
                <a:lnTo>
                  <a:pt x="10093" y="2245"/>
                </a:lnTo>
                <a:lnTo>
                  <a:pt x="9916" y="2041"/>
                </a:lnTo>
                <a:lnTo>
                  <a:pt x="9753" y="1837"/>
                </a:lnTo>
                <a:lnTo>
                  <a:pt x="9563" y="1633"/>
                </a:lnTo>
                <a:lnTo>
                  <a:pt x="9372" y="1456"/>
                </a:lnTo>
                <a:lnTo>
                  <a:pt x="9168" y="1279"/>
                </a:lnTo>
                <a:lnTo>
                  <a:pt x="8951" y="1103"/>
                </a:lnTo>
                <a:lnTo>
                  <a:pt x="8733" y="953"/>
                </a:lnTo>
                <a:lnTo>
                  <a:pt x="8502" y="803"/>
                </a:lnTo>
                <a:lnTo>
                  <a:pt x="8270" y="667"/>
                </a:lnTo>
                <a:lnTo>
                  <a:pt x="8026" y="545"/>
                </a:lnTo>
                <a:lnTo>
                  <a:pt x="7781" y="436"/>
                </a:lnTo>
                <a:lnTo>
                  <a:pt x="7522" y="341"/>
                </a:lnTo>
                <a:lnTo>
                  <a:pt x="7264" y="246"/>
                </a:lnTo>
                <a:lnTo>
                  <a:pt x="7005" y="178"/>
                </a:lnTo>
                <a:lnTo>
                  <a:pt x="6733" y="110"/>
                </a:lnTo>
                <a:lnTo>
                  <a:pt x="6448" y="55"/>
                </a:lnTo>
                <a:lnTo>
                  <a:pt x="6176" y="28"/>
                </a:lnTo>
                <a:lnTo>
                  <a:pt x="58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/>
            </a:endParaRPr>
          </a:p>
        </p:txBody>
      </p:sp>
      <p:sp>
        <p:nvSpPr>
          <p:cNvPr id="157" name="Google Shape;1172;p28">
            <a:extLst>
              <a:ext uri="{FF2B5EF4-FFF2-40B4-BE49-F238E27FC236}">
                <a16:creationId xmlns:a16="http://schemas.microsoft.com/office/drawing/2014/main" id="{5D61E154-1BD0-4E69-9C26-5AD472C051E4}"/>
              </a:ext>
            </a:extLst>
          </p:cNvPr>
          <p:cNvSpPr/>
          <p:nvPr/>
        </p:nvSpPr>
        <p:spPr>
          <a:xfrm>
            <a:off x="6691696" y="2922455"/>
            <a:ext cx="161857" cy="178732"/>
          </a:xfrm>
          <a:custGeom>
            <a:avLst/>
            <a:gdLst/>
            <a:ahLst/>
            <a:cxnLst/>
            <a:rect l="l" t="t" r="r" b="b"/>
            <a:pathLst>
              <a:path w="5496" h="6081" extrusionOk="0">
                <a:moveTo>
                  <a:pt x="871" y="327"/>
                </a:moveTo>
                <a:lnTo>
                  <a:pt x="993" y="340"/>
                </a:lnTo>
                <a:lnTo>
                  <a:pt x="1129" y="381"/>
                </a:lnTo>
                <a:lnTo>
                  <a:pt x="1279" y="422"/>
                </a:lnTo>
                <a:lnTo>
                  <a:pt x="1442" y="476"/>
                </a:lnTo>
                <a:lnTo>
                  <a:pt x="1728" y="626"/>
                </a:lnTo>
                <a:lnTo>
                  <a:pt x="1959" y="762"/>
                </a:lnTo>
                <a:lnTo>
                  <a:pt x="2204" y="911"/>
                </a:lnTo>
                <a:lnTo>
                  <a:pt x="2449" y="1102"/>
                </a:lnTo>
                <a:lnTo>
                  <a:pt x="2694" y="1292"/>
                </a:lnTo>
                <a:lnTo>
                  <a:pt x="2938" y="1510"/>
                </a:lnTo>
                <a:lnTo>
                  <a:pt x="3183" y="1741"/>
                </a:lnTo>
                <a:lnTo>
                  <a:pt x="3415" y="1986"/>
                </a:lnTo>
                <a:lnTo>
                  <a:pt x="3659" y="2258"/>
                </a:lnTo>
                <a:lnTo>
                  <a:pt x="3891" y="2544"/>
                </a:lnTo>
                <a:lnTo>
                  <a:pt x="4108" y="2829"/>
                </a:lnTo>
                <a:lnTo>
                  <a:pt x="4312" y="3101"/>
                </a:lnTo>
                <a:lnTo>
                  <a:pt x="4489" y="3373"/>
                </a:lnTo>
                <a:lnTo>
                  <a:pt x="4639" y="3646"/>
                </a:lnTo>
                <a:lnTo>
                  <a:pt x="4775" y="3904"/>
                </a:lnTo>
                <a:lnTo>
                  <a:pt x="4897" y="4149"/>
                </a:lnTo>
                <a:lnTo>
                  <a:pt x="4992" y="4380"/>
                </a:lnTo>
                <a:lnTo>
                  <a:pt x="5061" y="4611"/>
                </a:lnTo>
                <a:lnTo>
                  <a:pt x="5115" y="4815"/>
                </a:lnTo>
                <a:lnTo>
                  <a:pt x="5156" y="5006"/>
                </a:lnTo>
                <a:lnTo>
                  <a:pt x="5169" y="5169"/>
                </a:lnTo>
                <a:lnTo>
                  <a:pt x="5156" y="5319"/>
                </a:lnTo>
                <a:lnTo>
                  <a:pt x="5129" y="5455"/>
                </a:lnTo>
                <a:lnTo>
                  <a:pt x="5074" y="5563"/>
                </a:lnTo>
                <a:lnTo>
                  <a:pt x="5006" y="5645"/>
                </a:lnTo>
                <a:lnTo>
                  <a:pt x="4911" y="5700"/>
                </a:lnTo>
                <a:lnTo>
                  <a:pt x="4802" y="5740"/>
                </a:lnTo>
                <a:lnTo>
                  <a:pt x="4666" y="5754"/>
                </a:lnTo>
                <a:lnTo>
                  <a:pt x="4516" y="5740"/>
                </a:lnTo>
                <a:lnTo>
                  <a:pt x="4353" y="5700"/>
                </a:lnTo>
                <a:lnTo>
                  <a:pt x="4176" y="5645"/>
                </a:lnTo>
                <a:lnTo>
                  <a:pt x="3972" y="5563"/>
                </a:lnTo>
                <a:lnTo>
                  <a:pt x="3768" y="5455"/>
                </a:lnTo>
                <a:lnTo>
                  <a:pt x="3537" y="5319"/>
                </a:lnTo>
                <a:lnTo>
                  <a:pt x="3292" y="5155"/>
                </a:lnTo>
                <a:lnTo>
                  <a:pt x="3047" y="4979"/>
                </a:lnTo>
                <a:lnTo>
                  <a:pt x="2802" y="4788"/>
                </a:lnTo>
                <a:lnTo>
                  <a:pt x="2558" y="4570"/>
                </a:lnTo>
                <a:lnTo>
                  <a:pt x="2313" y="4339"/>
                </a:lnTo>
                <a:lnTo>
                  <a:pt x="2082" y="4081"/>
                </a:lnTo>
                <a:lnTo>
                  <a:pt x="1837" y="3822"/>
                </a:lnTo>
                <a:lnTo>
                  <a:pt x="1619" y="3550"/>
                </a:lnTo>
                <a:lnTo>
                  <a:pt x="1401" y="3278"/>
                </a:lnTo>
                <a:lnTo>
                  <a:pt x="1211" y="3006"/>
                </a:lnTo>
                <a:lnTo>
                  <a:pt x="1034" y="2734"/>
                </a:lnTo>
                <a:lnTo>
                  <a:pt x="871" y="2462"/>
                </a:lnTo>
                <a:lnTo>
                  <a:pt x="721" y="2204"/>
                </a:lnTo>
                <a:lnTo>
                  <a:pt x="599" y="1932"/>
                </a:lnTo>
                <a:lnTo>
                  <a:pt x="504" y="1687"/>
                </a:lnTo>
                <a:lnTo>
                  <a:pt x="422" y="1469"/>
                </a:lnTo>
                <a:lnTo>
                  <a:pt x="368" y="1251"/>
                </a:lnTo>
                <a:lnTo>
                  <a:pt x="340" y="1075"/>
                </a:lnTo>
                <a:lnTo>
                  <a:pt x="327" y="898"/>
                </a:lnTo>
                <a:lnTo>
                  <a:pt x="340" y="748"/>
                </a:lnTo>
                <a:lnTo>
                  <a:pt x="368" y="626"/>
                </a:lnTo>
                <a:lnTo>
                  <a:pt x="422" y="517"/>
                </a:lnTo>
                <a:lnTo>
                  <a:pt x="490" y="435"/>
                </a:lnTo>
                <a:lnTo>
                  <a:pt x="558" y="381"/>
                </a:lnTo>
                <a:lnTo>
                  <a:pt x="653" y="354"/>
                </a:lnTo>
                <a:lnTo>
                  <a:pt x="748" y="327"/>
                </a:lnTo>
                <a:close/>
                <a:moveTo>
                  <a:pt x="735" y="0"/>
                </a:moveTo>
                <a:lnTo>
                  <a:pt x="653" y="14"/>
                </a:lnTo>
                <a:lnTo>
                  <a:pt x="558" y="27"/>
                </a:lnTo>
                <a:lnTo>
                  <a:pt x="476" y="54"/>
                </a:lnTo>
                <a:lnTo>
                  <a:pt x="408" y="95"/>
                </a:lnTo>
                <a:lnTo>
                  <a:pt x="340" y="136"/>
                </a:lnTo>
                <a:lnTo>
                  <a:pt x="272" y="177"/>
                </a:lnTo>
                <a:lnTo>
                  <a:pt x="218" y="245"/>
                </a:lnTo>
                <a:lnTo>
                  <a:pt x="164" y="299"/>
                </a:lnTo>
                <a:lnTo>
                  <a:pt x="109" y="367"/>
                </a:lnTo>
                <a:lnTo>
                  <a:pt x="82" y="449"/>
                </a:lnTo>
                <a:lnTo>
                  <a:pt x="41" y="531"/>
                </a:lnTo>
                <a:lnTo>
                  <a:pt x="28" y="626"/>
                </a:lnTo>
                <a:lnTo>
                  <a:pt x="0" y="816"/>
                </a:lnTo>
                <a:lnTo>
                  <a:pt x="0" y="1034"/>
                </a:lnTo>
                <a:lnTo>
                  <a:pt x="41" y="1265"/>
                </a:lnTo>
                <a:lnTo>
                  <a:pt x="96" y="1524"/>
                </a:lnTo>
                <a:lnTo>
                  <a:pt x="191" y="1796"/>
                </a:lnTo>
                <a:lnTo>
                  <a:pt x="300" y="2068"/>
                </a:lnTo>
                <a:lnTo>
                  <a:pt x="422" y="2340"/>
                </a:lnTo>
                <a:lnTo>
                  <a:pt x="572" y="2625"/>
                </a:lnTo>
                <a:lnTo>
                  <a:pt x="748" y="2911"/>
                </a:lnTo>
                <a:lnTo>
                  <a:pt x="925" y="3197"/>
                </a:lnTo>
                <a:lnTo>
                  <a:pt x="1129" y="3482"/>
                </a:lnTo>
                <a:lnTo>
                  <a:pt x="1347" y="3768"/>
                </a:lnTo>
                <a:lnTo>
                  <a:pt x="1592" y="4040"/>
                </a:lnTo>
                <a:lnTo>
                  <a:pt x="1837" y="4312"/>
                </a:lnTo>
                <a:lnTo>
                  <a:pt x="2082" y="4570"/>
                </a:lnTo>
                <a:lnTo>
                  <a:pt x="2340" y="4815"/>
                </a:lnTo>
                <a:lnTo>
                  <a:pt x="2598" y="5047"/>
                </a:lnTo>
                <a:lnTo>
                  <a:pt x="2857" y="5251"/>
                </a:lnTo>
                <a:lnTo>
                  <a:pt x="3115" y="5441"/>
                </a:lnTo>
                <a:lnTo>
                  <a:pt x="3360" y="5604"/>
                </a:lnTo>
                <a:lnTo>
                  <a:pt x="3619" y="5754"/>
                </a:lnTo>
                <a:lnTo>
                  <a:pt x="3918" y="5904"/>
                </a:lnTo>
                <a:lnTo>
                  <a:pt x="4122" y="5972"/>
                </a:lnTo>
                <a:lnTo>
                  <a:pt x="4326" y="6040"/>
                </a:lnTo>
                <a:lnTo>
                  <a:pt x="4503" y="6067"/>
                </a:lnTo>
                <a:lnTo>
                  <a:pt x="4680" y="6080"/>
                </a:lnTo>
                <a:lnTo>
                  <a:pt x="4843" y="6067"/>
                </a:lnTo>
                <a:lnTo>
                  <a:pt x="4979" y="6040"/>
                </a:lnTo>
                <a:lnTo>
                  <a:pt x="5115" y="5972"/>
                </a:lnTo>
                <a:lnTo>
                  <a:pt x="5224" y="5890"/>
                </a:lnTo>
                <a:lnTo>
                  <a:pt x="5278" y="5836"/>
                </a:lnTo>
                <a:lnTo>
                  <a:pt x="5333" y="5781"/>
                </a:lnTo>
                <a:lnTo>
                  <a:pt x="5387" y="5700"/>
                </a:lnTo>
                <a:lnTo>
                  <a:pt x="5414" y="5631"/>
                </a:lnTo>
                <a:lnTo>
                  <a:pt x="5441" y="5550"/>
                </a:lnTo>
                <a:lnTo>
                  <a:pt x="5469" y="5455"/>
                </a:lnTo>
                <a:lnTo>
                  <a:pt x="5496" y="5264"/>
                </a:lnTo>
                <a:lnTo>
                  <a:pt x="5496" y="5047"/>
                </a:lnTo>
                <a:lnTo>
                  <a:pt x="5455" y="4815"/>
                </a:lnTo>
                <a:lnTo>
                  <a:pt x="5401" y="4557"/>
                </a:lnTo>
                <a:lnTo>
                  <a:pt x="5305" y="4285"/>
                </a:lnTo>
                <a:lnTo>
                  <a:pt x="5197" y="4013"/>
                </a:lnTo>
                <a:lnTo>
                  <a:pt x="5074" y="3741"/>
                </a:lnTo>
                <a:lnTo>
                  <a:pt x="4924" y="3455"/>
                </a:lnTo>
                <a:lnTo>
                  <a:pt x="4748" y="3169"/>
                </a:lnTo>
                <a:lnTo>
                  <a:pt x="4571" y="2884"/>
                </a:lnTo>
                <a:lnTo>
                  <a:pt x="4367" y="2598"/>
                </a:lnTo>
                <a:lnTo>
                  <a:pt x="4136" y="2312"/>
                </a:lnTo>
                <a:lnTo>
                  <a:pt x="3904" y="2040"/>
                </a:lnTo>
                <a:lnTo>
                  <a:pt x="3659" y="1755"/>
                </a:lnTo>
                <a:lnTo>
                  <a:pt x="3415" y="1510"/>
                </a:lnTo>
                <a:lnTo>
                  <a:pt x="3156" y="1265"/>
                </a:lnTo>
                <a:lnTo>
                  <a:pt x="2898" y="1034"/>
                </a:lnTo>
                <a:lnTo>
                  <a:pt x="2639" y="830"/>
                </a:lnTo>
                <a:lnTo>
                  <a:pt x="2381" y="639"/>
                </a:lnTo>
                <a:lnTo>
                  <a:pt x="2136" y="476"/>
                </a:lnTo>
                <a:lnTo>
                  <a:pt x="1877" y="327"/>
                </a:lnTo>
                <a:lnTo>
                  <a:pt x="1619" y="204"/>
                </a:lnTo>
                <a:lnTo>
                  <a:pt x="1374" y="109"/>
                </a:lnTo>
                <a:lnTo>
                  <a:pt x="1143" y="41"/>
                </a:lnTo>
                <a:lnTo>
                  <a:pt x="9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/>
            </a:endParaRPr>
          </a:p>
        </p:txBody>
      </p:sp>
      <p:sp>
        <p:nvSpPr>
          <p:cNvPr id="159" name="Google Shape;1173;p28">
            <a:extLst>
              <a:ext uri="{FF2B5EF4-FFF2-40B4-BE49-F238E27FC236}">
                <a16:creationId xmlns:a16="http://schemas.microsoft.com/office/drawing/2014/main" id="{08170F09-1EA9-47C5-976B-152508AE9293}"/>
              </a:ext>
            </a:extLst>
          </p:cNvPr>
          <p:cNvSpPr/>
          <p:nvPr/>
        </p:nvSpPr>
        <p:spPr>
          <a:xfrm>
            <a:off x="6661244" y="2966426"/>
            <a:ext cx="222760" cy="90792"/>
          </a:xfrm>
          <a:custGeom>
            <a:avLst/>
            <a:gdLst/>
            <a:ahLst/>
            <a:cxnLst/>
            <a:rect l="l" t="t" r="r" b="b"/>
            <a:pathLst>
              <a:path w="7564" h="3089" extrusionOk="0">
                <a:moveTo>
                  <a:pt x="4068" y="327"/>
                </a:moveTo>
                <a:lnTo>
                  <a:pt x="4421" y="340"/>
                </a:lnTo>
                <a:lnTo>
                  <a:pt x="4748" y="354"/>
                </a:lnTo>
                <a:lnTo>
                  <a:pt x="5074" y="381"/>
                </a:lnTo>
                <a:lnTo>
                  <a:pt x="5387" y="422"/>
                </a:lnTo>
                <a:lnTo>
                  <a:pt x="5686" y="463"/>
                </a:lnTo>
                <a:lnTo>
                  <a:pt x="5972" y="531"/>
                </a:lnTo>
                <a:lnTo>
                  <a:pt x="6231" y="612"/>
                </a:lnTo>
                <a:lnTo>
                  <a:pt x="6530" y="721"/>
                </a:lnTo>
                <a:lnTo>
                  <a:pt x="6679" y="789"/>
                </a:lnTo>
                <a:lnTo>
                  <a:pt x="6815" y="871"/>
                </a:lnTo>
                <a:lnTo>
                  <a:pt x="6938" y="939"/>
                </a:lnTo>
                <a:lnTo>
                  <a:pt x="7033" y="1021"/>
                </a:lnTo>
                <a:lnTo>
                  <a:pt x="7115" y="1102"/>
                </a:lnTo>
                <a:lnTo>
                  <a:pt x="7169" y="1197"/>
                </a:lnTo>
                <a:lnTo>
                  <a:pt x="7210" y="1279"/>
                </a:lnTo>
                <a:lnTo>
                  <a:pt x="7224" y="1374"/>
                </a:lnTo>
                <a:lnTo>
                  <a:pt x="7210" y="1483"/>
                </a:lnTo>
                <a:lnTo>
                  <a:pt x="7169" y="1592"/>
                </a:lnTo>
                <a:lnTo>
                  <a:pt x="7101" y="1701"/>
                </a:lnTo>
                <a:lnTo>
                  <a:pt x="6992" y="1809"/>
                </a:lnTo>
                <a:lnTo>
                  <a:pt x="6856" y="1918"/>
                </a:lnTo>
                <a:lnTo>
                  <a:pt x="6707" y="2027"/>
                </a:lnTo>
                <a:lnTo>
                  <a:pt x="6516" y="2136"/>
                </a:lnTo>
                <a:lnTo>
                  <a:pt x="6312" y="2231"/>
                </a:lnTo>
                <a:lnTo>
                  <a:pt x="6067" y="2326"/>
                </a:lnTo>
                <a:lnTo>
                  <a:pt x="5809" y="2408"/>
                </a:lnTo>
                <a:lnTo>
                  <a:pt x="5537" y="2490"/>
                </a:lnTo>
                <a:lnTo>
                  <a:pt x="5238" y="2558"/>
                </a:lnTo>
                <a:lnTo>
                  <a:pt x="4911" y="2626"/>
                </a:lnTo>
                <a:lnTo>
                  <a:pt x="4571" y="2680"/>
                </a:lnTo>
                <a:lnTo>
                  <a:pt x="4217" y="2721"/>
                </a:lnTo>
                <a:lnTo>
                  <a:pt x="3836" y="2748"/>
                </a:lnTo>
                <a:lnTo>
                  <a:pt x="3143" y="2748"/>
                </a:lnTo>
                <a:lnTo>
                  <a:pt x="2816" y="2734"/>
                </a:lnTo>
                <a:lnTo>
                  <a:pt x="2490" y="2707"/>
                </a:lnTo>
                <a:lnTo>
                  <a:pt x="2177" y="2666"/>
                </a:lnTo>
                <a:lnTo>
                  <a:pt x="1878" y="2612"/>
                </a:lnTo>
                <a:lnTo>
                  <a:pt x="1592" y="2558"/>
                </a:lnTo>
                <a:lnTo>
                  <a:pt x="1334" y="2476"/>
                </a:lnTo>
                <a:lnTo>
                  <a:pt x="1116" y="2394"/>
                </a:lnTo>
                <a:lnTo>
                  <a:pt x="912" y="2313"/>
                </a:lnTo>
                <a:lnTo>
                  <a:pt x="749" y="2231"/>
                </a:lnTo>
                <a:lnTo>
                  <a:pt x="613" y="2136"/>
                </a:lnTo>
                <a:lnTo>
                  <a:pt x="490" y="2027"/>
                </a:lnTo>
                <a:lnTo>
                  <a:pt x="409" y="1932"/>
                </a:lnTo>
                <a:lnTo>
                  <a:pt x="354" y="1823"/>
                </a:lnTo>
                <a:lnTo>
                  <a:pt x="341" y="1714"/>
                </a:lnTo>
                <a:lnTo>
                  <a:pt x="354" y="1605"/>
                </a:lnTo>
                <a:lnTo>
                  <a:pt x="395" y="1497"/>
                </a:lnTo>
                <a:lnTo>
                  <a:pt x="463" y="1388"/>
                </a:lnTo>
                <a:lnTo>
                  <a:pt x="558" y="1279"/>
                </a:lnTo>
                <a:lnTo>
                  <a:pt x="694" y="1170"/>
                </a:lnTo>
                <a:lnTo>
                  <a:pt x="857" y="1061"/>
                </a:lnTo>
                <a:lnTo>
                  <a:pt x="1034" y="953"/>
                </a:lnTo>
                <a:lnTo>
                  <a:pt x="1252" y="857"/>
                </a:lnTo>
                <a:lnTo>
                  <a:pt x="1497" y="762"/>
                </a:lnTo>
                <a:lnTo>
                  <a:pt x="1769" y="667"/>
                </a:lnTo>
                <a:lnTo>
                  <a:pt x="2068" y="585"/>
                </a:lnTo>
                <a:lnTo>
                  <a:pt x="2367" y="517"/>
                </a:lnTo>
                <a:lnTo>
                  <a:pt x="2694" y="449"/>
                </a:lnTo>
                <a:lnTo>
                  <a:pt x="3034" y="408"/>
                </a:lnTo>
                <a:lnTo>
                  <a:pt x="3374" y="368"/>
                </a:lnTo>
                <a:lnTo>
                  <a:pt x="3728" y="340"/>
                </a:lnTo>
                <a:lnTo>
                  <a:pt x="4068" y="327"/>
                </a:lnTo>
                <a:close/>
                <a:moveTo>
                  <a:pt x="4068" y="0"/>
                </a:moveTo>
                <a:lnTo>
                  <a:pt x="3700" y="14"/>
                </a:lnTo>
                <a:lnTo>
                  <a:pt x="3333" y="41"/>
                </a:lnTo>
                <a:lnTo>
                  <a:pt x="2980" y="68"/>
                </a:lnTo>
                <a:lnTo>
                  <a:pt x="2639" y="123"/>
                </a:lnTo>
                <a:lnTo>
                  <a:pt x="2299" y="191"/>
                </a:lnTo>
                <a:lnTo>
                  <a:pt x="1973" y="259"/>
                </a:lnTo>
                <a:lnTo>
                  <a:pt x="1674" y="354"/>
                </a:lnTo>
                <a:lnTo>
                  <a:pt x="1388" y="449"/>
                </a:lnTo>
                <a:lnTo>
                  <a:pt x="1116" y="558"/>
                </a:lnTo>
                <a:lnTo>
                  <a:pt x="857" y="680"/>
                </a:lnTo>
                <a:lnTo>
                  <a:pt x="626" y="816"/>
                </a:lnTo>
                <a:lnTo>
                  <a:pt x="436" y="953"/>
                </a:lnTo>
                <a:lnTo>
                  <a:pt x="273" y="1102"/>
                </a:lnTo>
                <a:lnTo>
                  <a:pt x="150" y="1252"/>
                </a:lnTo>
                <a:lnTo>
                  <a:pt x="109" y="1333"/>
                </a:lnTo>
                <a:lnTo>
                  <a:pt x="69" y="1401"/>
                </a:lnTo>
                <a:lnTo>
                  <a:pt x="41" y="1483"/>
                </a:lnTo>
                <a:lnTo>
                  <a:pt x="14" y="1565"/>
                </a:lnTo>
                <a:lnTo>
                  <a:pt x="1" y="1646"/>
                </a:lnTo>
                <a:lnTo>
                  <a:pt x="1" y="1728"/>
                </a:lnTo>
                <a:lnTo>
                  <a:pt x="28" y="1864"/>
                </a:lnTo>
                <a:lnTo>
                  <a:pt x="69" y="2000"/>
                </a:lnTo>
                <a:lnTo>
                  <a:pt x="150" y="2136"/>
                </a:lnTo>
                <a:lnTo>
                  <a:pt x="245" y="2258"/>
                </a:lnTo>
                <a:lnTo>
                  <a:pt x="381" y="2367"/>
                </a:lnTo>
                <a:lnTo>
                  <a:pt x="531" y="2476"/>
                </a:lnTo>
                <a:lnTo>
                  <a:pt x="708" y="2585"/>
                </a:lnTo>
                <a:lnTo>
                  <a:pt x="912" y="2680"/>
                </a:lnTo>
                <a:lnTo>
                  <a:pt x="1225" y="2789"/>
                </a:lnTo>
                <a:lnTo>
                  <a:pt x="1497" y="2870"/>
                </a:lnTo>
                <a:lnTo>
                  <a:pt x="1796" y="2938"/>
                </a:lnTo>
                <a:lnTo>
                  <a:pt x="2109" y="2993"/>
                </a:lnTo>
                <a:lnTo>
                  <a:pt x="2435" y="3034"/>
                </a:lnTo>
                <a:lnTo>
                  <a:pt x="2775" y="3074"/>
                </a:lnTo>
                <a:lnTo>
                  <a:pt x="3129" y="3088"/>
                </a:lnTo>
                <a:lnTo>
                  <a:pt x="3496" y="3088"/>
                </a:lnTo>
                <a:lnTo>
                  <a:pt x="3864" y="3074"/>
                </a:lnTo>
                <a:lnTo>
                  <a:pt x="4231" y="3047"/>
                </a:lnTo>
                <a:lnTo>
                  <a:pt x="4585" y="3006"/>
                </a:lnTo>
                <a:lnTo>
                  <a:pt x="4925" y="2966"/>
                </a:lnTo>
                <a:lnTo>
                  <a:pt x="5265" y="2898"/>
                </a:lnTo>
                <a:lnTo>
                  <a:pt x="5591" y="2830"/>
                </a:lnTo>
                <a:lnTo>
                  <a:pt x="5890" y="2734"/>
                </a:lnTo>
                <a:lnTo>
                  <a:pt x="6176" y="2639"/>
                </a:lnTo>
                <a:lnTo>
                  <a:pt x="6448" y="2530"/>
                </a:lnTo>
                <a:lnTo>
                  <a:pt x="6707" y="2408"/>
                </a:lnTo>
                <a:lnTo>
                  <a:pt x="6938" y="2272"/>
                </a:lnTo>
                <a:lnTo>
                  <a:pt x="7128" y="2136"/>
                </a:lnTo>
                <a:lnTo>
                  <a:pt x="7292" y="1986"/>
                </a:lnTo>
                <a:lnTo>
                  <a:pt x="7414" y="1837"/>
                </a:lnTo>
                <a:lnTo>
                  <a:pt x="7455" y="1755"/>
                </a:lnTo>
                <a:lnTo>
                  <a:pt x="7496" y="1673"/>
                </a:lnTo>
                <a:lnTo>
                  <a:pt x="7523" y="1592"/>
                </a:lnTo>
                <a:lnTo>
                  <a:pt x="7550" y="1510"/>
                </a:lnTo>
                <a:lnTo>
                  <a:pt x="7564" y="1429"/>
                </a:lnTo>
                <a:lnTo>
                  <a:pt x="7564" y="1347"/>
                </a:lnTo>
                <a:lnTo>
                  <a:pt x="7550" y="1265"/>
                </a:lnTo>
                <a:lnTo>
                  <a:pt x="7536" y="1197"/>
                </a:lnTo>
                <a:lnTo>
                  <a:pt x="7509" y="1116"/>
                </a:lnTo>
                <a:lnTo>
                  <a:pt x="7468" y="1034"/>
                </a:lnTo>
                <a:lnTo>
                  <a:pt x="7414" y="966"/>
                </a:lnTo>
                <a:lnTo>
                  <a:pt x="7360" y="884"/>
                </a:lnTo>
                <a:lnTo>
                  <a:pt x="7224" y="748"/>
                </a:lnTo>
                <a:lnTo>
                  <a:pt x="7060" y="612"/>
                </a:lnTo>
                <a:lnTo>
                  <a:pt x="6843" y="504"/>
                </a:lnTo>
                <a:lnTo>
                  <a:pt x="6611" y="395"/>
                </a:lnTo>
                <a:lnTo>
                  <a:pt x="6339" y="286"/>
                </a:lnTo>
                <a:lnTo>
                  <a:pt x="6054" y="204"/>
                </a:lnTo>
                <a:lnTo>
                  <a:pt x="5768" y="136"/>
                </a:lnTo>
                <a:lnTo>
                  <a:pt x="5455" y="82"/>
                </a:lnTo>
                <a:lnTo>
                  <a:pt x="5129" y="41"/>
                </a:lnTo>
                <a:lnTo>
                  <a:pt x="4789" y="14"/>
                </a:lnTo>
                <a:lnTo>
                  <a:pt x="44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/>
            </a:endParaRPr>
          </a:p>
        </p:txBody>
      </p:sp>
      <p:sp>
        <p:nvSpPr>
          <p:cNvPr id="161" name="Google Shape;1174;p28">
            <a:extLst>
              <a:ext uri="{FF2B5EF4-FFF2-40B4-BE49-F238E27FC236}">
                <a16:creationId xmlns:a16="http://schemas.microsoft.com/office/drawing/2014/main" id="{87D8E920-46ED-462D-B591-F69DDDA6B353}"/>
              </a:ext>
            </a:extLst>
          </p:cNvPr>
          <p:cNvSpPr/>
          <p:nvPr/>
        </p:nvSpPr>
        <p:spPr>
          <a:xfrm>
            <a:off x="6748182" y="2987207"/>
            <a:ext cx="48887" cy="48820"/>
          </a:xfrm>
          <a:custGeom>
            <a:avLst/>
            <a:gdLst/>
            <a:ahLst/>
            <a:cxnLst/>
            <a:rect l="l" t="t" r="r" b="b"/>
            <a:pathLst>
              <a:path w="1660" h="1661" extrusionOk="0">
                <a:moveTo>
                  <a:pt x="830" y="1"/>
                </a:moveTo>
                <a:lnTo>
                  <a:pt x="667" y="28"/>
                </a:lnTo>
                <a:lnTo>
                  <a:pt x="517" y="69"/>
                </a:lnTo>
                <a:lnTo>
                  <a:pt x="381" y="137"/>
                </a:lnTo>
                <a:lnTo>
                  <a:pt x="259" y="246"/>
                </a:lnTo>
                <a:lnTo>
                  <a:pt x="191" y="300"/>
                </a:lnTo>
                <a:lnTo>
                  <a:pt x="150" y="368"/>
                </a:lnTo>
                <a:lnTo>
                  <a:pt x="109" y="436"/>
                </a:lnTo>
                <a:lnTo>
                  <a:pt x="68" y="504"/>
                </a:lnTo>
                <a:lnTo>
                  <a:pt x="41" y="586"/>
                </a:lnTo>
                <a:lnTo>
                  <a:pt x="14" y="667"/>
                </a:lnTo>
                <a:lnTo>
                  <a:pt x="0" y="749"/>
                </a:lnTo>
                <a:lnTo>
                  <a:pt x="0" y="830"/>
                </a:lnTo>
                <a:lnTo>
                  <a:pt x="14" y="994"/>
                </a:lnTo>
                <a:lnTo>
                  <a:pt x="55" y="1143"/>
                </a:lnTo>
                <a:lnTo>
                  <a:pt x="136" y="1293"/>
                </a:lnTo>
                <a:lnTo>
                  <a:pt x="232" y="1415"/>
                </a:lnTo>
                <a:lnTo>
                  <a:pt x="286" y="1470"/>
                </a:lnTo>
                <a:lnTo>
                  <a:pt x="354" y="1511"/>
                </a:lnTo>
                <a:lnTo>
                  <a:pt x="422" y="1565"/>
                </a:lnTo>
                <a:lnTo>
                  <a:pt x="504" y="1592"/>
                </a:lnTo>
                <a:lnTo>
                  <a:pt x="585" y="1633"/>
                </a:lnTo>
                <a:lnTo>
                  <a:pt x="667" y="1647"/>
                </a:lnTo>
                <a:lnTo>
                  <a:pt x="748" y="1660"/>
                </a:lnTo>
                <a:lnTo>
                  <a:pt x="830" y="1660"/>
                </a:lnTo>
                <a:lnTo>
                  <a:pt x="980" y="1647"/>
                </a:lnTo>
                <a:lnTo>
                  <a:pt x="1143" y="1606"/>
                </a:lnTo>
                <a:lnTo>
                  <a:pt x="1279" y="1538"/>
                </a:lnTo>
                <a:lnTo>
                  <a:pt x="1401" y="1429"/>
                </a:lnTo>
                <a:lnTo>
                  <a:pt x="1456" y="1375"/>
                </a:lnTo>
                <a:lnTo>
                  <a:pt x="1510" y="1307"/>
                </a:lnTo>
                <a:lnTo>
                  <a:pt x="1551" y="1238"/>
                </a:lnTo>
                <a:lnTo>
                  <a:pt x="1592" y="1157"/>
                </a:lnTo>
                <a:lnTo>
                  <a:pt x="1619" y="1075"/>
                </a:lnTo>
                <a:lnTo>
                  <a:pt x="1646" y="1007"/>
                </a:lnTo>
                <a:lnTo>
                  <a:pt x="1660" y="926"/>
                </a:lnTo>
                <a:lnTo>
                  <a:pt x="1660" y="844"/>
                </a:lnTo>
                <a:lnTo>
                  <a:pt x="1646" y="681"/>
                </a:lnTo>
                <a:lnTo>
                  <a:pt x="1592" y="531"/>
                </a:lnTo>
                <a:lnTo>
                  <a:pt x="1524" y="382"/>
                </a:lnTo>
                <a:lnTo>
                  <a:pt x="1429" y="259"/>
                </a:lnTo>
                <a:lnTo>
                  <a:pt x="1361" y="205"/>
                </a:lnTo>
                <a:lnTo>
                  <a:pt x="1306" y="150"/>
                </a:lnTo>
                <a:lnTo>
                  <a:pt x="1225" y="109"/>
                </a:lnTo>
                <a:lnTo>
                  <a:pt x="1157" y="69"/>
                </a:lnTo>
                <a:lnTo>
                  <a:pt x="1075" y="41"/>
                </a:lnTo>
                <a:lnTo>
                  <a:pt x="993" y="28"/>
                </a:lnTo>
                <a:lnTo>
                  <a:pt x="912" y="14"/>
                </a:lnTo>
                <a:lnTo>
                  <a:pt x="8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/>
            </a:endParaRPr>
          </a:p>
        </p:txBody>
      </p:sp>
      <p:sp>
        <p:nvSpPr>
          <p:cNvPr id="163" name="Google Shape;1176;p28">
            <a:extLst>
              <a:ext uri="{FF2B5EF4-FFF2-40B4-BE49-F238E27FC236}">
                <a16:creationId xmlns:a16="http://schemas.microsoft.com/office/drawing/2014/main" id="{E8EDEC74-A44A-464C-BD71-FBD0CAD9E7EB}"/>
              </a:ext>
            </a:extLst>
          </p:cNvPr>
          <p:cNvSpPr/>
          <p:nvPr/>
        </p:nvSpPr>
        <p:spPr>
          <a:xfrm>
            <a:off x="6659654" y="2988411"/>
            <a:ext cx="28449" cy="28804"/>
          </a:xfrm>
          <a:custGeom>
            <a:avLst/>
            <a:gdLst/>
            <a:ahLst/>
            <a:cxnLst/>
            <a:rect l="l" t="t" r="r" b="b"/>
            <a:pathLst>
              <a:path w="966" h="980" extrusionOk="0">
                <a:moveTo>
                  <a:pt x="490" y="0"/>
                </a:moveTo>
                <a:lnTo>
                  <a:pt x="395" y="14"/>
                </a:lnTo>
                <a:lnTo>
                  <a:pt x="299" y="41"/>
                </a:lnTo>
                <a:lnTo>
                  <a:pt x="218" y="82"/>
                </a:lnTo>
                <a:lnTo>
                  <a:pt x="150" y="136"/>
                </a:lnTo>
                <a:lnTo>
                  <a:pt x="82" y="218"/>
                </a:lnTo>
                <a:lnTo>
                  <a:pt x="27" y="300"/>
                </a:lnTo>
                <a:lnTo>
                  <a:pt x="0" y="395"/>
                </a:lnTo>
                <a:lnTo>
                  <a:pt x="0" y="490"/>
                </a:lnTo>
                <a:lnTo>
                  <a:pt x="0" y="585"/>
                </a:lnTo>
                <a:lnTo>
                  <a:pt x="27" y="667"/>
                </a:lnTo>
                <a:lnTo>
                  <a:pt x="68" y="762"/>
                </a:lnTo>
                <a:lnTo>
                  <a:pt x="136" y="830"/>
                </a:lnTo>
                <a:lnTo>
                  <a:pt x="204" y="898"/>
                </a:lnTo>
                <a:lnTo>
                  <a:pt x="286" y="939"/>
                </a:lnTo>
                <a:lnTo>
                  <a:pt x="381" y="966"/>
                </a:lnTo>
                <a:lnTo>
                  <a:pt x="476" y="980"/>
                </a:lnTo>
                <a:lnTo>
                  <a:pt x="571" y="966"/>
                </a:lnTo>
                <a:lnTo>
                  <a:pt x="667" y="939"/>
                </a:lnTo>
                <a:lnTo>
                  <a:pt x="748" y="898"/>
                </a:lnTo>
                <a:lnTo>
                  <a:pt x="816" y="844"/>
                </a:lnTo>
                <a:lnTo>
                  <a:pt x="884" y="762"/>
                </a:lnTo>
                <a:lnTo>
                  <a:pt x="925" y="681"/>
                </a:lnTo>
                <a:lnTo>
                  <a:pt x="966" y="585"/>
                </a:lnTo>
                <a:lnTo>
                  <a:pt x="966" y="490"/>
                </a:lnTo>
                <a:lnTo>
                  <a:pt x="966" y="395"/>
                </a:lnTo>
                <a:lnTo>
                  <a:pt x="939" y="313"/>
                </a:lnTo>
                <a:lnTo>
                  <a:pt x="898" y="232"/>
                </a:lnTo>
                <a:lnTo>
                  <a:pt x="830" y="150"/>
                </a:lnTo>
                <a:lnTo>
                  <a:pt x="762" y="96"/>
                </a:lnTo>
                <a:lnTo>
                  <a:pt x="667" y="41"/>
                </a:lnTo>
                <a:lnTo>
                  <a:pt x="585" y="14"/>
                </a:lnTo>
                <a:lnTo>
                  <a:pt x="49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/>
            </a:endParaRPr>
          </a:p>
        </p:txBody>
      </p:sp>
      <p:sp>
        <p:nvSpPr>
          <p:cNvPr id="165" name="Google Shape;1177;p28">
            <a:extLst>
              <a:ext uri="{FF2B5EF4-FFF2-40B4-BE49-F238E27FC236}">
                <a16:creationId xmlns:a16="http://schemas.microsoft.com/office/drawing/2014/main" id="{861605BB-23D1-4180-B630-4DCAF1F7A1A2}"/>
              </a:ext>
            </a:extLst>
          </p:cNvPr>
          <p:cNvSpPr/>
          <p:nvPr/>
        </p:nvSpPr>
        <p:spPr>
          <a:xfrm>
            <a:off x="6831498" y="3043993"/>
            <a:ext cx="28478" cy="28804"/>
          </a:xfrm>
          <a:custGeom>
            <a:avLst/>
            <a:gdLst/>
            <a:ahLst/>
            <a:cxnLst/>
            <a:rect l="l" t="t" r="r" b="b"/>
            <a:pathLst>
              <a:path w="967" h="980" extrusionOk="0">
                <a:moveTo>
                  <a:pt x="490" y="0"/>
                </a:moveTo>
                <a:lnTo>
                  <a:pt x="395" y="14"/>
                </a:lnTo>
                <a:lnTo>
                  <a:pt x="300" y="41"/>
                </a:lnTo>
                <a:lnTo>
                  <a:pt x="218" y="82"/>
                </a:lnTo>
                <a:lnTo>
                  <a:pt x="150" y="136"/>
                </a:lnTo>
                <a:lnTo>
                  <a:pt x="82" y="218"/>
                </a:lnTo>
                <a:lnTo>
                  <a:pt x="41" y="299"/>
                </a:lnTo>
                <a:lnTo>
                  <a:pt x="1" y="395"/>
                </a:lnTo>
                <a:lnTo>
                  <a:pt x="1" y="490"/>
                </a:lnTo>
                <a:lnTo>
                  <a:pt x="1" y="585"/>
                </a:lnTo>
                <a:lnTo>
                  <a:pt x="28" y="680"/>
                </a:lnTo>
                <a:lnTo>
                  <a:pt x="82" y="762"/>
                </a:lnTo>
                <a:lnTo>
                  <a:pt x="137" y="830"/>
                </a:lnTo>
                <a:lnTo>
                  <a:pt x="205" y="898"/>
                </a:lnTo>
                <a:lnTo>
                  <a:pt x="300" y="939"/>
                </a:lnTo>
                <a:lnTo>
                  <a:pt x="382" y="966"/>
                </a:lnTo>
                <a:lnTo>
                  <a:pt x="477" y="980"/>
                </a:lnTo>
                <a:lnTo>
                  <a:pt x="572" y="966"/>
                </a:lnTo>
                <a:lnTo>
                  <a:pt x="667" y="939"/>
                </a:lnTo>
                <a:lnTo>
                  <a:pt x="749" y="898"/>
                </a:lnTo>
                <a:lnTo>
                  <a:pt x="817" y="844"/>
                </a:lnTo>
                <a:lnTo>
                  <a:pt x="885" y="776"/>
                </a:lnTo>
                <a:lnTo>
                  <a:pt x="939" y="680"/>
                </a:lnTo>
                <a:lnTo>
                  <a:pt x="966" y="585"/>
                </a:lnTo>
                <a:lnTo>
                  <a:pt x="966" y="490"/>
                </a:lnTo>
                <a:lnTo>
                  <a:pt x="966" y="395"/>
                </a:lnTo>
                <a:lnTo>
                  <a:pt x="939" y="313"/>
                </a:lnTo>
                <a:lnTo>
                  <a:pt x="898" y="231"/>
                </a:lnTo>
                <a:lnTo>
                  <a:pt x="830" y="150"/>
                </a:lnTo>
                <a:lnTo>
                  <a:pt x="762" y="95"/>
                </a:lnTo>
                <a:lnTo>
                  <a:pt x="681" y="41"/>
                </a:lnTo>
                <a:lnTo>
                  <a:pt x="586" y="14"/>
                </a:lnTo>
                <a:lnTo>
                  <a:pt x="49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1F22B-1FD4-4B4C-A164-995F22CA8759}"/>
              </a:ext>
            </a:extLst>
          </p:cNvPr>
          <p:cNvSpPr txBox="1"/>
          <p:nvPr/>
        </p:nvSpPr>
        <p:spPr>
          <a:xfrm>
            <a:off x="7070633" y="1631302"/>
            <a:ext cx="12715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>
                <a:latin typeface="Fira Sans Condensed"/>
              </a:rPr>
              <a:t>OBJECTIVE</a:t>
            </a:r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DC9767AB-665C-42F8-91BC-B72224AC0581}"/>
              </a:ext>
            </a:extLst>
          </p:cNvPr>
          <p:cNvSpPr txBox="1">
            <a:spLocks/>
          </p:cNvSpPr>
          <p:nvPr/>
        </p:nvSpPr>
        <p:spPr>
          <a:xfrm>
            <a:off x="470400" y="295687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>
                <a:solidFill>
                  <a:srgbClr val="0070C0"/>
                </a:solidFill>
              </a:rPr>
              <a:t>Model Use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49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952C157B-47BB-496B-A624-6D6EE3B0067F}"/>
              </a:ext>
            </a:extLst>
          </p:cNvPr>
          <p:cNvSpPr txBox="1"/>
          <p:nvPr/>
        </p:nvSpPr>
        <p:spPr>
          <a:xfrm>
            <a:off x="121677" y="1036668"/>
            <a:ext cx="1085850" cy="461665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Fira Sans Condensed" panose="020B0503050000020004" pitchFamily="34" charset="0"/>
              </a:rPr>
              <a:t>Cost Matrix (USD cost)</a:t>
            </a:r>
            <a:endParaRPr lang="en-US" b="1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graphicFrame>
        <p:nvGraphicFramePr>
          <p:cNvPr id="66" name="Table 47">
            <a:extLst>
              <a:ext uri="{FF2B5EF4-FFF2-40B4-BE49-F238E27FC236}">
                <a16:creationId xmlns:a16="http://schemas.microsoft.com/office/drawing/2014/main" id="{73D7D603-9A30-47FC-B370-07151496C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50695"/>
              </p:ext>
            </p:extLst>
          </p:nvPr>
        </p:nvGraphicFramePr>
        <p:xfrm>
          <a:off x="1218961" y="3767929"/>
          <a:ext cx="1786866" cy="11398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95622">
                  <a:extLst>
                    <a:ext uri="{9D8B030D-6E8A-4147-A177-3AD203B41FA5}">
                      <a16:colId xmlns:a16="http://schemas.microsoft.com/office/drawing/2014/main" val="844521049"/>
                    </a:ext>
                  </a:extLst>
                </a:gridCol>
                <a:gridCol w="595622">
                  <a:extLst>
                    <a:ext uri="{9D8B030D-6E8A-4147-A177-3AD203B41FA5}">
                      <a16:colId xmlns:a16="http://schemas.microsoft.com/office/drawing/2014/main" val="233237151"/>
                    </a:ext>
                  </a:extLst>
                </a:gridCol>
                <a:gridCol w="595622">
                  <a:extLst>
                    <a:ext uri="{9D8B030D-6E8A-4147-A177-3AD203B41FA5}">
                      <a16:colId xmlns:a16="http://schemas.microsoft.com/office/drawing/2014/main" val="2111549887"/>
                    </a:ext>
                  </a:extLst>
                </a:gridCol>
              </a:tblGrid>
              <a:tr h="379958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194967"/>
                  </a:ext>
                </a:extLst>
              </a:tr>
              <a:tr h="379958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294905"/>
                  </a:ext>
                </a:extLst>
              </a:tr>
              <a:tr h="379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/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289016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17CAC69E-1A29-4204-A437-A92566F99678}"/>
              </a:ext>
            </a:extLst>
          </p:cNvPr>
          <p:cNvSpPr txBox="1"/>
          <p:nvPr/>
        </p:nvSpPr>
        <p:spPr>
          <a:xfrm>
            <a:off x="861536" y="3844400"/>
            <a:ext cx="37862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30A753-4D4F-48B1-8C1B-2E13787D5699}"/>
              </a:ext>
            </a:extLst>
          </p:cNvPr>
          <p:cNvSpPr txBox="1"/>
          <p:nvPr/>
        </p:nvSpPr>
        <p:spPr>
          <a:xfrm>
            <a:off x="800590" y="4205380"/>
            <a:ext cx="51435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FNR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A8D8F3-41C3-42A9-A03F-94FD740CC376}"/>
              </a:ext>
            </a:extLst>
          </p:cNvPr>
          <p:cNvSpPr txBox="1"/>
          <p:nvPr/>
        </p:nvSpPr>
        <p:spPr>
          <a:xfrm>
            <a:off x="822207" y="4572048"/>
            <a:ext cx="46434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NF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67DBF5-BB79-4AF4-A747-21AABAC66712}"/>
              </a:ext>
            </a:extLst>
          </p:cNvPr>
          <p:cNvSpPr txBox="1"/>
          <p:nvPr/>
        </p:nvSpPr>
        <p:spPr>
          <a:xfrm>
            <a:off x="1349190" y="2428854"/>
            <a:ext cx="30816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F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516CE3-8C85-4201-9ACF-AD5391231417}"/>
              </a:ext>
            </a:extLst>
          </p:cNvPr>
          <p:cNvSpPr txBox="1"/>
          <p:nvPr/>
        </p:nvSpPr>
        <p:spPr>
          <a:xfrm>
            <a:off x="1823189" y="2422000"/>
            <a:ext cx="51435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FNR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C382F84-5DB9-4A12-9A02-D8464892505D}"/>
              </a:ext>
            </a:extLst>
          </p:cNvPr>
          <p:cNvSpPr txBox="1"/>
          <p:nvPr/>
        </p:nvSpPr>
        <p:spPr>
          <a:xfrm>
            <a:off x="2446484" y="2411952"/>
            <a:ext cx="46434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NF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294459-1344-4932-9123-48DC5D7B662B}"/>
              </a:ext>
            </a:extLst>
          </p:cNvPr>
          <p:cNvSpPr txBox="1"/>
          <p:nvPr/>
        </p:nvSpPr>
        <p:spPr>
          <a:xfrm rot="16200000">
            <a:off x="362052" y="4199366"/>
            <a:ext cx="807245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0070C0"/>
                </a:solidFill>
                <a:latin typeface="Fira Sans Condensed" panose="020B0503050000020004" pitchFamily="34" charset="0"/>
              </a:rPr>
              <a:t>Actual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E74C9D-A85D-4D36-92CE-A12FC7350C5E}"/>
              </a:ext>
            </a:extLst>
          </p:cNvPr>
          <p:cNvSpPr txBox="1"/>
          <p:nvPr/>
        </p:nvSpPr>
        <p:spPr>
          <a:xfrm>
            <a:off x="1664246" y="2198199"/>
            <a:ext cx="871538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0070C0"/>
                </a:solidFill>
                <a:latin typeface="Fira Sans Condensed" panose="020B0503050000020004" pitchFamily="34" charset="0"/>
              </a:rPr>
              <a:t>Predicted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5C3CE2-031F-4C98-B103-104F5273F694}"/>
              </a:ext>
            </a:extLst>
          </p:cNvPr>
          <p:cNvSpPr txBox="1"/>
          <p:nvPr/>
        </p:nvSpPr>
        <p:spPr>
          <a:xfrm>
            <a:off x="135736" y="3296659"/>
            <a:ext cx="1073281" cy="461665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Fira Sans Condensed" panose="020B0503050000020004" pitchFamily="34" charset="0"/>
              </a:rPr>
              <a:t>Cost Matrix (Lives lost)</a:t>
            </a:r>
            <a:endParaRPr lang="en-US" b="1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77" name="Google Shape;1438;p32">
            <a:extLst>
              <a:ext uri="{FF2B5EF4-FFF2-40B4-BE49-F238E27FC236}">
                <a16:creationId xmlns:a16="http://schemas.microsoft.com/office/drawing/2014/main" id="{ACA3AAAB-3029-46A3-A42C-D8F49DE6AEF6}"/>
              </a:ext>
            </a:extLst>
          </p:cNvPr>
          <p:cNvSpPr/>
          <p:nvPr/>
        </p:nvSpPr>
        <p:spPr>
          <a:xfrm>
            <a:off x="4684244" y="2999225"/>
            <a:ext cx="1204172" cy="1885186"/>
          </a:xfrm>
          <a:prstGeom prst="roundRect">
            <a:avLst>
              <a:gd name="adj" fmla="val 70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9DE8EBB-33E8-46C2-A2DA-52292E982CE5}"/>
              </a:ext>
            </a:extLst>
          </p:cNvPr>
          <p:cNvSpPr txBox="1"/>
          <p:nvPr/>
        </p:nvSpPr>
        <p:spPr>
          <a:xfrm>
            <a:off x="4645786" y="3484005"/>
            <a:ext cx="12804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u="sng" dirty="0">
                <a:solidFill>
                  <a:srgbClr val="0070C0"/>
                </a:solidFill>
                <a:latin typeface="Fira Sans Condensed"/>
                <a:cs typeface="Segoe UI"/>
              </a:rPr>
              <a:t>Current scenario</a:t>
            </a:r>
            <a:r>
              <a:rPr lang="en-US" sz="1200" dirty="0">
                <a:solidFill>
                  <a:srgbClr val="0070C0"/>
                </a:solidFill>
                <a:latin typeface="Fira Sans Condensed"/>
                <a:cs typeface="Segoe UI"/>
              </a:rPr>
              <a:t> </a:t>
            </a:r>
            <a:endParaRPr lang="en-US" dirty="0"/>
          </a:p>
          <a:p>
            <a:endParaRPr lang="en-US" sz="1200" dirty="0">
              <a:solidFill>
                <a:srgbClr val="0070C0"/>
              </a:solidFill>
              <a:latin typeface="Fira Sans Condensed"/>
              <a:cs typeface="Segoe UI"/>
            </a:endParaRPr>
          </a:p>
          <a:p>
            <a:pPr marL="171450" indent="-171450">
              <a:buFont typeface="Wingdings"/>
              <a:buChar char="Ø"/>
            </a:pPr>
            <a:r>
              <a:rPr lang="en-US" sz="1200" dirty="0">
                <a:solidFill>
                  <a:srgbClr val="0070C0"/>
                </a:solidFill>
                <a:latin typeface="Fira Sans Condensed"/>
                <a:cs typeface="Segoe UI"/>
              </a:rPr>
              <a:t>Costs USD $210 million</a:t>
            </a:r>
            <a:endParaRPr lang="en-US" dirty="0"/>
          </a:p>
          <a:p>
            <a:pPr marL="171450" indent="-171450">
              <a:buFont typeface="Wingdings"/>
              <a:buChar char="Ø"/>
            </a:pPr>
            <a:r>
              <a:rPr lang="en-US" sz="1200" dirty="0">
                <a:solidFill>
                  <a:srgbClr val="0070C0"/>
                </a:solidFill>
                <a:latin typeface="Fira Sans Condensed"/>
                <a:cs typeface="Segoe UI"/>
              </a:rPr>
              <a:t>Costs 23,900 lives of infants</a:t>
            </a:r>
            <a:endParaRPr lang="en-US" dirty="0"/>
          </a:p>
        </p:txBody>
      </p:sp>
      <p:sp>
        <p:nvSpPr>
          <p:cNvPr id="96" name="Google Shape;1438;p32">
            <a:extLst>
              <a:ext uri="{FF2B5EF4-FFF2-40B4-BE49-F238E27FC236}">
                <a16:creationId xmlns:a16="http://schemas.microsoft.com/office/drawing/2014/main" id="{C18C30E9-2D53-4476-9B2C-9373B96C3597}"/>
              </a:ext>
            </a:extLst>
          </p:cNvPr>
          <p:cNvSpPr/>
          <p:nvPr/>
        </p:nvSpPr>
        <p:spPr>
          <a:xfrm>
            <a:off x="7783752" y="2998733"/>
            <a:ext cx="1157198" cy="1887539"/>
          </a:xfrm>
          <a:prstGeom prst="roundRect">
            <a:avLst>
              <a:gd name="adj" fmla="val 70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DC9B2F8-CFBB-405C-8FD7-56217528A520}"/>
              </a:ext>
            </a:extLst>
          </p:cNvPr>
          <p:cNvSpPr txBox="1"/>
          <p:nvPr/>
        </p:nvSpPr>
        <p:spPr>
          <a:xfrm>
            <a:off x="7822895" y="3492497"/>
            <a:ext cx="11596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u="sng" dirty="0">
                <a:solidFill>
                  <a:srgbClr val="0070C0"/>
                </a:solidFill>
                <a:latin typeface="Fira Sans Condensed"/>
                <a:cs typeface="Segoe UI"/>
              </a:rPr>
              <a:t>Our model</a:t>
            </a:r>
            <a:r>
              <a:rPr lang="en-US" sz="1200" dirty="0">
                <a:solidFill>
                  <a:srgbClr val="0070C0"/>
                </a:solidFill>
                <a:latin typeface="Fira Sans Condensed"/>
                <a:cs typeface="Segoe UI"/>
              </a:rPr>
              <a:t> </a:t>
            </a:r>
            <a:endParaRPr lang="en-US" sz="1200" b="1" dirty="0">
              <a:solidFill>
                <a:srgbClr val="0070C0"/>
              </a:solidFill>
              <a:latin typeface="Fira Sans Condensed"/>
            </a:endParaRPr>
          </a:p>
          <a:p>
            <a:endParaRPr lang="en-US" sz="1200" b="1" dirty="0">
              <a:solidFill>
                <a:srgbClr val="0070C0"/>
              </a:solidFill>
              <a:latin typeface="Fira Sans Condensed"/>
              <a:cs typeface="Segoe UI"/>
            </a:endParaRPr>
          </a:p>
          <a:p>
            <a:pPr marL="171450" indent="-171450">
              <a:buFont typeface="Wingdings"/>
              <a:buChar char="Ø"/>
            </a:pPr>
            <a:r>
              <a:rPr lang="en-US" sz="1200" b="1">
                <a:solidFill>
                  <a:srgbClr val="0070C0"/>
                </a:solidFill>
                <a:latin typeface="Fira Sans Condensed"/>
                <a:cs typeface="Segoe UI"/>
              </a:rPr>
              <a:t>Saves USD $152 million </a:t>
            </a:r>
            <a:endParaRPr lang="en-US" sz="1200" b="1">
              <a:solidFill>
                <a:srgbClr val="0070C0"/>
              </a:solidFill>
              <a:latin typeface="Fira Sans Condensed"/>
            </a:endParaRPr>
          </a:p>
          <a:p>
            <a:pPr marL="171450" indent="-171450">
              <a:buFont typeface="Wingdings"/>
              <a:buChar char="Ø"/>
            </a:pPr>
            <a:r>
              <a:rPr lang="en-US" sz="1200" b="1" dirty="0">
                <a:solidFill>
                  <a:srgbClr val="0070C0"/>
                </a:solidFill>
                <a:latin typeface="Fira Sans Condensed"/>
                <a:cs typeface="Segoe UI"/>
              </a:rPr>
              <a:t>Saves 17,929 lives</a:t>
            </a:r>
            <a:endParaRPr lang="en-US" sz="1200" b="1" dirty="0">
              <a:solidFill>
                <a:srgbClr val="0070C0"/>
              </a:solidFill>
              <a:latin typeface="Fira Sans Condensed"/>
            </a:endParaRPr>
          </a:p>
        </p:txBody>
      </p:sp>
      <p:sp>
        <p:nvSpPr>
          <p:cNvPr id="76" name="Speech Bubble: Oval 75">
            <a:extLst>
              <a:ext uri="{FF2B5EF4-FFF2-40B4-BE49-F238E27FC236}">
                <a16:creationId xmlns:a16="http://schemas.microsoft.com/office/drawing/2014/main" id="{ED049BE9-0AC4-4621-BA56-48F82E4B1094}"/>
              </a:ext>
            </a:extLst>
          </p:cNvPr>
          <p:cNvSpPr/>
          <p:nvPr/>
        </p:nvSpPr>
        <p:spPr>
          <a:xfrm rot="10800000">
            <a:off x="186123" y="2492089"/>
            <a:ext cx="993860" cy="531083"/>
          </a:xfrm>
          <a:prstGeom prst="wedgeEllipseCallou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800">
              <a:solidFill>
                <a:srgbClr val="0070C0"/>
              </a:solidFill>
              <a:latin typeface="Fira Sans Condensed" panose="020B0503050000020004" pitchFamily="34" charset="0"/>
              <a:cs typeface="Arial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B08EBE-A138-4FFE-B1E1-899A99FB1986}"/>
              </a:ext>
            </a:extLst>
          </p:cNvPr>
          <p:cNvSpPr txBox="1"/>
          <p:nvPr/>
        </p:nvSpPr>
        <p:spPr>
          <a:xfrm>
            <a:off x="219787" y="2543764"/>
            <a:ext cx="903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solidFill>
                  <a:srgbClr val="0070C0"/>
                </a:solidFill>
                <a:latin typeface="Fira Sans Condensed" panose="020B0503050000020004" pitchFamily="34" charset="0"/>
              </a:rPr>
              <a:t>Govt Healthcare cost = 6200 USD / wp</a:t>
            </a:r>
            <a:endParaRPr lang="en-US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658ED3F5-0E91-4B40-8FBA-C84E35595923}"/>
              </a:ext>
            </a:extLst>
          </p:cNvPr>
          <p:cNvSpPr/>
          <p:nvPr/>
        </p:nvSpPr>
        <p:spPr>
          <a:xfrm>
            <a:off x="2902418" y="1203165"/>
            <a:ext cx="1157286" cy="321469"/>
          </a:xfrm>
          <a:prstGeom prst="wedgeEllipseCallou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>
                <a:solidFill>
                  <a:srgbClr val="0070C0"/>
                </a:solidFill>
                <a:latin typeface="Fira Sans Condensed" panose="020B0503050000020004" pitchFamily="34" charset="0"/>
                <a:cs typeface="Arial"/>
              </a:rPr>
              <a:t>Labor Cost = 200 USD / wp</a:t>
            </a:r>
            <a:endParaRPr lang="en-US" sz="800" err="1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78" name="Speech Bubble: Oval 77">
            <a:extLst>
              <a:ext uri="{FF2B5EF4-FFF2-40B4-BE49-F238E27FC236}">
                <a16:creationId xmlns:a16="http://schemas.microsoft.com/office/drawing/2014/main" id="{CEFFF4CA-52B5-441E-8E8F-B8D3D58A207D}"/>
              </a:ext>
            </a:extLst>
          </p:cNvPr>
          <p:cNvSpPr/>
          <p:nvPr/>
        </p:nvSpPr>
        <p:spPr>
          <a:xfrm>
            <a:off x="3064371" y="4142500"/>
            <a:ext cx="1150143" cy="396470"/>
          </a:xfrm>
          <a:prstGeom prst="wedgeEllipseCallou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>
                <a:solidFill>
                  <a:srgbClr val="0070C0"/>
                </a:solidFill>
                <a:latin typeface="Fira Sans Condensed" panose="020B0503050000020004" pitchFamily="34" charset="0"/>
                <a:cs typeface="Arial"/>
              </a:rPr>
              <a:t>Avg Infant deaths per NF wp = 0.7</a:t>
            </a:r>
            <a:endParaRPr lang="en-US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grpSp>
        <p:nvGrpSpPr>
          <p:cNvPr id="4" name="Google Shape;211;p18">
            <a:extLst>
              <a:ext uri="{FF2B5EF4-FFF2-40B4-BE49-F238E27FC236}">
                <a16:creationId xmlns:a16="http://schemas.microsoft.com/office/drawing/2014/main" id="{920BDB25-B34A-4489-93EE-D0E75FC4EA48}"/>
              </a:ext>
            </a:extLst>
          </p:cNvPr>
          <p:cNvGrpSpPr/>
          <p:nvPr/>
        </p:nvGrpSpPr>
        <p:grpSpPr>
          <a:xfrm>
            <a:off x="8206836" y="3071626"/>
            <a:ext cx="314440" cy="314344"/>
            <a:chOff x="5642475" y="1435075"/>
            <a:chExt cx="481975" cy="481825"/>
          </a:xfrm>
        </p:grpSpPr>
        <p:sp>
          <p:nvSpPr>
            <p:cNvPr id="80" name="Google Shape;212;p18">
              <a:extLst>
                <a:ext uri="{FF2B5EF4-FFF2-40B4-BE49-F238E27FC236}">
                  <a16:creationId xmlns:a16="http://schemas.microsoft.com/office/drawing/2014/main" id="{63EAD643-AAB3-412E-9785-F1AB2C777346}"/>
                </a:ext>
              </a:extLst>
            </p:cNvPr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01" name="Google Shape;213;p18">
              <a:extLst>
                <a:ext uri="{FF2B5EF4-FFF2-40B4-BE49-F238E27FC236}">
                  <a16:creationId xmlns:a16="http://schemas.microsoft.com/office/drawing/2014/main" id="{61C9ED36-F84B-4973-B79C-FD6304F03747}"/>
                </a:ext>
              </a:extLst>
            </p:cNvPr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28" name="Google Shape;214;p18">
              <a:extLst>
                <a:ext uri="{FF2B5EF4-FFF2-40B4-BE49-F238E27FC236}">
                  <a16:creationId xmlns:a16="http://schemas.microsoft.com/office/drawing/2014/main" id="{5E0774F6-EBBD-4F6A-A53C-AB56CB4F3C8C}"/>
                </a:ext>
              </a:extLst>
            </p:cNvPr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</p:grpSp>
      <p:sp>
        <p:nvSpPr>
          <p:cNvPr id="129" name="Google Shape;1438;p32">
            <a:extLst>
              <a:ext uri="{FF2B5EF4-FFF2-40B4-BE49-F238E27FC236}">
                <a16:creationId xmlns:a16="http://schemas.microsoft.com/office/drawing/2014/main" id="{EADBACFE-E264-4805-AF67-FEF666D8490B}"/>
              </a:ext>
            </a:extLst>
          </p:cNvPr>
          <p:cNvSpPr/>
          <p:nvPr/>
        </p:nvSpPr>
        <p:spPr>
          <a:xfrm>
            <a:off x="6257142" y="2998734"/>
            <a:ext cx="1157197" cy="1887541"/>
          </a:xfrm>
          <a:prstGeom prst="roundRect">
            <a:avLst>
              <a:gd name="adj" fmla="val 70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91FBD38-3705-41F0-BF65-8B99B816041A}"/>
              </a:ext>
            </a:extLst>
          </p:cNvPr>
          <p:cNvSpPr txBox="1"/>
          <p:nvPr/>
        </p:nvSpPr>
        <p:spPr>
          <a:xfrm>
            <a:off x="6249313" y="3484673"/>
            <a:ext cx="11911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u="sng" dirty="0">
                <a:solidFill>
                  <a:srgbClr val="0070C0"/>
                </a:solidFill>
                <a:latin typeface="Fira Sans Condensed"/>
                <a:cs typeface="Segoe UI"/>
              </a:rPr>
              <a:t>Random action</a:t>
            </a:r>
            <a:endParaRPr lang="en-US" sz="12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endParaRPr lang="en-US" sz="12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>
              <a:buFont typeface="Wingdings"/>
              <a:buChar char="Ø"/>
            </a:pPr>
            <a:r>
              <a:rPr lang="en-US" sz="1200" dirty="0">
                <a:solidFill>
                  <a:srgbClr val="0070C0"/>
                </a:solidFill>
                <a:latin typeface="Fira Sans Condensed"/>
                <a:cs typeface="Segoe UI"/>
              </a:rPr>
              <a:t>Save USD $132 million</a:t>
            </a:r>
            <a:endParaRPr lang="en-US" sz="12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>
              <a:buFont typeface="Wingdings"/>
              <a:buChar char="Ø"/>
            </a:pPr>
            <a:r>
              <a:rPr lang="en-US" sz="1200" dirty="0">
                <a:solidFill>
                  <a:srgbClr val="0070C0"/>
                </a:solidFill>
                <a:latin typeface="Fira Sans Condensed"/>
                <a:cs typeface="Segoe UI"/>
              </a:rPr>
              <a:t>Save 15,994 lives</a:t>
            </a:r>
            <a:endParaRPr lang="en-US" sz="12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FF658524-9A12-4F65-8721-0ECA383E2DF8}"/>
              </a:ext>
            </a:extLst>
          </p:cNvPr>
          <p:cNvSpPr txBox="1">
            <a:spLocks/>
          </p:cNvSpPr>
          <p:nvPr/>
        </p:nvSpPr>
        <p:spPr>
          <a:xfrm>
            <a:off x="3114588" y="253630"/>
            <a:ext cx="2775492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>
                <a:solidFill>
                  <a:srgbClr val="0070C0"/>
                </a:solidFill>
              </a:rPr>
              <a:t>Financial Impact</a:t>
            </a:r>
            <a:endParaRPr lang="en-US">
              <a:solidFill>
                <a:srgbClr val="0070C0"/>
              </a:solidFill>
            </a:endParaRPr>
          </a:p>
        </p:txBody>
      </p:sp>
      <p:graphicFrame>
        <p:nvGraphicFramePr>
          <p:cNvPr id="131" name="Table 47">
            <a:extLst>
              <a:ext uri="{FF2B5EF4-FFF2-40B4-BE49-F238E27FC236}">
                <a16:creationId xmlns:a16="http://schemas.microsoft.com/office/drawing/2014/main" id="{F4EF55C8-AA75-405F-A4DE-2862B0C24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37472"/>
              </p:ext>
            </p:extLst>
          </p:nvPr>
        </p:nvGraphicFramePr>
        <p:xfrm>
          <a:off x="1221119" y="1501228"/>
          <a:ext cx="1786866" cy="11398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95622">
                  <a:extLst>
                    <a:ext uri="{9D8B030D-6E8A-4147-A177-3AD203B41FA5}">
                      <a16:colId xmlns:a16="http://schemas.microsoft.com/office/drawing/2014/main" val="844521049"/>
                    </a:ext>
                  </a:extLst>
                </a:gridCol>
                <a:gridCol w="595622">
                  <a:extLst>
                    <a:ext uri="{9D8B030D-6E8A-4147-A177-3AD203B41FA5}">
                      <a16:colId xmlns:a16="http://schemas.microsoft.com/office/drawing/2014/main" val="233237151"/>
                    </a:ext>
                  </a:extLst>
                </a:gridCol>
                <a:gridCol w="595622">
                  <a:extLst>
                    <a:ext uri="{9D8B030D-6E8A-4147-A177-3AD203B41FA5}">
                      <a16:colId xmlns:a16="http://schemas.microsoft.com/office/drawing/2014/main" val="2111549887"/>
                    </a:ext>
                  </a:extLst>
                </a:gridCol>
              </a:tblGrid>
              <a:tr h="379958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200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200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194967"/>
                  </a:ext>
                </a:extLst>
              </a:tr>
              <a:tr h="379958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6200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294905"/>
                  </a:ext>
                </a:extLst>
              </a:tr>
              <a:tr h="379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/>
                        <a:t>6200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200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289016"/>
                  </a:ext>
                </a:extLst>
              </a:tr>
            </a:tbl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id="{B7830760-1923-4E80-9FD1-9C1E3E25DB3A}"/>
              </a:ext>
            </a:extLst>
          </p:cNvPr>
          <p:cNvSpPr txBox="1"/>
          <p:nvPr/>
        </p:nvSpPr>
        <p:spPr>
          <a:xfrm>
            <a:off x="802748" y="1938679"/>
            <a:ext cx="51435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FNR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A168D6-801C-4476-B11E-6DD1112168D6}"/>
              </a:ext>
            </a:extLst>
          </p:cNvPr>
          <p:cNvSpPr txBox="1"/>
          <p:nvPr/>
        </p:nvSpPr>
        <p:spPr>
          <a:xfrm>
            <a:off x="910481" y="2305347"/>
            <a:ext cx="37822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NF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E9AF478-4042-4620-AE4F-E30730E5D948}"/>
              </a:ext>
            </a:extLst>
          </p:cNvPr>
          <p:cNvSpPr txBox="1"/>
          <p:nvPr/>
        </p:nvSpPr>
        <p:spPr>
          <a:xfrm>
            <a:off x="1317360" y="1254014"/>
            <a:ext cx="37862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F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D40B274-92F2-486E-B247-5B14148A69F0}"/>
              </a:ext>
            </a:extLst>
          </p:cNvPr>
          <p:cNvSpPr txBox="1"/>
          <p:nvPr/>
        </p:nvSpPr>
        <p:spPr>
          <a:xfrm>
            <a:off x="1861817" y="1247160"/>
            <a:ext cx="51435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FNR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7B5E4FD-0B40-4D89-8123-A3E7D1DB9F26}"/>
              </a:ext>
            </a:extLst>
          </p:cNvPr>
          <p:cNvSpPr txBox="1"/>
          <p:nvPr/>
        </p:nvSpPr>
        <p:spPr>
          <a:xfrm>
            <a:off x="2485112" y="1237112"/>
            <a:ext cx="46434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NF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D53B00E-EE74-48FF-BF0B-8EC4A3214358}"/>
              </a:ext>
            </a:extLst>
          </p:cNvPr>
          <p:cNvSpPr txBox="1"/>
          <p:nvPr/>
        </p:nvSpPr>
        <p:spPr>
          <a:xfrm rot="16200000">
            <a:off x="364210" y="1932665"/>
            <a:ext cx="807245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0070C0"/>
                </a:solidFill>
                <a:latin typeface="Fira Sans Condensed" panose="020B0503050000020004" pitchFamily="34" charset="0"/>
              </a:rPr>
              <a:t>Actual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E4C8942-53BE-422F-AB64-FA8E04354AF9}"/>
              </a:ext>
            </a:extLst>
          </p:cNvPr>
          <p:cNvSpPr txBox="1"/>
          <p:nvPr/>
        </p:nvSpPr>
        <p:spPr>
          <a:xfrm>
            <a:off x="1702874" y="1023359"/>
            <a:ext cx="871538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0070C0"/>
                </a:solidFill>
                <a:latin typeface="Fira Sans Condensed" panose="020B0503050000020004" pitchFamily="34" charset="0"/>
              </a:rPr>
              <a:t>Predicted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CBAAD13-5572-4ED8-8FE5-9880784446B2}"/>
              </a:ext>
            </a:extLst>
          </p:cNvPr>
          <p:cNvSpPr txBox="1"/>
          <p:nvPr/>
        </p:nvSpPr>
        <p:spPr>
          <a:xfrm>
            <a:off x="1322491" y="3539274"/>
            <a:ext cx="37862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F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2CEC07E-A73E-4475-8D4C-CF3D113E165B}"/>
              </a:ext>
            </a:extLst>
          </p:cNvPr>
          <p:cNvSpPr txBox="1"/>
          <p:nvPr/>
        </p:nvSpPr>
        <p:spPr>
          <a:xfrm>
            <a:off x="1866948" y="3532420"/>
            <a:ext cx="51435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FNR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5C312A8-1ABF-4B6A-A9A1-55604647EC7E}"/>
              </a:ext>
            </a:extLst>
          </p:cNvPr>
          <p:cNvSpPr txBox="1"/>
          <p:nvPr/>
        </p:nvSpPr>
        <p:spPr>
          <a:xfrm>
            <a:off x="2490243" y="3522372"/>
            <a:ext cx="46434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70C0"/>
                </a:solidFill>
                <a:latin typeface="Fira Sans Condensed" panose="020B0503050000020004" pitchFamily="34" charset="0"/>
              </a:rPr>
              <a:t>NF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717F159-E3F6-4D11-BB17-0FCC558CB94B}"/>
              </a:ext>
            </a:extLst>
          </p:cNvPr>
          <p:cNvSpPr txBox="1"/>
          <p:nvPr/>
        </p:nvSpPr>
        <p:spPr>
          <a:xfrm>
            <a:off x="1708005" y="3308619"/>
            <a:ext cx="871538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0070C0"/>
                </a:solidFill>
                <a:latin typeface="Fira Sans Condensed" panose="020B0503050000020004" pitchFamily="34" charset="0"/>
              </a:rPr>
              <a:t>Predicted</a:t>
            </a:r>
          </a:p>
        </p:txBody>
      </p:sp>
      <p:grpSp>
        <p:nvGrpSpPr>
          <p:cNvPr id="2" name="Google Shape;406;p23">
            <a:extLst>
              <a:ext uri="{FF2B5EF4-FFF2-40B4-BE49-F238E27FC236}">
                <a16:creationId xmlns:a16="http://schemas.microsoft.com/office/drawing/2014/main" id="{D37322E2-7DA5-4939-B061-5F8A91F172C3}"/>
              </a:ext>
            </a:extLst>
          </p:cNvPr>
          <p:cNvGrpSpPr/>
          <p:nvPr/>
        </p:nvGrpSpPr>
        <p:grpSpPr>
          <a:xfrm>
            <a:off x="4687373" y="1089114"/>
            <a:ext cx="4200338" cy="1552987"/>
            <a:chOff x="1289038" y="1622496"/>
            <a:chExt cx="6721200" cy="2085341"/>
          </a:xfrm>
        </p:grpSpPr>
        <p:cxnSp>
          <p:nvCxnSpPr>
            <p:cNvPr id="132" name="Google Shape;407;p23">
              <a:extLst>
                <a:ext uri="{FF2B5EF4-FFF2-40B4-BE49-F238E27FC236}">
                  <a16:creationId xmlns:a16="http://schemas.microsoft.com/office/drawing/2014/main" id="{63CBC4FC-D3E7-46B5-AF7A-E9BC5B9F7E1B}"/>
                </a:ext>
              </a:extLst>
            </p:cNvPr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408;p23">
              <a:extLst>
                <a:ext uri="{FF2B5EF4-FFF2-40B4-BE49-F238E27FC236}">
                  <a16:creationId xmlns:a16="http://schemas.microsoft.com/office/drawing/2014/main" id="{693322C0-3E21-48CB-B91A-8FF489B7B7B7}"/>
                </a:ext>
              </a:extLst>
            </p:cNvPr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409;p23">
              <a:extLst>
                <a:ext uri="{FF2B5EF4-FFF2-40B4-BE49-F238E27FC236}">
                  <a16:creationId xmlns:a16="http://schemas.microsoft.com/office/drawing/2014/main" id="{694956D8-AF42-4E5F-8FD9-1951963EB790}"/>
                </a:ext>
              </a:extLst>
            </p:cNvPr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410;p23">
              <a:extLst>
                <a:ext uri="{FF2B5EF4-FFF2-40B4-BE49-F238E27FC236}">
                  <a16:creationId xmlns:a16="http://schemas.microsoft.com/office/drawing/2014/main" id="{3326DFAC-4406-43F5-B88B-0ED640EF0554}"/>
                </a:ext>
              </a:extLst>
            </p:cNvPr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411;p23">
              <a:extLst>
                <a:ext uri="{FF2B5EF4-FFF2-40B4-BE49-F238E27FC236}">
                  <a16:creationId xmlns:a16="http://schemas.microsoft.com/office/drawing/2014/main" id="{76E8095B-F8EF-4A9C-98FA-C1DDFFB89FB0}"/>
                </a:ext>
              </a:extLst>
            </p:cNvPr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412;p23">
              <a:extLst>
                <a:ext uri="{FF2B5EF4-FFF2-40B4-BE49-F238E27FC236}">
                  <a16:creationId xmlns:a16="http://schemas.microsoft.com/office/drawing/2014/main" id="{63E7BA15-DD87-486D-A595-44F8D68EB65F}"/>
                </a:ext>
              </a:extLst>
            </p:cNvPr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413;p23">
              <a:extLst>
                <a:ext uri="{FF2B5EF4-FFF2-40B4-BE49-F238E27FC236}">
                  <a16:creationId xmlns:a16="http://schemas.microsoft.com/office/drawing/2014/main" id="{FD7374ED-75D8-4515-BFE8-B1AC9D54773B}"/>
                </a:ext>
              </a:extLst>
            </p:cNvPr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414;p23">
              <a:extLst>
                <a:ext uri="{FF2B5EF4-FFF2-40B4-BE49-F238E27FC236}">
                  <a16:creationId xmlns:a16="http://schemas.microsoft.com/office/drawing/2014/main" id="{E2C7F6D7-E514-48D9-A962-470F5A67D5F0}"/>
                </a:ext>
              </a:extLst>
            </p:cNvPr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415;p23">
              <a:extLst>
                <a:ext uri="{FF2B5EF4-FFF2-40B4-BE49-F238E27FC236}">
                  <a16:creationId xmlns:a16="http://schemas.microsoft.com/office/drawing/2014/main" id="{4CA56AD0-F14D-4BA2-84BD-1B2E8FBC591F}"/>
                </a:ext>
              </a:extLst>
            </p:cNvPr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416;p23">
              <a:extLst>
                <a:ext uri="{FF2B5EF4-FFF2-40B4-BE49-F238E27FC236}">
                  <a16:creationId xmlns:a16="http://schemas.microsoft.com/office/drawing/2014/main" id="{0E720F37-C7D2-4F70-B77D-AEFBE3F7DC76}"/>
                </a:ext>
              </a:extLst>
            </p:cNvPr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417;p23">
              <a:extLst>
                <a:ext uri="{FF2B5EF4-FFF2-40B4-BE49-F238E27FC236}">
                  <a16:creationId xmlns:a16="http://schemas.microsoft.com/office/drawing/2014/main" id="{EDAC302D-2588-4291-87ED-0D30461FE414}"/>
                </a:ext>
              </a:extLst>
            </p:cNvPr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6" name="Google Shape;422;p23">
            <a:extLst>
              <a:ext uri="{FF2B5EF4-FFF2-40B4-BE49-F238E27FC236}">
                <a16:creationId xmlns:a16="http://schemas.microsoft.com/office/drawing/2014/main" id="{5315D791-DFCC-4020-91F6-DE39CC2090E0}"/>
              </a:ext>
            </a:extLst>
          </p:cNvPr>
          <p:cNvSpPr/>
          <p:nvPr/>
        </p:nvSpPr>
        <p:spPr>
          <a:xfrm>
            <a:off x="5085220" y="1123742"/>
            <a:ext cx="398100" cy="151380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425;p23">
            <a:extLst>
              <a:ext uri="{FF2B5EF4-FFF2-40B4-BE49-F238E27FC236}">
                <a16:creationId xmlns:a16="http://schemas.microsoft.com/office/drawing/2014/main" id="{CBD242E2-B9F7-4BFA-A39C-04E8AAE6F999}"/>
              </a:ext>
            </a:extLst>
          </p:cNvPr>
          <p:cNvSpPr/>
          <p:nvPr/>
        </p:nvSpPr>
        <p:spPr>
          <a:xfrm>
            <a:off x="8169853" y="2137906"/>
            <a:ext cx="398100" cy="491910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436;p23">
            <a:extLst>
              <a:ext uri="{FF2B5EF4-FFF2-40B4-BE49-F238E27FC236}">
                <a16:creationId xmlns:a16="http://schemas.microsoft.com/office/drawing/2014/main" id="{95653209-1058-435F-AD53-222079763A0E}"/>
              </a:ext>
            </a:extLst>
          </p:cNvPr>
          <p:cNvSpPr/>
          <p:nvPr/>
        </p:nvSpPr>
        <p:spPr>
          <a:xfrm>
            <a:off x="6643440" y="1885259"/>
            <a:ext cx="398100" cy="752336"/>
          </a:xfrm>
          <a:prstGeom prst="can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13C76EC-DEB4-4694-908A-B8EB078590AC}"/>
              </a:ext>
            </a:extLst>
          </p:cNvPr>
          <p:cNvSpPr txBox="1"/>
          <p:nvPr/>
        </p:nvSpPr>
        <p:spPr>
          <a:xfrm rot="16200000">
            <a:off x="4153333" y="1877863"/>
            <a:ext cx="807245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0070C0"/>
                </a:solidFill>
                <a:latin typeface="Fira Sans Condensed"/>
              </a:rPr>
              <a:t>Cost</a:t>
            </a:r>
            <a:endParaRPr lang="en-US" sz="120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5A06B5-13D9-41DA-BF66-E6276D0CCF59}"/>
              </a:ext>
            </a:extLst>
          </p:cNvPr>
          <p:cNvCxnSpPr/>
          <p:nvPr/>
        </p:nvCxnSpPr>
        <p:spPr>
          <a:xfrm flipV="1">
            <a:off x="4533246" y="1460404"/>
            <a:ext cx="6263" cy="30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7445FEC-33A9-43BF-BDE8-B975F6C36C3F}"/>
              </a:ext>
            </a:extLst>
          </p:cNvPr>
          <p:cNvSpPr txBox="1"/>
          <p:nvPr/>
        </p:nvSpPr>
        <p:spPr>
          <a:xfrm>
            <a:off x="4850038" y="2683057"/>
            <a:ext cx="871538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0070C0"/>
                </a:solidFill>
                <a:latin typeface="Fira Sans Condensed"/>
              </a:rPr>
              <a:t>210 mil</a:t>
            </a:r>
            <a:endParaRPr lang="en-US" sz="120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431B1F3-49FA-4670-9F00-CB1E895D3C16}"/>
              </a:ext>
            </a:extLst>
          </p:cNvPr>
          <p:cNvSpPr txBox="1"/>
          <p:nvPr/>
        </p:nvSpPr>
        <p:spPr>
          <a:xfrm>
            <a:off x="6407963" y="2683057"/>
            <a:ext cx="871538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0070C0"/>
                </a:solidFill>
                <a:latin typeface="Fira Sans Condensed"/>
              </a:rPr>
              <a:t>78 mil</a:t>
            </a:r>
            <a:endParaRPr lang="en-US" sz="120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A8D9F12-8EDC-42D9-844D-1EE3B6A1D763}"/>
              </a:ext>
            </a:extLst>
          </p:cNvPr>
          <p:cNvSpPr txBox="1"/>
          <p:nvPr/>
        </p:nvSpPr>
        <p:spPr>
          <a:xfrm>
            <a:off x="7934572" y="2683057"/>
            <a:ext cx="871538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0070C0"/>
                </a:solidFill>
                <a:latin typeface="Fira Sans Condensed"/>
              </a:rPr>
              <a:t>58 mil</a:t>
            </a:r>
            <a:endParaRPr lang="en-US" sz="120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grpSp>
        <p:nvGrpSpPr>
          <p:cNvPr id="10" name="Google Shape;1036;p27">
            <a:extLst>
              <a:ext uri="{FF2B5EF4-FFF2-40B4-BE49-F238E27FC236}">
                <a16:creationId xmlns:a16="http://schemas.microsoft.com/office/drawing/2014/main" id="{46F70873-621C-402E-8F6A-A8A455677133}"/>
              </a:ext>
            </a:extLst>
          </p:cNvPr>
          <p:cNvGrpSpPr/>
          <p:nvPr/>
        </p:nvGrpSpPr>
        <p:grpSpPr>
          <a:xfrm>
            <a:off x="6711356" y="3054637"/>
            <a:ext cx="249578" cy="358888"/>
            <a:chOff x="5646262" y="2290545"/>
            <a:chExt cx="249578" cy="358888"/>
          </a:xfrm>
        </p:grpSpPr>
        <p:sp>
          <p:nvSpPr>
            <p:cNvPr id="169" name="Google Shape;1037;p27">
              <a:extLst>
                <a:ext uri="{FF2B5EF4-FFF2-40B4-BE49-F238E27FC236}">
                  <a16:creationId xmlns:a16="http://schemas.microsoft.com/office/drawing/2014/main" id="{1932E8E6-5994-475E-A141-60285E0928B0}"/>
                </a:ext>
              </a:extLst>
            </p:cNvPr>
            <p:cNvSpPr/>
            <p:nvPr/>
          </p:nvSpPr>
          <p:spPr>
            <a:xfrm>
              <a:off x="5646262" y="2290545"/>
              <a:ext cx="249578" cy="268344"/>
            </a:xfrm>
            <a:custGeom>
              <a:avLst/>
              <a:gdLst/>
              <a:ahLst/>
              <a:cxnLst/>
              <a:rect l="l" t="t" r="r" b="b"/>
              <a:pathLst>
                <a:path w="7288" h="7836" extrusionOk="0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38;p27">
              <a:extLst>
                <a:ext uri="{FF2B5EF4-FFF2-40B4-BE49-F238E27FC236}">
                  <a16:creationId xmlns:a16="http://schemas.microsoft.com/office/drawing/2014/main" id="{C1C6C4BB-23FE-4ECE-8EA3-2310BD595901}"/>
                </a:ext>
              </a:extLst>
            </p:cNvPr>
            <p:cNvSpPr/>
            <p:nvPr/>
          </p:nvSpPr>
          <p:spPr>
            <a:xfrm>
              <a:off x="5646262" y="2580053"/>
              <a:ext cx="249578" cy="69380"/>
            </a:xfrm>
            <a:custGeom>
              <a:avLst/>
              <a:gdLst/>
              <a:ahLst/>
              <a:cxnLst/>
              <a:rect l="l" t="t" r="r" b="b"/>
              <a:pathLst>
                <a:path w="7288" h="2026" extrusionOk="0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42">
            <a:extLst>
              <a:ext uri="{FF2B5EF4-FFF2-40B4-BE49-F238E27FC236}">
                <a16:creationId xmlns:a16="http://schemas.microsoft.com/office/drawing/2014/main" id="{EC977D03-7A37-43D1-87D5-6985EE7E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571" y="3087061"/>
            <a:ext cx="285750" cy="285750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5D0C7EF0-0712-49DD-B59F-D1D6764456FB}"/>
              </a:ext>
            </a:extLst>
          </p:cNvPr>
          <p:cNvSpPr txBox="1"/>
          <p:nvPr/>
        </p:nvSpPr>
        <p:spPr>
          <a:xfrm>
            <a:off x="4685634" y="843296"/>
            <a:ext cx="1184688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solidFill>
                  <a:srgbClr val="0070C0"/>
                </a:solidFill>
                <a:latin typeface="Fira Sans Condensed"/>
              </a:rPr>
              <a:t>Current Scenario</a:t>
            </a:r>
            <a:endParaRPr lang="en-US" sz="1000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E6721C4-01E3-435D-9626-68FBB6B9BE70}"/>
              </a:ext>
            </a:extLst>
          </p:cNvPr>
          <p:cNvSpPr txBox="1"/>
          <p:nvPr/>
        </p:nvSpPr>
        <p:spPr>
          <a:xfrm>
            <a:off x="6298359" y="843295"/>
            <a:ext cx="1075086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solidFill>
                  <a:srgbClr val="0070C0"/>
                </a:solidFill>
                <a:latin typeface="Fira Sans Condensed"/>
              </a:rPr>
              <a:t>Random Action</a:t>
            </a:r>
            <a:endParaRPr lang="en-US" b="1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10F5EB2-4D73-472B-AD91-0AC8C9F516EA}"/>
              </a:ext>
            </a:extLst>
          </p:cNvPr>
          <p:cNvSpPr txBox="1"/>
          <p:nvPr/>
        </p:nvSpPr>
        <p:spPr>
          <a:xfrm>
            <a:off x="7824969" y="843296"/>
            <a:ext cx="1075086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solidFill>
                  <a:srgbClr val="0070C0"/>
                </a:solidFill>
                <a:latin typeface="Fira Sans Condensed"/>
              </a:rPr>
              <a:t>Our Model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77142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5458-F9C7-47D8-BE23-CB66E453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17" y="297993"/>
            <a:ext cx="8203200" cy="481200"/>
          </a:xfrm>
        </p:spPr>
        <p:txBody>
          <a:bodyPr/>
          <a:lstStyle/>
          <a:p>
            <a:pPr algn="ctr"/>
            <a:r>
              <a:rPr lang="en-US">
                <a:solidFill>
                  <a:srgbClr val="0070C0"/>
                </a:solidFill>
                <a:latin typeface="Fira Sans Condensed Medium" panose="020B0603050000020004" pitchFamily="34" charset="0"/>
              </a:rPr>
              <a:t>Lessons Learned &amp;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7CBA0-057E-4E0C-8F6E-1A2449D48230}"/>
              </a:ext>
            </a:extLst>
          </p:cNvPr>
          <p:cNvSpPr txBox="1"/>
          <p:nvPr/>
        </p:nvSpPr>
        <p:spPr>
          <a:xfrm>
            <a:off x="5684877" y="988516"/>
            <a:ext cx="3239385" cy="39857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Fira Sans Condensed" panose="020B0503050000020004" pitchFamily="34" charset="0"/>
              </a:rPr>
              <a:t>Next Steps</a:t>
            </a:r>
          </a:p>
          <a:p>
            <a:endParaRPr lang="en-US" sz="11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r>
              <a:rPr lang="en-US" sz="1100" i="1" u="sng" dirty="0">
                <a:solidFill>
                  <a:srgbClr val="0070C0"/>
                </a:solidFill>
                <a:latin typeface="Fira Sans Condensed" panose="020B0503050000020004" pitchFamily="34" charset="0"/>
              </a:rPr>
              <a:t>Pre-processing</a:t>
            </a:r>
          </a:p>
          <a:p>
            <a:endParaRPr lang="en-US" sz="1100" i="1" dirty="0">
              <a:latin typeface="Fira Sans Condensed" panose="020B0503050000020004" pitchFamily="34" charset="0"/>
            </a:endParaRPr>
          </a:p>
          <a:p>
            <a:pPr marL="171450" indent="-171450">
              <a:buClr>
                <a:srgbClr val="0070C0"/>
              </a:buClr>
              <a:buFont typeface="Fira Sans Condensed" panose="020B0503050000020004" pitchFamily="34" charset="0"/>
              <a:buChar char="―"/>
            </a:pPr>
            <a: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  <a:t>Seasonality, math transformations</a:t>
            </a:r>
          </a:p>
          <a:p>
            <a:pPr marL="171450" indent="-171450">
              <a:buClr>
                <a:srgbClr val="0070C0"/>
              </a:buClr>
              <a:buFont typeface="Fira Sans Condensed" panose="020B0503050000020004" pitchFamily="34" charset="0"/>
              <a:buChar char="―"/>
            </a:pPr>
            <a: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  <a:t>Over-sampling by SMOTE</a:t>
            </a:r>
          </a:p>
          <a:p>
            <a:pPr marL="171450" indent="-171450">
              <a:buClr>
                <a:srgbClr val="0070C0"/>
              </a:buClr>
              <a:buFont typeface="Fira Sans Condensed" panose="020B0503050000020004" pitchFamily="34" charset="0"/>
              <a:buChar char="―"/>
            </a:pPr>
            <a: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  <a:t>Cleaning of categorical features</a:t>
            </a:r>
          </a:p>
          <a:p>
            <a:pPr marL="171450" indent="-171450">
              <a:buClr>
                <a:srgbClr val="0070C0"/>
              </a:buClr>
              <a:buFont typeface="Fira Sans Condensed" panose="020B0503050000020004" pitchFamily="34" charset="0"/>
              <a:buChar char="―"/>
            </a:pPr>
            <a: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  <a:t>Class distributions for better coalescing</a:t>
            </a:r>
          </a:p>
          <a:p>
            <a:pPr marL="171450" indent="-171450">
              <a:buClr>
                <a:srgbClr val="0070C0"/>
              </a:buClr>
              <a:buFont typeface="Fira Sans Condensed" panose="020B0503050000020004" pitchFamily="34" charset="0"/>
              <a:buChar char="―"/>
            </a:pPr>
            <a: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  <a:t>Supervised techniques for missing value imputation</a:t>
            </a:r>
          </a:p>
          <a:p>
            <a:pPr marL="171450" indent="-171450">
              <a:buClr>
                <a:srgbClr val="0070C0"/>
              </a:buClr>
              <a:buFont typeface="Fira Sans Condensed" panose="020B0503050000020004" pitchFamily="34" charset="0"/>
              <a:buChar char="―"/>
            </a:pPr>
            <a: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  <a:t>Feature Selection using Recursive Feature Elimination</a:t>
            </a:r>
            <a:endParaRPr lang="en-US" sz="1100" dirty="0">
              <a:latin typeface="Fira Sans Condensed" panose="020B0503050000020004" pitchFamily="34" charset="0"/>
            </a:endParaRPr>
          </a:p>
          <a:p>
            <a:pPr>
              <a:buFont typeface="Wingdings"/>
            </a:pPr>
            <a:endParaRPr lang="en-US" sz="11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r>
              <a:rPr lang="en-US" sz="1100" u="sng" dirty="0">
                <a:solidFill>
                  <a:srgbClr val="0070C0"/>
                </a:solidFill>
                <a:latin typeface="Fira Sans Condensed" panose="020B0503050000020004" pitchFamily="34" charset="0"/>
              </a:rPr>
              <a:t>Modeling</a:t>
            </a:r>
          </a:p>
          <a:p>
            <a:endParaRPr lang="en-US" sz="11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>
              <a:buClr>
                <a:srgbClr val="0070C0"/>
              </a:buClr>
              <a:buFont typeface="Fira Sans Condensed" panose="020B0503050000020004" pitchFamily="34" charset="0"/>
              <a:buChar char="―"/>
            </a:pPr>
            <a: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  <a:t>Explore models in the H2O package</a:t>
            </a:r>
            <a:endParaRPr lang="en-US" sz="1100" dirty="0">
              <a:latin typeface="Fira Sans Condensed" panose="020B0503050000020004" pitchFamily="34" charset="0"/>
            </a:endParaRPr>
          </a:p>
          <a:p>
            <a:pPr marL="171450" indent="-171450">
              <a:buClr>
                <a:srgbClr val="0070C0"/>
              </a:buClr>
              <a:buFont typeface="Fira Sans Condensed" panose="020B0503050000020004" pitchFamily="34" charset="0"/>
              <a:buChar char="―"/>
            </a:pPr>
            <a: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  <a:t>Use packages such as </a:t>
            </a:r>
            <a:r>
              <a:rPr lang="en-US" sz="1100" dirty="0" err="1">
                <a:solidFill>
                  <a:srgbClr val="0070C0"/>
                </a:solidFill>
                <a:latin typeface="Fira Sans Condensed" panose="020B0503050000020004" pitchFamily="34" charset="0"/>
              </a:rPr>
              <a:t>Optuna</a:t>
            </a:r>
            <a: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  <a:t> for tuning </a:t>
            </a:r>
          </a:p>
          <a:p>
            <a:pPr marL="171450" indent="-171450">
              <a:buClr>
                <a:srgbClr val="0070C0"/>
              </a:buClr>
              <a:buFont typeface="Fira Sans Condensed" panose="020B0503050000020004" pitchFamily="34" charset="0"/>
              <a:buChar char="―"/>
            </a:pPr>
            <a: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  <a:t>Experiment with a 2-Class model</a:t>
            </a:r>
          </a:p>
          <a:p>
            <a:endParaRPr lang="en-US" sz="11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r>
              <a:rPr lang="en-US" sz="1100" u="sng" dirty="0">
                <a:solidFill>
                  <a:srgbClr val="0070C0"/>
                </a:solidFill>
                <a:latin typeface="Fira Sans Condensed" panose="020B0503050000020004" pitchFamily="34" charset="0"/>
              </a:rPr>
              <a:t>Code Refactoring</a:t>
            </a:r>
          </a:p>
          <a:p>
            <a:endParaRPr lang="en-US" sz="1100" u="sng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 algn="l">
              <a:buClr>
                <a:srgbClr val="0070C0"/>
              </a:buClr>
              <a:buFont typeface="Fira Sans Condensed" panose="020B0503050000020004" pitchFamily="34" charset="0"/>
              <a:buChar char="―"/>
            </a:pPr>
            <a: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  <a:t>Create functions for all steps to help sharing and reusing of code among team members</a:t>
            </a:r>
          </a:p>
        </p:txBody>
      </p:sp>
      <p:pic>
        <p:nvPicPr>
          <p:cNvPr id="84" name="Picture 84" descr="Icon&#10;&#10;Description automatically generated">
            <a:extLst>
              <a:ext uri="{FF2B5EF4-FFF2-40B4-BE49-F238E27FC236}">
                <a16:creationId xmlns:a16="http://schemas.microsoft.com/office/drawing/2014/main" id="{861C3117-9D2B-4506-B8C9-6E5730BF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484" y="1650777"/>
            <a:ext cx="2369391" cy="2479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714F71-AC5E-4625-9EBE-FAED2CFA1E0E}"/>
              </a:ext>
            </a:extLst>
          </p:cNvPr>
          <p:cNvSpPr txBox="1"/>
          <p:nvPr/>
        </p:nvSpPr>
        <p:spPr>
          <a:xfrm>
            <a:off x="616688" y="988516"/>
            <a:ext cx="28424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Fira Sans Condensed" panose="020B0503050000020004" pitchFamily="34" charset="0"/>
              </a:rPr>
              <a:t>Lessons Learned</a:t>
            </a:r>
          </a:p>
          <a:p>
            <a:endParaRPr lang="en-US" sz="12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endParaRPr lang="en-US" sz="12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EFD0B-B463-4574-B268-E6E4FCB23743}"/>
              </a:ext>
            </a:extLst>
          </p:cNvPr>
          <p:cNvSpPr txBox="1"/>
          <p:nvPr/>
        </p:nvSpPr>
        <p:spPr>
          <a:xfrm>
            <a:off x="616687" y="1448365"/>
            <a:ext cx="284243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1" u="sng" dirty="0">
                <a:solidFill>
                  <a:srgbClr val="0070C0"/>
                </a:solidFill>
                <a:effectLst/>
                <a:latin typeface="Fira Sans Condensed" panose="020B0503050000020004" pitchFamily="34" charset="0"/>
              </a:rPr>
              <a:t>Approach</a:t>
            </a:r>
          </a:p>
          <a:p>
            <a:b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</a:br>
            <a:r>
              <a:rPr lang="en-US" sz="1100" b="0" i="0" dirty="0">
                <a:solidFill>
                  <a:srgbClr val="0070C0"/>
                </a:solidFill>
                <a:effectLst/>
                <a:latin typeface="Fira Sans Condensed" panose="020B0503050000020004" pitchFamily="34" charset="0"/>
              </a:rPr>
              <a:t>- How to effectively code as a group: balance between many approaches vs splitting sections</a:t>
            </a:r>
            <a:b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</a:br>
            <a:b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</a:br>
            <a:r>
              <a:rPr lang="en-US" sz="1100" b="0" i="0" dirty="0">
                <a:solidFill>
                  <a:srgbClr val="0070C0"/>
                </a:solidFill>
                <a:effectLst/>
                <a:latin typeface="Fira Sans Condensed" panose="020B0503050000020004" pitchFamily="34" charset="0"/>
              </a:rPr>
              <a:t>- Prioritize objectives in big projects</a:t>
            </a:r>
            <a:b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</a:br>
            <a:endParaRPr lang="en-US" sz="11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r>
              <a:rPr lang="en-US" sz="1100" b="0" i="1" u="sng" dirty="0">
                <a:solidFill>
                  <a:srgbClr val="0070C0"/>
                </a:solidFill>
                <a:effectLst/>
                <a:latin typeface="Fira Sans Condensed" panose="020B0503050000020004" pitchFamily="34" charset="0"/>
              </a:rPr>
              <a:t>ML Knowledge</a:t>
            </a:r>
          </a:p>
          <a:p>
            <a:b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</a:br>
            <a:r>
              <a:rPr lang="en-US" sz="1100" b="0" i="0" dirty="0">
                <a:solidFill>
                  <a:srgbClr val="0070C0"/>
                </a:solidFill>
                <a:effectLst/>
                <a:latin typeface="Fira Sans Condensed" panose="020B0503050000020004" pitchFamily="34" charset="0"/>
              </a:rPr>
              <a:t>- Significance of Feature Engineering over other techniques</a:t>
            </a:r>
          </a:p>
          <a:p>
            <a:br>
              <a:rPr lang="en-US" sz="1100" dirty="0">
                <a:solidFill>
                  <a:srgbClr val="0070C0"/>
                </a:solidFill>
                <a:latin typeface="Fira Sans Condensed" panose="020B0503050000020004" pitchFamily="34" charset="0"/>
              </a:rPr>
            </a:br>
            <a:r>
              <a:rPr lang="en-US" sz="1100" b="0" i="0" dirty="0">
                <a:solidFill>
                  <a:srgbClr val="0070C0"/>
                </a:solidFill>
                <a:effectLst/>
                <a:latin typeface="Fira Sans Condensed" panose="020B0503050000020004" pitchFamily="34" charset="0"/>
              </a:rPr>
              <a:t>- Effectiveness of Boosting models</a:t>
            </a:r>
            <a:endParaRPr lang="en-CA" sz="11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57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0C0"/>
                </a:solidFill>
              </a:rPr>
              <a:t>Questions?</a:t>
            </a: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6487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0C0"/>
                </a:solidFill>
              </a:rPr>
              <a:t>Appendix</a:t>
            </a: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0737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4;p25">
            <a:extLst>
              <a:ext uri="{FF2B5EF4-FFF2-40B4-BE49-F238E27FC236}">
                <a16:creationId xmlns:a16="http://schemas.microsoft.com/office/drawing/2014/main" id="{FB5D1E96-6988-442F-B85B-0EBB100CD297}"/>
              </a:ext>
            </a:extLst>
          </p:cNvPr>
          <p:cNvSpPr/>
          <p:nvPr/>
        </p:nvSpPr>
        <p:spPr>
          <a:xfrm>
            <a:off x="457200" y="565338"/>
            <a:ext cx="1815761" cy="1979734"/>
          </a:xfrm>
          <a:prstGeom prst="roundRect">
            <a:avLst>
              <a:gd name="adj" fmla="val 1521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885;p25">
            <a:extLst>
              <a:ext uri="{FF2B5EF4-FFF2-40B4-BE49-F238E27FC236}">
                <a16:creationId xmlns:a16="http://schemas.microsoft.com/office/drawing/2014/main" id="{5ABF3802-85B1-4B6E-9745-EF909E456D97}"/>
              </a:ext>
            </a:extLst>
          </p:cNvPr>
          <p:cNvGrpSpPr/>
          <p:nvPr/>
        </p:nvGrpSpPr>
        <p:grpSpPr>
          <a:xfrm>
            <a:off x="533400" y="565338"/>
            <a:ext cx="1684988" cy="1902191"/>
            <a:chOff x="533400" y="962025"/>
            <a:chExt cx="1633700" cy="1621026"/>
          </a:xfrm>
        </p:grpSpPr>
        <p:sp>
          <p:nvSpPr>
            <p:cNvPr id="5" name="Google Shape;886;p25">
              <a:extLst>
                <a:ext uri="{FF2B5EF4-FFF2-40B4-BE49-F238E27FC236}">
                  <a16:creationId xmlns:a16="http://schemas.microsoft.com/office/drawing/2014/main" id="{1D21E85F-E437-43B9-AECE-D775A72B5FDB}"/>
                </a:ext>
              </a:extLst>
            </p:cNvPr>
            <p:cNvSpPr/>
            <p:nvPr/>
          </p:nvSpPr>
          <p:spPr>
            <a:xfrm>
              <a:off x="628650" y="1094550"/>
              <a:ext cx="1183772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Fira Sans Extra Condensed"/>
                </a:rPr>
                <a:t>Noise/Outliers</a:t>
              </a:r>
            </a:p>
          </p:txBody>
        </p:sp>
        <p:sp>
          <p:nvSpPr>
            <p:cNvPr id="6" name="Google Shape;887;p25">
              <a:extLst>
                <a:ext uri="{FF2B5EF4-FFF2-40B4-BE49-F238E27FC236}">
                  <a16:creationId xmlns:a16="http://schemas.microsoft.com/office/drawing/2014/main" id="{8FC41A77-60E5-40D8-918D-259452767041}"/>
                </a:ext>
              </a:extLst>
            </p:cNvPr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600" b="1">
                  <a:latin typeface="Fira Sans Extra Condensed"/>
                </a:rPr>
                <a:t>Outliers Removal</a:t>
              </a:r>
              <a:endParaRPr lang="en-US"/>
            </a:p>
          </p:txBody>
        </p:sp>
        <p:sp>
          <p:nvSpPr>
            <p:cNvPr id="7" name="Google Shape;888;p25">
              <a:extLst>
                <a:ext uri="{FF2B5EF4-FFF2-40B4-BE49-F238E27FC236}">
                  <a16:creationId xmlns:a16="http://schemas.microsoft.com/office/drawing/2014/main" id="{0743DA17-30D1-40E6-846E-13C319D7FD5F}"/>
                </a:ext>
              </a:extLst>
            </p:cNvPr>
            <p:cNvSpPr txBox="1"/>
            <p:nvPr/>
          </p:nvSpPr>
          <p:spPr>
            <a:xfrm>
              <a:off x="605778" y="1911708"/>
              <a:ext cx="1467000" cy="671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>
                <a:buChar char="•"/>
              </a:pPr>
              <a:endParaRPr lang="en" sz="1050">
                <a:latin typeface="Roboto"/>
                <a:ea typeface="Roboto"/>
                <a:cs typeface="Roboto"/>
                <a:sym typeface="Roboto"/>
              </a:endParaRPr>
            </a:p>
            <a:p>
              <a:pPr marL="171450" indent="-171450">
                <a:buChar char="•"/>
              </a:pPr>
              <a:endParaRPr lang="en" sz="1050">
                <a:latin typeface="Roboto"/>
                <a:ea typeface="Roboto"/>
                <a:cs typeface="Roboto"/>
                <a:sym typeface="Roboto"/>
              </a:endParaRPr>
            </a:p>
            <a:p>
              <a:r>
                <a:rPr lang="en" sz="1050">
                  <a:latin typeface="Roboto"/>
                  <a:ea typeface="Roboto"/>
                  <a:cs typeface="Roboto"/>
                </a:rPr>
                <a:t>Such as:</a:t>
              </a:r>
            </a:p>
            <a:p>
              <a:pPr marL="171450" indent="-171450">
                <a:buChar char="•"/>
              </a:pPr>
              <a:r>
                <a:rPr lang="en" sz="1050">
                  <a:latin typeface="Roboto"/>
                  <a:ea typeface="Roboto"/>
                  <a:cs typeface="Roboto"/>
                  <a:sym typeface="Roboto"/>
                </a:rPr>
                <a:t>IQR capping</a:t>
              </a:r>
              <a:endParaRPr lang="en-US"/>
            </a:p>
            <a:p>
              <a:pPr marL="171450" indent="-171450">
                <a:buChar char="•"/>
              </a:pPr>
              <a:r>
                <a:rPr lang="en" sz="1050">
                  <a:latin typeface="Roboto"/>
                  <a:ea typeface="Roboto"/>
                  <a:cs typeface="Roboto"/>
                </a:rPr>
                <a:t>Outliers removal</a:t>
              </a:r>
            </a:p>
            <a:p>
              <a:pPr marL="171450" indent="-171450">
                <a:buChar char="•"/>
              </a:pPr>
              <a:r>
                <a:rPr lang="en" sz="1050">
                  <a:latin typeface="Roboto"/>
                  <a:ea typeface="Roboto"/>
                  <a:cs typeface="Roboto"/>
                </a:rPr>
                <a:t>Z-score</a:t>
              </a:r>
            </a:p>
            <a:p>
              <a:pPr marL="171450" indent="-171450">
                <a:buChar char="•"/>
              </a:pPr>
              <a:endParaRPr lang="en" sz="1050">
                <a:latin typeface="Roboto"/>
                <a:ea typeface="Roboto"/>
                <a:cs typeface="Roboto"/>
              </a:endParaRPr>
            </a:p>
            <a:p>
              <a:endParaRPr lang="en" sz="1050">
                <a:latin typeface="Roboto"/>
                <a:ea typeface="Roboto"/>
                <a:cs typeface="Roboto"/>
              </a:endParaRPr>
            </a:p>
          </p:txBody>
        </p:sp>
        <p:sp>
          <p:nvSpPr>
            <p:cNvPr id="8" name="Google Shape;889;p25">
              <a:extLst>
                <a:ext uri="{FF2B5EF4-FFF2-40B4-BE49-F238E27FC236}">
                  <a16:creationId xmlns:a16="http://schemas.microsoft.com/office/drawing/2014/main" id="{0EC63A74-EBA3-4BFC-A599-42166B864D74}"/>
                </a:ext>
              </a:extLst>
            </p:cNvPr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" name="Google Shape;890;p25">
            <a:extLst>
              <a:ext uri="{FF2B5EF4-FFF2-40B4-BE49-F238E27FC236}">
                <a16:creationId xmlns:a16="http://schemas.microsoft.com/office/drawing/2014/main" id="{1368E800-C995-4779-A8BD-B577970AEA68}"/>
              </a:ext>
            </a:extLst>
          </p:cNvPr>
          <p:cNvSpPr/>
          <p:nvPr/>
        </p:nvSpPr>
        <p:spPr>
          <a:xfrm>
            <a:off x="2609800" y="565338"/>
            <a:ext cx="1815762" cy="1987061"/>
          </a:xfrm>
          <a:prstGeom prst="roundRect">
            <a:avLst>
              <a:gd name="adj" fmla="val 1521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891;p25">
            <a:extLst>
              <a:ext uri="{FF2B5EF4-FFF2-40B4-BE49-F238E27FC236}">
                <a16:creationId xmlns:a16="http://schemas.microsoft.com/office/drawing/2014/main" id="{3E34C569-8225-4E39-89EC-D90B291BA1A9}"/>
              </a:ext>
            </a:extLst>
          </p:cNvPr>
          <p:cNvGrpSpPr/>
          <p:nvPr/>
        </p:nvGrpSpPr>
        <p:grpSpPr>
          <a:xfrm>
            <a:off x="2671346" y="565338"/>
            <a:ext cx="1694134" cy="1836248"/>
            <a:chOff x="2671346" y="962025"/>
            <a:chExt cx="1694134" cy="1836248"/>
          </a:xfrm>
        </p:grpSpPr>
        <p:sp>
          <p:nvSpPr>
            <p:cNvPr id="11" name="Google Shape;892;p25">
              <a:extLst>
                <a:ext uri="{FF2B5EF4-FFF2-40B4-BE49-F238E27FC236}">
                  <a16:creationId xmlns:a16="http://schemas.microsoft.com/office/drawing/2014/main" id="{55845546-3F70-4875-AE00-EAA168FFAF76}"/>
                </a:ext>
              </a:extLst>
            </p:cNvPr>
            <p:cNvSpPr/>
            <p:nvPr/>
          </p:nvSpPr>
          <p:spPr>
            <a:xfrm>
              <a:off x="2788577" y="1135847"/>
              <a:ext cx="1218409" cy="295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100" b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Missing values</a:t>
              </a:r>
              <a:endParaRPr lang="en" sz="1100" b="1">
                <a:solidFill>
                  <a:schemeClr val="lt1"/>
                </a:solidFill>
                <a:latin typeface="Fira Sans Extra Condensed"/>
              </a:endParaRPr>
            </a:p>
          </p:txBody>
        </p:sp>
        <p:sp>
          <p:nvSpPr>
            <p:cNvPr id="12" name="Google Shape;893;p25">
              <a:extLst>
                <a:ext uri="{FF2B5EF4-FFF2-40B4-BE49-F238E27FC236}">
                  <a16:creationId xmlns:a16="http://schemas.microsoft.com/office/drawing/2014/main" id="{CA8C7209-A5B8-4B00-9C7B-4E4238B1B7BB}"/>
                </a:ext>
              </a:extLst>
            </p:cNvPr>
            <p:cNvSpPr txBox="1"/>
            <p:nvPr/>
          </p:nvSpPr>
          <p:spPr>
            <a:xfrm>
              <a:off x="2671347" y="1514308"/>
              <a:ext cx="1694133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b="1">
                  <a:latin typeface="Fira Sans Extra Condensed"/>
                </a:rPr>
                <a:t>Missing Value Imputation</a:t>
              </a:r>
              <a:endParaRPr lang="en-US"/>
            </a:p>
          </p:txBody>
        </p:sp>
        <p:sp>
          <p:nvSpPr>
            <p:cNvPr id="13" name="Google Shape;894;p25">
              <a:extLst>
                <a:ext uri="{FF2B5EF4-FFF2-40B4-BE49-F238E27FC236}">
                  <a16:creationId xmlns:a16="http://schemas.microsoft.com/office/drawing/2014/main" id="{215505D8-EB8A-4DD7-8045-116491F83448}"/>
                </a:ext>
              </a:extLst>
            </p:cNvPr>
            <p:cNvSpPr txBox="1"/>
            <p:nvPr/>
          </p:nvSpPr>
          <p:spPr>
            <a:xfrm>
              <a:off x="2671346" y="2192873"/>
              <a:ext cx="1694134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Roboto"/>
                  <a:ea typeface="Roboto"/>
                  <a:sym typeface="Roboto"/>
                </a:rPr>
                <a:t>Also:</a:t>
              </a:r>
              <a:endParaRPr lang="en" sz="1050">
                <a:latin typeface="Roboto"/>
                <a:ea typeface="Roboto"/>
              </a:endParaRPr>
            </a:p>
            <a:p>
              <a:pPr marL="171450" indent="-171450">
                <a:buChar char="•"/>
              </a:pPr>
              <a:r>
                <a:rPr lang="en" sz="1050">
                  <a:latin typeface="Roboto"/>
                  <a:ea typeface="Roboto"/>
                </a:rPr>
                <a:t>Categorical: mode/mean/median </a:t>
              </a:r>
            </a:p>
            <a:p>
              <a:pPr marL="171450" indent="-171450">
                <a:buChar char="•"/>
              </a:pPr>
              <a:r>
                <a:rPr lang="en" sz="1050">
                  <a:latin typeface="Roboto"/>
                  <a:ea typeface="Roboto"/>
                </a:rPr>
                <a:t>Numeric: mean/median</a:t>
              </a:r>
            </a:p>
          </p:txBody>
        </p:sp>
        <p:sp>
          <p:nvSpPr>
            <p:cNvPr id="14" name="Google Shape;895;p25">
              <a:extLst>
                <a:ext uri="{FF2B5EF4-FFF2-40B4-BE49-F238E27FC236}">
                  <a16:creationId xmlns:a16="http://schemas.microsoft.com/office/drawing/2014/main" id="{CE4E0D3E-4EB3-42CA-995D-A27F25813E78}"/>
                </a:ext>
              </a:extLst>
            </p:cNvPr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" name="Google Shape;896;p25">
            <a:extLst>
              <a:ext uri="{FF2B5EF4-FFF2-40B4-BE49-F238E27FC236}">
                <a16:creationId xmlns:a16="http://schemas.microsoft.com/office/drawing/2014/main" id="{31D04A25-565D-401E-A90A-19758E93E048}"/>
              </a:ext>
            </a:extLst>
          </p:cNvPr>
          <p:cNvSpPr/>
          <p:nvPr/>
        </p:nvSpPr>
        <p:spPr>
          <a:xfrm>
            <a:off x="4762400" y="565338"/>
            <a:ext cx="1859723" cy="1987061"/>
          </a:xfrm>
          <a:prstGeom prst="roundRect">
            <a:avLst>
              <a:gd name="adj" fmla="val 1521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897;p25">
            <a:extLst>
              <a:ext uri="{FF2B5EF4-FFF2-40B4-BE49-F238E27FC236}">
                <a16:creationId xmlns:a16="http://schemas.microsoft.com/office/drawing/2014/main" id="{C1D25C18-EE37-4592-B404-792DF2438455}"/>
              </a:ext>
            </a:extLst>
          </p:cNvPr>
          <p:cNvGrpSpPr/>
          <p:nvPr/>
        </p:nvGrpSpPr>
        <p:grpSpPr>
          <a:xfrm>
            <a:off x="4838600" y="565338"/>
            <a:ext cx="1633700" cy="1638422"/>
            <a:chOff x="4838600" y="962025"/>
            <a:chExt cx="1633700" cy="1638422"/>
          </a:xfrm>
        </p:grpSpPr>
        <p:sp>
          <p:nvSpPr>
            <p:cNvPr id="17" name="Google Shape;898;p25">
              <a:extLst>
                <a:ext uri="{FF2B5EF4-FFF2-40B4-BE49-F238E27FC236}">
                  <a16:creationId xmlns:a16="http://schemas.microsoft.com/office/drawing/2014/main" id="{876590BA-DF8E-4000-9637-41E34C597C3E}"/>
                </a:ext>
              </a:extLst>
            </p:cNvPr>
            <p:cNvSpPr/>
            <p:nvPr/>
          </p:nvSpPr>
          <p:spPr>
            <a:xfrm>
              <a:off x="4933850" y="1140510"/>
              <a:ext cx="1209750" cy="295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Normalization</a:t>
              </a:r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18" name="Google Shape;899;p25">
              <a:extLst>
                <a:ext uri="{FF2B5EF4-FFF2-40B4-BE49-F238E27FC236}">
                  <a16:creationId xmlns:a16="http://schemas.microsoft.com/office/drawing/2014/main" id="{FAEC2A94-121F-4FF0-AE22-5050EA4158A1}"/>
                </a:ext>
              </a:extLst>
            </p:cNvPr>
            <p:cNvSpPr txBox="1"/>
            <p:nvPr/>
          </p:nvSpPr>
          <p:spPr>
            <a:xfrm>
              <a:off x="4955831" y="144836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</a:rPr>
                <a:t>Not Required</a:t>
              </a:r>
              <a:endParaRPr lang="en"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  <p:sp>
          <p:nvSpPr>
            <p:cNvPr id="19" name="Google Shape;900;p25">
              <a:extLst>
                <a:ext uri="{FF2B5EF4-FFF2-40B4-BE49-F238E27FC236}">
                  <a16:creationId xmlns:a16="http://schemas.microsoft.com/office/drawing/2014/main" id="{3BFBF503-F1D8-4629-923B-89B5D63FCAF6}"/>
                </a:ext>
              </a:extLst>
            </p:cNvPr>
            <p:cNvSpPr txBox="1"/>
            <p:nvPr/>
          </p:nvSpPr>
          <p:spPr>
            <a:xfrm>
              <a:off x="48386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All models are tree-based</a:t>
              </a:r>
              <a:endParaRPr lang="en" sz="1200">
                <a:solidFill>
                  <a:srgbClr val="000000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901;p25">
              <a:extLst>
                <a:ext uri="{FF2B5EF4-FFF2-40B4-BE49-F238E27FC236}">
                  <a16:creationId xmlns:a16="http://schemas.microsoft.com/office/drawing/2014/main" id="{E1B6C7B5-3386-4091-B372-FF11D37964A1}"/>
                </a:ext>
              </a:extLst>
            </p:cNvPr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1" name="Google Shape;902;p25">
            <a:extLst>
              <a:ext uri="{FF2B5EF4-FFF2-40B4-BE49-F238E27FC236}">
                <a16:creationId xmlns:a16="http://schemas.microsoft.com/office/drawing/2014/main" id="{026FBDC8-1A78-4964-8F9E-7BDAE62BE46D}"/>
              </a:ext>
            </a:extLst>
          </p:cNvPr>
          <p:cNvSpPr/>
          <p:nvPr/>
        </p:nvSpPr>
        <p:spPr>
          <a:xfrm>
            <a:off x="6915000" y="565338"/>
            <a:ext cx="1779126" cy="1994388"/>
          </a:xfrm>
          <a:prstGeom prst="roundRect">
            <a:avLst>
              <a:gd name="adj" fmla="val 1521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903;p25">
            <a:extLst>
              <a:ext uri="{FF2B5EF4-FFF2-40B4-BE49-F238E27FC236}">
                <a16:creationId xmlns:a16="http://schemas.microsoft.com/office/drawing/2014/main" id="{18D6876C-41F6-4C91-9008-90AEF4D0E311}"/>
              </a:ext>
            </a:extLst>
          </p:cNvPr>
          <p:cNvGrpSpPr/>
          <p:nvPr/>
        </p:nvGrpSpPr>
        <p:grpSpPr>
          <a:xfrm>
            <a:off x="6976546" y="565338"/>
            <a:ext cx="1708787" cy="1740999"/>
            <a:chOff x="6976546" y="962025"/>
            <a:chExt cx="1708787" cy="1740999"/>
          </a:xfrm>
        </p:grpSpPr>
        <p:sp>
          <p:nvSpPr>
            <p:cNvPr id="23" name="Google Shape;904;p25">
              <a:extLst>
                <a:ext uri="{FF2B5EF4-FFF2-40B4-BE49-F238E27FC236}">
                  <a16:creationId xmlns:a16="http://schemas.microsoft.com/office/drawing/2014/main" id="{C7F10645-1B7B-4513-AD7E-E1EFEABA269F}"/>
                </a:ext>
              </a:extLst>
            </p:cNvPr>
            <p:cNvSpPr/>
            <p:nvPr/>
          </p:nvSpPr>
          <p:spPr>
            <a:xfrm>
              <a:off x="7086450" y="1137179"/>
              <a:ext cx="1213747" cy="287874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solidFill>
                    <a:schemeClr val="lt1"/>
                  </a:solidFill>
                  <a:latin typeface="Fira Sans Extra Condensed"/>
                </a:rPr>
                <a:t>New features</a:t>
              </a:r>
            </a:p>
          </p:txBody>
        </p:sp>
        <p:sp>
          <p:nvSpPr>
            <p:cNvPr id="24" name="Google Shape;905;p25">
              <a:extLst>
                <a:ext uri="{FF2B5EF4-FFF2-40B4-BE49-F238E27FC236}">
                  <a16:creationId xmlns:a16="http://schemas.microsoft.com/office/drawing/2014/main" id="{777E4709-D8D1-4A23-AD69-4372F0BE894D}"/>
                </a:ext>
              </a:extLst>
            </p:cNvPr>
            <p:cNvSpPr txBox="1"/>
            <p:nvPr/>
          </p:nvSpPr>
          <p:spPr>
            <a:xfrm>
              <a:off x="6976547" y="1499654"/>
              <a:ext cx="1708786" cy="495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 b="1">
                  <a:latin typeface="Fira Sans Extra Condensed"/>
                  <a:ea typeface="Fira Sans Extra Condensed"/>
                  <a:cs typeface="Fira Sans Extra Condensed"/>
                </a:rPr>
                <a:t>Date / geographic features</a:t>
              </a:r>
              <a:endParaRPr lang="en" sz="11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  <p:sp>
          <p:nvSpPr>
            <p:cNvPr id="25" name="Google Shape;906;p25">
              <a:extLst>
                <a:ext uri="{FF2B5EF4-FFF2-40B4-BE49-F238E27FC236}">
                  <a16:creationId xmlns:a16="http://schemas.microsoft.com/office/drawing/2014/main" id="{B43A5B4C-42AD-4767-BDF6-CEF2F55F66F7}"/>
                </a:ext>
              </a:extLst>
            </p:cNvPr>
            <p:cNvSpPr txBox="1"/>
            <p:nvPr/>
          </p:nvSpPr>
          <p:spPr>
            <a:xfrm>
              <a:off x="6976546" y="2097624"/>
              <a:ext cx="1664826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Roboto"/>
                  <a:ea typeface="Roboto"/>
                  <a:cs typeface="Roboto"/>
                  <a:sym typeface="Roboto"/>
                </a:rPr>
                <a:t>Also:</a:t>
              </a:r>
              <a:endParaRPr lang="en" sz="1050">
                <a:latin typeface="Roboto"/>
                <a:ea typeface="Roboto"/>
                <a:cs typeface="Roboto"/>
              </a:endParaRPr>
            </a:p>
            <a:p>
              <a:pPr marL="171450" indent="-171450">
                <a:buChar char="•"/>
              </a:pPr>
              <a:r>
                <a:rPr lang="en" sz="1050" err="1">
                  <a:latin typeface="Roboto"/>
                  <a:ea typeface="Roboto"/>
                  <a:cs typeface="Roboto"/>
                </a:rPr>
                <a:t>KMeans</a:t>
              </a:r>
              <a:r>
                <a:rPr lang="en" sz="1050">
                  <a:latin typeface="Roboto"/>
                  <a:ea typeface="Roboto"/>
                  <a:cs typeface="Roboto"/>
                </a:rPr>
                <a:t> clustering to classified data based on longitude and latitude data</a:t>
              </a:r>
            </a:p>
            <a:p>
              <a:pPr marL="171450" indent="-171450">
                <a:buChar char="•"/>
              </a:pPr>
              <a:r>
                <a:rPr lang="en" sz="1050">
                  <a:latin typeface="Roboto"/>
                  <a:ea typeface="Roboto"/>
                  <a:cs typeface="Roboto"/>
                </a:rPr>
                <a:t>Calculate haversine distance </a:t>
              </a:r>
              <a:endParaRPr lang="en"/>
            </a:p>
          </p:txBody>
        </p:sp>
        <p:sp>
          <p:nvSpPr>
            <p:cNvPr id="26" name="Google Shape;907;p25">
              <a:extLst>
                <a:ext uri="{FF2B5EF4-FFF2-40B4-BE49-F238E27FC236}">
                  <a16:creationId xmlns:a16="http://schemas.microsoft.com/office/drawing/2014/main" id="{E23C0D49-48B6-4E98-A410-1D8B00CA328F}"/>
                </a:ext>
              </a:extLst>
            </p:cNvPr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7" name="Google Shape;908;p25">
            <a:extLst>
              <a:ext uri="{FF2B5EF4-FFF2-40B4-BE49-F238E27FC236}">
                <a16:creationId xmlns:a16="http://schemas.microsoft.com/office/drawing/2014/main" id="{3E7717FE-286B-4F18-BE83-D8328714727C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2272961" y="1555205"/>
            <a:ext cx="336839" cy="36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909;p25">
            <a:extLst>
              <a:ext uri="{FF2B5EF4-FFF2-40B4-BE49-F238E27FC236}">
                <a16:creationId xmlns:a16="http://schemas.microsoft.com/office/drawing/2014/main" id="{31C8BC2F-E3E0-4665-917E-8AB1E1DEC0ED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4425562" y="1558869"/>
            <a:ext cx="33683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910;p25">
            <a:extLst>
              <a:ext uri="{FF2B5EF4-FFF2-40B4-BE49-F238E27FC236}">
                <a16:creationId xmlns:a16="http://schemas.microsoft.com/office/drawing/2014/main" id="{672599FA-B527-498D-81B7-09CAA11F8E0D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6622123" y="1558869"/>
            <a:ext cx="292877" cy="36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911;p25">
            <a:extLst>
              <a:ext uri="{FF2B5EF4-FFF2-40B4-BE49-F238E27FC236}">
                <a16:creationId xmlns:a16="http://schemas.microsoft.com/office/drawing/2014/main" id="{EF40C119-FA69-4659-99F4-7BB5AE5A9F23}"/>
              </a:ext>
            </a:extLst>
          </p:cNvPr>
          <p:cNvSpPr/>
          <p:nvPr/>
        </p:nvSpPr>
        <p:spPr>
          <a:xfrm>
            <a:off x="1533450" y="2865532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912;p25">
            <a:extLst>
              <a:ext uri="{FF2B5EF4-FFF2-40B4-BE49-F238E27FC236}">
                <a16:creationId xmlns:a16="http://schemas.microsoft.com/office/drawing/2014/main" id="{30B426BF-3F17-4F3D-A1B8-4FE2B9F2458A}"/>
              </a:ext>
            </a:extLst>
          </p:cNvPr>
          <p:cNvGrpSpPr/>
          <p:nvPr/>
        </p:nvGrpSpPr>
        <p:grpSpPr>
          <a:xfrm>
            <a:off x="1609650" y="2865532"/>
            <a:ext cx="1635519" cy="1040451"/>
            <a:chOff x="1609650" y="3093700"/>
            <a:chExt cx="1635519" cy="1040451"/>
          </a:xfrm>
        </p:grpSpPr>
        <p:sp>
          <p:nvSpPr>
            <p:cNvPr id="32" name="Google Shape;913;p25">
              <a:extLst>
                <a:ext uri="{FF2B5EF4-FFF2-40B4-BE49-F238E27FC236}">
                  <a16:creationId xmlns:a16="http://schemas.microsoft.com/office/drawing/2014/main" id="{AE49405A-7BA5-4175-A981-9F351638B6D6}"/>
                </a:ext>
              </a:extLst>
            </p:cNvPr>
            <p:cNvSpPr/>
            <p:nvPr/>
          </p:nvSpPr>
          <p:spPr>
            <a:xfrm>
              <a:off x="1704900" y="3226225"/>
              <a:ext cx="1149136" cy="295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Rare category</a:t>
              </a:r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33" name="Google Shape;914;p25">
              <a:extLst>
                <a:ext uri="{FF2B5EF4-FFF2-40B4-BE49-F238E27FC236}">
                  <a16:creationId xmlns:a16="http://schemas.microsoft.com/office/drawing/2014/main" id="{499F9DC3-97DD-407C-87B3-024416254261}"/>
                </a:ext>
              </a:extLst>
            </p:cNvPr>
            <p:cNvSpPr txBox="1"/>
            <p:nvPr/>
          </p:nvSpPr>
          <p:spPr>
            <a:xfrm>
              <a:off x="1609650" y="3521425"/>
              <a:ext cx="1635519" cy="61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Handle categorical features with  so many unique values</a:t>
              </a:r>
              <a:endParaRPr lang="en" sz="12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  <p:sp>
          <p:nvSpPr>
            <p:cNvPr id="35" name="Google Shape;916;p25">
              <a:extLst>
                <a:ext uri="{FF2B5EF4-FFF2-40B4-BE49-F238E27FC236}">
                  <a16:creationId xmlns:a16="http://schemas.microsoft.com/office/drawing/2014/main" id="{F85E0E78-5409-407C-9AE0-EAD46053F21F}"/>
                </a:ext>
              </a:extLst>
            </p:cNvPr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6" name="Google Shape;917;p25">
            <a:extLst>
              <a:ext uri="{FF2B5EF4-FFF2-40B4-BE49-F238E27FC236}">
                <a16:creationId xmlns:a16="http://schemas.microsoft.com/office/drawing/2014/main" id="{64931B90-F8A1-4988-A9ED-E90EFE591612}"/>
              </a:ext>
            </a:extLst>
          </p:cNvPr>
          <p:cNvSpPr/>
          <p:nvPr/>
        </p:nvSpPr>
        <p:spPr>
          <a:xfrm>
            <a:off x="3686050" y="2865532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918;p25">
            <a:extLst>
              <a:ext uri="{FF2B5EF4-FFF2-40B4-BE49-F238E27FC236}">
                <a16:creationId xmlns:a16="http://schemas.microsoft.com/office/drawing/2014/main" id="{AC380CC9-7ABB-47CA-85F2-86D3D462CACC}"/>
              </a:ext>
            </a:extLst>
          </p:cNvPr>
          <p:cNvGrpSpPr/>
          <p:nvPr/>
        </p:nvGrpSpPr>
        <p:grpSpPr>
          <a:xfrm>
            <a:off x="3762250" y="2865532"/>
            <a:ext cx="1633700" cy="1638425"/>
            <a:chOff x="3762250" y="3093700"/>
            <a:chExt cx="1633700" cy="1638425"/>
          </a:xfrm>
        </p:grpSpPr>
        <p:sp>
          <p:nvSpPr>
            <p:cNvPr id="38" name="Google Shape;919;p25">
              <a:extLst>
                <a:ext uri="{FF2B5EF4-FFF2-40B4-BE49-F238E27FC236}">
                  <a16:creationId xmlns:a16="http://schemas.microsoft.com/office/drawing/2014/main" id="{1B648A07-BC79-490F-B44B-01A03541A49E}"/>
                </a:ext>
              </a:extLst>
            </p:cNvPr>
            <p:cNvSpPr/>
            <p:nvPr/>
          </p:nvSpPr>
          <p:spPr>
            <a:xfrm>
              <a:off x="3857500" y="3226225"/>
              <a:ext cx="1157795" cy="295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>
                  <a:solidFill>
                    <a:schemeClr val="lt1"/>
                  </a:solidFill>
                  <a:latin typeface="Fira Sans Extra Condensed"/>
                </a:rPr>
                <a:t>One-hot</a:t>
              </a:r>
            </a:p>
          </p:txBody>
        </p:sp>
        <p:sp>
          <p:nvSpPr>
            <p:cNvPr id="39" name="Google Shape;920;p25">
              <a:extLst>
                <a:ext uri="{FF2B5EF4-FFF2-40B4-BE49-F238E27FC236}">
                  <a16:creationId xmlns:a16="http://schemas.microsoft.com/office/drawing/2014/main" id="{7E1249D4-1220-46A3-8FA8-DCEE8D51265C}"/>
                </a:ext>
              </a:extLst>
            </p:cNvPr>
            <p:cNvSpPr txBox="1"/>
            <p:nvPr/>
          </p:nvSpPr>
          <p:spPr>
            <a:xfrm>
              <a:off x="3762250" y="3521425"/>
              <a:ext cx="1598884" cy="61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Increase dimensionality for good</a:t>
              </a:r>
              <a:endParaRPr lang="en" sz="12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  <p:sp>
          <p:nvSpPr>
            <p:cNvPr id="40" name="Google Shape;921;p25">
              <a:extLst>
                <a:ext uri="{FF2B5EF4-FFF2-40B4-BE49-F238E27FC236}">
                  <a16:creationId xmlns:a16="http://schemas.microsoft.com/office/drawing/2014/main" id="{349C06FF-2103-407C-9065-60430FF0038D}"/>
                </a:ext>
              </a:extLst>
            </p:cNvPr>
            <p:cNvSpPr txBox="1"/>
            <p:nvPr/>
          </p:nvSpPr>
          <p:spPr>
            <a:xfrm>
              <a:off x="3762250" y="4126725"/>
              <a:ext cx="13959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>
                <a:buChar char="•"/>
              </a:pPr>
              <a:r>
                <a:rPr lang="en" sz="1200">
                  <a:latin typeface="Roboto"/>
                  <a:ea typeface="Roboto"/>
                </a:rPr>
                <a:t>Payment</a:t>
              </a:r>
            </a:p>
            <a:p>
              <a:pPr marL="171450" indent="-171450">
                <a:buChar char="•"/>
              </a:pPr>
              <a:r>
                <a:rPr lang="en" sz="1200">
                  <a:latin typeface="Roboto"/>
                  <a:ea typeface="Roboto"/>
                </a:rPr>
                <a:t>Funder</a:t>
              </a:r>
            </a:p>
            <a:p>
              <a:pPr marL="171450" indent="-171450">
                <a:buChar char="•"/>
              </a:pPr>
              <a:r>
                <a:rPr lang="en" sz="1200">
                  <a:latin typeface="Roboto"/>
                  <a:ea typeface="Roboto"/>
                </a:rPr>
                <a:t>Installer </a:t>
              </a:r>
            </a:p>
          </p:txBody>
        </p:sp>
        <p:sp>
          <p:nvSpPr>
            <p:cNvPr id="41" name="Google Shape;922;p25">
              <a:extLst>
                <a:ext uri="{FF2B5EF4-FFF2-40B4-BE49-F238E27FC236}">
                  <a16:creationId xmlns:a16="http://schemas.microsoft.com/office/drawing/2014/main" id="{9000A47C-7520-4352-951A-FA8B04AD1184}"/>
                </a:ext>
              </a:extLst>
            </p:cNvPr>
            <p:cNvSpPr txBox="1"/>
            <p:nvPr/>
          </p:nvSpPr>
          <p:spPr>
            <a:xfrm>
              <a:off x="50242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" name="Google Shape;923;p25">
            <a:extLst>
              <a:ext uri="{FF2B5EF4-FFF2-40B4-BE49-F238E27FC236}">
                <a16:creationId xmlns:a16="http://schemas.microsoft.com/office/drawing/2014/main" id="{CE2A2B0E-DACF-4BA7-AE94-655D27AF88E1}"/>
              </a:ext>
            </a:extLst>
          </p:cNvPr>
          <p:cNvSpPr/>
          <p:nvPr/>
        </p:nvSpPr>
        <p:spPr>
          <a:xfrm>
            <a:off x="5838650" y="2865532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924;p25">
            <a:extLst>
              <a:ext uri="{FF2B5EF4-FFF2-40B4-BE49-F238E27FC236}">
                <a16:creationId xmlns:a16="http://schemas.microsoft.com/office/drawing/2014/main" id="{66F2BBED-5F73-41EB-B12C-4B634F6E623F}"/>
              </a:ext>
            </a:extLst>
          </p:cNvPr>
          <p:cNvGrpSpPr/>
          <p:nvPr/>
        </p:nvGrpSpPr>
        <p:grpSpPr>
          <a:xfrm>
            <a:off x="5914850" y="2865532"/>
            <a:ext cx="1633700" cy="1638422"/>
            <a:chOff x="5914850" y="3093700"/>
            <a:chExt cx="1633700" cy="1638422"/>
          </a:xfrm>
        </p:grpSpPr>
        <p:sp>
          <p:nvSpPr>
            <p:cNvPr id="44" name="Google Shape;925;p25">
              <a:extLst>
                <a:ext uri="{FF2B5EF4-FFF2-40B4-BE49-F238E27FC236}">
                  <a16:creationId xmlns:a16="http://schemas.microsoft.com/office/drawing/2014/main" id="{ED284385-D7DF-4495-9D5A-224ED9BAA3BA}"/>
                </a:ext>
              </a:extLst>
            </p:cNvPr>
            <p:cNvSpPr/>
            <p:nvPr/>
          </p:nvSpPr>
          <p:spPr>
            <a:xfrm>
              <a:off x="6010100" y="3167610"/>
              <a:ext cx="1268365" cy="35381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Other Transformation</a:t>
              </a:r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45" name="Google Shape;926;p25">
              <a:extLst>
                <a:ext uri="{FF2B5EF4-FFF2-40B4-BE49-F238E27FC236}">
                  <a16:creationId xmlns:a16="http://schemas.microsoft.com/office/drawing/2014/main" id="{783D4702-001B-4255-B14B-C1646BEC5C0B}"/>
                </a:ext>
              </a:extLst>
            </p:cNvPr>
            <p:cNvSpPr txBox="1"/>
            <p:nvPr/>
          </p:nvSpPr>
          <p:spPr>
            <a:xfrm>
              <a:off x="5914850" y="3521425"/>
              <a:ext cx="1598884" cy="61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Log Transformation , Lower case ,etc</a:t>
              </a:r>
              <a:endParaRPr lang="en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  <p:sp>
          <p:nvSpPr>
            <p:cNvPr id="46" name="Google Shape;927;p25">
              <a:extLst>
                <a:ext uri="{FF2B5EF4-FFF2-40B4-BE49-F238E27FC236}">
                  <a16:creationId xmlns:a16="http://schemas.microsoft.com/office/drawing/2014/main" id="{A171B058-61D0-49D4-BC77-D727D51B0152}"/>
                </a:ext>
              </a:extLst>
            </p:cNvPr>
            <p:cNvSpPr txBox="1"/>
            <p:nvPr/>
          </p:nvSpPr>
          <p:spPr>
            <a:xfrm>
              <a:off x="5914850" y="4134048"/>
              <a:ext cx="1620865" cy="59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Logarithm (population + 1)</a:t>
              </a:r>
              <a:endParaRPr lang="en"/>
            </a:p>
          </p:txBody>
        </p:sp>
        <p:sp>
          <p:nvSpPr>
            <p:cNvPr id="47" name="Google Shape;928;p25">
              <a:extLst>
                <a:ext uri="{FF2B5EF4-FFF2-40B4-BE49-F238E27FC236}">
                  <a16:creationId xmlns:a16="http://schemas.microsoft.com/office/drawing/2014/main" id="{B67FC223-D7E7-4DBE-A1BD-84C5EE95353E}"/>
                </a:ext>
              </a:extLst>
            </p:cNvPr>
            <p:cNvSpPr txBox="1"/>
            <p:nvPr/>
          </p:nvSpPr>
          <p:spPr>
            <a:xfrm>
              <a:off x="71768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8" name="Google Shape;929;p25">
            <a:extLst>
              <a:ext uri="{FF2B5EF4-FFF2-40B4-BE49-F238E27FC236}">
                <a16:creationId xmlns:a16="http://schemas.microsoft.com/office/drawing/2014/main" id="{FB0B2D6C-2D6C-430D-A400-62AE142DB682}"/>
              </a:ext>
            </a:extLst>
          </p:cNvPr>
          <p:cNvCxnSpPr>
            <a:cxnSpLocks/>
          </p:cNvCxnSpPr>
          <p:nvPr/>
        </p:nvCxnSpPr>
        <p:spPr>
          <a:xfrm>
            <a:off x="3305250" y="3741832"/>
            <a:ext cx="38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930;p25">
            <a:extLst>
              <a:ext uri="{FF2B5EF4-FFF2-40B4-BE49-F238E27FC236}">
                <a16:creationId xmlns:a16="http://schemas.microsoft.com/office/drawing/2014/main" id="{6951E4EB-BFDF-4A31-B7E5-E14622917FE9}"/>
              </a:ext>
            </a:extLst>
          </p:cNvPr>
          <p:cNvCxnSpPr>
            <a:cxnSpLocks/>
          </p:cNvCxnSpPr>
          <p:nvPr/>
        </p:nvCxnSpPr>
        <p:spPr>
          <a:xfrm>
            <a:off x="5457850" y="3741832"/>
            <a:ext cx="38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931;p25">
            <a:extLst>
              <a:ext uri="{FF2B5EF4-FFF2-40B4-BE49-F238E27FC236}">
                <a16:creationId xmlns:a16="http://schemas.microsoft.com/office/drawing/2014/main" id="{FA2F55A8-3879-43A1-A6A3-7E2A25DD3656}"/>
              </a:ext>
            </a:extLst>
          </p:cNvPr>
          <p:cNvCxnSpPr/>
          <p:nvPr/>
        </p:nvCxnSpPr>
        <p:spPr>
          <a:xfrm rot="5400000">
            <a:off x="4927927" y="21991"/>
            <a:ext cx="379200" cy="5381400"/>
          </a:xfrm>
          <a:prstGeom prst="bentConnector3">
            <a:avLst>
              <a:gd name="adj1" fmla="val 49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894;p25">
            <a:extLst>
              <a:ext uri="{FF2B5EF4-FFF2-40B4-BE49-F238E27FC236}">
                <a16:creationId xmlns:a16="http://schemas.microsoft.com/office/drawing/2014/main" id="{91FDCEE3-0658-4ACA-AA3B-27B1D0E00B7B}"/>
              </a:ext>
            </a:extLst>
          </p:cNvPr>
          <p:cNvSpPr txBox="1"/>
          <p:nvPr/>
        </p:nvSpPr>
        <p:spPr>
          <a:xfrm>
            <a:off x="1541534" y="3963490"/>
            <a:ext cx="1694134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Char char="•"/>
            </a:pPr>
            <a:r>
              <a:rPr lang="en" sz="1050">
                <a:latin typeface="Roboto"/>
                <a:ea typeface="Roboto"/>
              </a:rPr>
              <a:t>Funder</a:t>
            </a:r>
          </a:p>
          <a:p>
            <a:pPr marL="171450" lvl="0" indent="-171450" algn="l"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" sz="1050">
                <a:latin typeface="Roboto"/>
                <a:ea typeface="Roboto"/>
              </a:rPr>
              <a:t>installer</a:t>
            </a:r>
          </a:p>
          <a:p>
            <a:pPr marL="171450" indent="-171450">
              <a:buChar char="•"/>
            </a:pPr>
            <a:r>
              <a:rPr lang="en" sz="1050">
                <a:latin typeface="Roboto"/>
                <a:ea typeface="Roboto"/>
              </a:rPr>
              <a:t>Region</a:t>
            </a:r>
          </a:p>
          <a:p>
            <a:pPr marL="171450" indent="-171450">
              <a:buChar char="•"/>
            </a:pPr>
            <a:r>
              <a:rPr lang="en" sz="1050">
                <a:latin typeface="Roboto"/>
                <a:ea typeface="Roboto"/>
              </a:rPr>
              <a:t>Sub-village</a:t>
            </a:r>
          </a:p>
        </p:txBody>
      </p:sp>
    </p:spTree>
    <p:extLst>
      <p:ext uri="{BB962C8B-B14F-4D97-AF65-F5344CB8AC3E}">
        <p14:creationId xmlns:p14="http://schemas.microsoft.com/office/powerpoint/2010/main" val="1401026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FCE2-F3F5-45C5-BF76-C8B73804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80060"/>
            <a:ext cx="2322320" cy="4209927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Fira Sans Condensed Medium" panose="020B0603050000020004" pitchFamily="34" charset="0"/>
                <a:ea typeface="+mj-lt"/>
                <a:cs typeface="+mj-lt"/>
              </a:rPr>
              <a:t>Missing Values</a:t>
            </a:r>
            <a:br>
              <a:rPr lang="en-US">
                <a:solidFill>
                  <a:srgbClr val="FFFFFF"/>
                </a:solidFill>
                <a:latin typeface="Fira Sans Condensed Medium" panose="020B0603050000020004" pitchFamily="34" charset="0"/>
                <a:ea typeface="+mj-lt"/>
                <a:cs typeface="+mj-lt"/>
              </a:rPr>
            </a:br>
            <a:r>
              <a:rPr lang="en-US">
                <a:solidFill>
                  <a:srgbClr val="FFFFFF"/>
                </a:solidFill>
                <a:latin typeface="Fira Sans Condensed Medium" panose="020B0603050000020004" pitchFamily="34" charset="0"/>
                <a:ea typeface="+mj-lt"/>
                <a:cs typeface="+mj-lt"/>
              </a:rPr>
              <a:t>&amp;</a:t>
            </a:r>
            <a:br>
              <a:rPr lang="en-US">
                <a:solidFill>
                  <a:srgbClr val="FFFFFF"/>
                </a:solidFill>
                <a:latin typeface="Fira Sans Condensed Medium" panose="020B0603050000020004" pitchFamily="34" charset="0"/>
                <a:ea typeface="+mj-lt"/>
                <a:cs typeface="+mj-lt"/>
              </a:rPr>
            </a:br>
            <a:r>
              <a:rPr lang="en-US">
                <a:solidFill>
                  <a:srgbClr val="FFFFFF"/>
                </a:solidFill>
                <a:latin typeface="Fira Sans Condensed Medium" panose="020B0603050000020004" pitchFamily="34" charset="0"/>
                <a:ea typeface="+mj-lt"/>
                <a:cs typeface="+mj-lt"/>
              </a:rPr>
              <a:t>Data Cleaning</a:t>
            </a:r>
            <a:endParaRPr lang="en-US">
              <a:solidFill>
                <a:srgbClr val="FFFFFF"/>
              </a:solidFill>
              <a:latin typeface="Fira Sans Condensed Medium" panose="020B06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85D0-B066-4029-86B9-4BB5501D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58" y="198704"/>
            <a:ext cx="7674970" cy="3374082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The </a:t>
            </a:r>
            <a:r>
              <a:rPr lang="en-US" sz="1050" b="1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installer</a:t>
            </a:r>
            <a:r>
              <a:rPr lang="en-US" sz="1050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 feature -  spelling mistakes, wrong abbreviations and inconsistent capitalization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Converted data to lowercase. Reduced number of mistakes and applied grouping through simple rules</a:t>
            </a:r>
          </a:p>
          <a:p>
            <a:pPr marL="0" indent="0">
              <a:buNone/>
            </a:pPr>
            <a:endParaRPr lang="en-US" sz="1050" dirty="0">
              <a:solidFill>
                <a:srgbClr val="0070C0"/>
              </a:solidFill>
              <a:latin typeface="Fira Sans Condensed" panose="020B0604020202020204" pitchFamily="34" charset="0"/>
              <a:cs typeface="Calibri" panose="020F0502020204030204"/>
            </a:endParaRPr>
          </a:p>
          <a:p>
            <a:r>
              <a:rPr lang="en-US" sz="1050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Many outlier values of </a:t>
            </a:r>
            <a:r>
              <a:rPr lang="en-US" sz="1050" b="1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latitude</a:t>
            </a:r>
            <a:r>
              <a:rPr lang="en-US" sz="1050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 and </a:t>
            </a:r>
            <a:r>
              <a:rPr lang="en-US" sz="1050" b="1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longitude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Replaced with the median values of the corresponding </a:t>
            </a:r>
            <a:r>
              <a:rPr lang="en-US" sz="1050" dirty="0" err="1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region_code</a:t>
            </a:r>
            <a:endParaRPr lang="en-US" sz="1050" dirty="0">
              <a:solidFill>
                <a:srgbClr val="0070C0"/>
              </a:solidFill>
              <a:latin typeface="Fira Sans Condensed" panose="020B0604020202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1050" dirty="0">
              <a:solidFill>
                <a:srgbClr val="0070C0"/>
              </a:solidFill>
              <a:latin typeface="Fira Sans Condensed" panose="020B0604020202020204" pitchFamily="34" charset="0"/>
              <a:cs typeface="Calibri"/>
            </a:endParaRPr>
          </a:p>
          <a:p>
            <a:r>
              <a:rPr lang="en-US" sz="1050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Data contains features with very similar categories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Delete </a:t>
            </a:r>
            <a:r>
              <a:rPr lang="en-US" sz="1050" i="1" dirty="0" err="1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scheme_management</a:t>
            </a:r>
            <a:r>
              <a:rPr lang="en-US" sz="1050" i="1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, </a:t>
            </a:r>
            <a:r>
              <a:rPr lang="en-US" sz="1050" i="1" dirty="0" err="1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quantity_group</a:t>
            </a:r>
            <a:r>
              <a:rPr lang="en-US" sz="1050" i="1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, </a:t>
            </a:r>
            <a:r>
              <a:rPr lang="en-US" sz="1050" i="1" dirty="0" err="1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water_quality</a:t>
            </a:r>
            <a:r>
              <a:rPr lang="en-US" sz="1050" i="1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, </a:t>
            </a:r>
            <a:r>
              <a:rPr lang="en-US" sz="1050" i="1" dirty="0" err="1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payment_type</a:t>
            </a:r>
            <a:r>
              <a:rPr lang="en-US" sz="1050" i="1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, </a:t>
            </a:r>
            <a:r>
              <a:rPr lang="en-US" sz="1050" i="1" dirty="0" err="1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extraction_type</a:t>
            </a:r>
            <a:r>
              <a:rPr lang="en-US" sz="1050" i="1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, </a:t>
            </a:r>
            <a:r>
              <a:rPr lang="en-US" sz="1050" i="1" dirty="0" err="1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waterpoint_type_group</a:t>
            </a:r>
            <a:r>
              <a:rPr lang="en-US" sz="1050" i="1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, </a:t>
            </a:r>
            <a:r>
              <a:rPr lang="en-US" sz="1050" i="1" dirty="0" err="1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region_code</a:t>
            </a:r>
            <a:endParaRPr lang="en-US" sz="1050" i="1" dirty="0">
              <a:solidFill>
                <a:srgbClr val="0070C0"/>
              </a:solidFill>
              <a:latin typeface="Fira Sans Condensed" panose="020B0604020202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1050" i="1" dirty="0">
              <a:solidFill>
                <a:srgbClr val="0070C0"/>
              </a:solidFill>
              <a:latin typeface="Fira Sans Condensed" panose="020B0604020202020204" pitchFamily="34" charset="0"/>
              <a:cs typeface="Calibri"/>
            </a:endParaRPr>
          </a:p>
          <a:p>
            <a:r>
              <a:rPr lang="en-US" sz="1050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Missing values in </a:t>
            </a:r>
            <a:r>
              <a:rPr lang="en-US" sz="1050" b="1" dirty="0" err="1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public_meeting</a:t>
            </a:r>
            <a:r>
              <a:rPr lang="en-US" sz="1050" b="1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 </a:t>
            </a:r>
            <a:r>
              <a:rPr lang="en-US" sz="1050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and </a:t>
            </a:r>
            <a:r>
              <a:rPr lang="en-US" sz="1050" b="1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permit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Replaced with median values. Adopted similar technique for </a:t>
            </a:r>
            <a:r>
              <a:rPr lang="en-US" sz="1050" b="1" dirty="0" err="1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subvillage</a:t>
            </a:r>
            <a:r>
              <a:rPr lang="en-US" sz="1050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 and </a:t>
            </a:r>
            <a:r>
              <a:rPr lang="en-US" sz="1050" b="1" dirty="0" err="1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scheme_name</a:t>
            </a:r>
            <a:endParaRPr lang="en-US" sz="1050" b="1" dirty="0">
              <a:solidFill>
                <a:srgbClr val="0070C0"/>
              </a:solidFill>
              <a:latin typeface="Fira Sans Condensed" panose="020B0604020202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1050" dirty="0">
              <a:solidFill>
                <a:srgbClr val="0070C0"/>
              </a:solidFill>
              <a:latin typeface="Fira Sans Condensed" panose="020B0604020202020204" pitchFamily="34" charset="0"/>
              <a:cs typeface="Calibri"/>
            </a:endParaRPr>
          </a:p>
          <a:p>
            <a:r>
              <a:rPr lang="en-US" sz="1050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The features </a:t>
            </a:r>
            <a:r>
              <a:rPr lang="en-US" sz="1050" b="1" dirty="0" err="1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date_recorded</a:t>
            </a:r>
            <a:r>
              <a:rPr lang="en-US" sz="1050" b="1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 </a:t>
            </a:r>
            <a:r>
              <a:rPr lang="en-US" sz="1050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and </a:t>
            </a:r>
            <a:r>
              <a:rPr lang="en-US" sz="1050" b="1" dirty="0" err="1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recorded_by</a:t>
            </a:r>
            <a:r>
              <a:rPr lang="en-US" sz="1050" b="1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 </a:t>
            </a:r>
            <a:r>
              <a:rPr lang="en-US" sz="1050" dirty="0">
                <a:solidFill>
                  <a:srgbClr val="0070C0"/>
                </a:solidFill>
                <a:latin typeface="Fira Sans Condensed" panose="020B0604020202020204" pitchFamily="34" charset="0"/>
                <a:ea typeface="+mn-lt"/>
                <a:cs typeface="+mn-lt"/>
              </a:rPr>
              <a:t>were deleted because their values were meaningless.</a:t>
            </a:r>
          </a:p>
          <a:p>
            <a:endParaRPr lang="en-US" sz="1050" dirty="0">
              <a:solidFill>
                <a:srgbClr val="0070C0"/>
              </a:solidFill>
              <a:latin typeface="Fira Sans Condensed" panose="020B0604020202020204" pitchFamily="34" charset="0"/>
              <a:cs typeface="Calibri" panose="020F0502020204030204"/>
            </a:endParaRPr>
          </a:p>
        </p:txBody>
      </p:sp>
      <p:pic>
        <p:nvPicPr>
          <p:cNvPr id="4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EC8148B0-2F44-4C1C-AFB3-EFA7D7AE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61" y="3321142"/>
            <a:ext cx="5170677" cy="106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74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Fira Sans Condensed" panose="020B0503050000020004" pitchFamily="34" charset="0"/>
                <a:cs typeface="Arial"/>
                <a:sym typeface="Arial"/>
                <a:hlinkClick r:id="rId3"/>
              </a:rPr>
              <a:t>Reverse Geocoding</a:t>
            </a:r>
            <a:endParaRPr lang="en-US">
              <a:latin typeface="Fira Sans Condensed" panose="020B0503050000020004" pitchFamily="34" charset="0"/>
            </a:endParaRP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7679F0-EA43-48D3-9178-C338402CE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173" y="952972"/>
            <a:ext cx="6250131" cy="366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99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0070C0"/>
                </a:solidFill>
              </a:rPr>
              <a:t>Confusion Matrices (cross-</a:t>
            </a:r>
            <a:r>
              <a:rPr lang="en" err="1">
                <a:solidFill>
                  <a:srgbClr val="0070C0"/>
                </a:solidFill>
              </a:rPr>
              <a:t>val</a:t>
            </a:r>
            <a:r>
              <a:rPr lang="en">
                <a:solidFill>
                  <a:srgbClr val="0070C0"/>
                </a:solidFill>
              </a:rPr>
              <a:t>-predict)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27F2757-D418-4D51-9772-33E5D713FA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62790" y="1082155"/>
            <a:ext cx="2743200" cy="185675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F4C7491-FBAE-466E-85D6-7C8726740D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30368" y="2976991"/>
            <a:ext cx="2743200" cy="185675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69BFD54-74A9-401D-82F3-8F5C462B41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872713" y="1111794"/>
            <a:ext cx="2660252" cy="180060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6C8FC6E-7710-4E78-AADF-71450BE2222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764359" y="2979082"/>
            <a:ext cx="2743198" cy="18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58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0070C0"/>
                </a:solidFill>
              </a:rPr>
              <a:t>Confusion Matrices (split-train-test)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927F2757-D418-4D51-9772-33E5D713F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790" y="1063546"/>
            <a:ext cx="2743200" cy="1893969"/>
          </a:xfrm>
          <a:prstGeom prst="rect">
            <a:avLst/>
          </a:prstGeom>
        </p:spPr>
      </p:pic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2F4C7491-FBAE-466E-85D6-7C8726740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368" y="2958382"/>
            <a:ext cx="2743200" cy="1893969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D69BFD54-74A9-401D-82F3-8F5C462B4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713" y="1093748"/>
            <a:ext cx="2660252" cy="1836700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06C8FC6E-7710-4E78-AADF-71450BE22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359" y="2960473"/>
            <a:ext cx="2743198" cy="189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4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62;p30">
            <a:extLst>
              <a:ext uri="{FF2B5EF4-FFF2-40B4-BE49-F238E27FC236}">
                <a16:creationId xmlns:a16="http://schemas.microsoft.com/office/drawing/2014/main" id="{92124B5E-DBCD-4DB7-97DE-F7F38BE16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Water pumps in Tanzania Profile</a:t>
            </a:r>
          </a:p>
        </p:txBody>
      </p:sp>
      <p:grpSp>
        <p:nvGrpSpPr>
          <p:cNvPr id="4" name="Google Shape;1263;p30">
            <a:extLst>
              <a:ext uri="{FF2B5EF4-FFF2-40B4-BE49-F238E27FC236}">
                <a16:creationId xmlns:a16="http://schemas.microsoft.com/office/drawing/2014/main" id="{DAF52E22-52FC-4530-8F89-CB046E1AB0B3}"/>
              </a:ext>
            </a:extLst>
          </p:cNvPr>
          <p:cNvGrpSpPr/>
          <p:nvPr/>
        </p:nvGrpSpPr>
        <p:grpSpPr>
          <a:xfrm>
            <a:off x="398582" y="1512105"/>
            <a:ext cx="2622998" cy="1117677"/>
            <a:chOff x="395213" y="959300"/>
            <a:chExt cx="2773898" cy="1117677"/>
          </a:xfrm>
        </p:grpSpPr>
        <p:grpSp>
          <p:nvGrpSpPr>
            <p:cNvPr id="5" name="Google Shape;1264;p30">
              <a:extLst>
                <a:ext uri="{FF2B5EF4-FFF2-40B4-BE49-F238E27FC236}">
                  <a16:creationId xmlns:a16="http://schemas.microsoft.com/office/drawing/2014/main" id="{9F000862-716B-42C7-8654-9967F4253AB9}"/>
                </a:ext>
              </a:extLst>
            </p:cNvPr>
            <p:cNvGrpSpPr/>
            <p:nvPr/>
          </p:nvGrpSpPr>
          <p:grpSpPr>
            <a:xfrm>
              <a:off x="395256" y="959300"/>
              <a:ext cx="2773855" cy="1117677"/>
              <a:chOff x="-61944" y="959300"/>
              <a:chExt cx="2773855" cy="1117677"/>
            </a:xfrm>
          </p:grpSpPr>
          <p:sp>
            <p:nvSpPr>
              <p:cNvPr id="7" name="Google Shape;1265;p30">
                <a:extLst>
                  <a:ext uri="{FF2B5EF4-FFF2-40B4-BE49-F238E27FC236}">
                    <a16:creationId xmlns:a16="http://schemas.microsoft.com/office/drawing/2014/main" id="{E3484EAD-4878-43BC-829A-F93190CA60F7}"/>
                  </a:ext>
                </a:extLst>
              </p:cNvPr>
              <p:cNvSpPr txBox="1"/>
              <p:nvPr/>
            </p:nvSpPr>
            <p:spPr>
              <a:xfrm>
                <a:off x="43" y="959300"/>
                <a:ext cx="2518157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800" b="1" dirty="0">
                    <a:solidFill>
                      <a:srgbClr val="0070C0"/>
                    </a:solidFill>
                    <a:latin typeface="Fira Sans Condensed" panose="020B0503050000020004" pitchFamily="34" charset="0"/>
                    <a:sym typeface="Fira Sans Extra Condensed"/>
                  </a:rPr>
                  <a:t>Multi-class problem</a:t>
                </a:r>
                <a:endParaRPr lang="en-US" dirty="0">
                  <a:solidFill>
                    <a:srgbClr val="0070C0"/>
                  </a:solidFill>
                  <a:latin typeface="Fira Sans Condensed" panose="020B0503050000020004" pitchFamily="34" charset="0"/>
                </a:endParaRPr>
              </a:p>
            </p:txBody>
          </p:sp>
          <p:sp>
            <p:nvSpPr>
              <p:cNvPr id="8" name="Google Shape;1266;p30">
                <a:extLst>
                  <a:ext uri="{FF2B5EF4-FFF2-40B4-BE49-F238E27FC236}">
                    <a16:creationId xmlns:a16="http://schemas.microsoft.com/office/drawing/2014/main" id="{8B660443-7FDB-4C2A-B88E-2FED6C507B10}"/>
                  </a:ext>
                </a:extLst>
              </p:cNvPr>
              <p:cNvSpPr txBox="1"/>
              <p:nvPr/>
            </p:nvSpPr>
            <p:spPr>
              <a:xfrm>
                <a:off x="-61944" y="1410803"/>
                <a:ext cx="2773855" cy="666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100" dirty="0">
                    <a:solidFill>
                      <a:srgbClr val="0070C0"/>
                    </a:solidFill>
                    <a:latin typeface="Fira Sans Condensed" panose="020B0503050000020004" pitchFamily="34" charset="0"/>
                    <a:ea typeface="Roboto"/>
                    <a:cs typeface="Roboto"/>
                    <a:sym typeface="Roboto"/>
                  </a:rPr>
                  <a:t>      </a:t>
                </a:r>
                <a:r>
                  <a:rPr lang="en" dirty="0">
                    <a:solidFill>
                      <a:srgbClr val="0070C0"/>
                    </a:solidFill>
                    <a:latin typeface="Fira Sans Condensed" panose="020B0503050000020004" pitchFamily="34" charset="0"/>
                    <a:ea typeface="Roboto"/>
                    <a:cs typeface="Roboto"/>
                    <a:sym typeface="Roboto"/>
                  </a:rPr>
                  <a:t>statuses: Functional, Function Needs Repair (FNR), Non-Functional</a:t>
                </a:r>
                <a:endParaRPr lang="en" dirty="0">
                  <a:solidFill>
                    <a:srgbClr val="0070C0"/>
                  </a:solidFill>
                  <a:latin typeface="Fira Sans Condensed" panose="020B0503050000020004" pitchFamily="34" charset="0"/>
                  <a:ea typeface="Roboto"/>
                  <a:cs typeface="Roboto"/>
                </a:endParaRPr>
              </a:p>
            </p:txBody>
          </p:sp>
        </p:grpSp>
        <p:sp>
          <p:nvSpPr>
            <p:cNvPr id="6" name="Google Shape;1267;p30">
              <a:extLst>
                <a:ext uri="{FF2B5EF4-FFF2-40B4-BE49-F238E27FC236}">
                  <a16:creationId xmlns:a16="http://schemas.microsoft.com/office/drawing/2014/main" id="{787A1811-2EC6-43E1-A968-10E6C1597ABA}"/>
                </a:ext>
              </a:extLst>
            </p:cNvPr>
            <p:cNvSpPr txBox="1"/>
            <p:nvPr/>
          </p:nvSpPr>
          <p:spPr>
            <a:xfrm>
              <a:off x="395213" y="1369608"/>
              <a:ext cx="325477" cy="258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800" b="1">
                  <a:solidFill>
                    <a:schemeClr val="accent1"/>
                  </a:solidFill>
                  <a:latin typeface="Fira Sans Condensed" panose="020B0503050000020004" pitchFamily="34" charset="0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lang="en-US" sz="1800" b="1">
                <a:solidFill>
                  <a:schemeClr val="accent1"/>
                </a:solidFill>
                <a:latin typeface="Fira Sans Condensed" panose="020B0503050000020004" pitchFamily="34" charset="0"/>
                <a:ea typeface="Fira Sans Extra Condensed"/>
                <a:cs typeface="Fira Sans Extra Condensed"/>
              </a:endParaRPr>
            </a:p>
          </p:txBody>
        </p:sp>
      </p:grpSp>
      <p:grpSp>
        <p:nvGrpSpPr>
          <p:cNvPr id="9" name="Google Shape;1268;p30">
            <a:extLst>
              <a:ext uri="{FF2B5EF4-FFF2-40B4-BE49-F238E27FC236}">
                <a16:creationId xmlns:a16="http://schemas.microsoft.com/office/drawing/2014/main" id="{0E59814D-53B0-4EAD-BB88-CD7885575949}"/>
              </a:ext>
            </a:extLst>
          </p:cNvPr>
          <p:cNvGrpSpPr/>
          <p:nvPr/>
        </p:nvGrpSpPr>
        <p:grpSpPr>
          <a:xfrm>
            <a:off x="6293445" y="3010231"/>
            <a:ext cx="2678807" cy="1355615"/>
            <a:chOff x="6315426" y="409173"/>
            <a:chExt cx="2678807" cy="1355615"/>
          </a:xfrm>
        </p:grpSpPr>
        <p:grpSp>
          <p:nvGrpSpPr>
            <p:cNvPr id="10" name="Google Shape;1269;p30">
              <a:extLst>
                <a:ext uri="{FF2B5EF4-FFF2-40B4-BE49-F238E27FC236}">
                  <a16:creationId xmlns:a16="http://schemas.microsoft.com/office/drawing/2014/main" id="{879FED80-71D0-4EC5-8988-32A7D8CF7942}"/>
                </a:ext>
              </a:extLst>
            </p:cNvPr>
            <p:cNvGrpSpPr/>
            <p:nvPr/>
          </p:nvGrpSpPr>
          <p:grpSpPr>
            <a:xfrm>
              <a:off x="6487173" y="409173"/>
              <a:ext cx="2507060" cy="1355615"/>
              <a:chOff x="649213" y="986759"/>
              <a:chExt cx="2651290" cy="1355615"/>
            </a:xfrm>
          </p:grpSpPr>
          <p:sp>
            <p:nvSpPr>
              <p:cNvPr id="12" name="Google Shape;1270;p30">
                <a:extLst>
                  <a:ext uri="{FF2B5EF4-FFF2-40B4-BE49-F238E27FC236}">
                    <a16:creationId xmlns:a16="http://schemas.microsoft.com/office/drawing/2014/main" id="{AB30AF16-CFCC-4A06-ADC2-90DCDFCA00E5}"/>
                  </a:ext>
                </a:extLst>
              </p:cNvPr>
              <p:cNvSpPr txBox="1"/>
              <p:nvPr/>
            </p:nvSpPr>
            <p:spPr>
              <a:xfrm>
                <a:off x="1596932" y="986759"/>
                <a:ext cx="1077266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sz="1800" b="1" dirty="0">
                    <a:solidFill>
                      <a:srgbClr val="0070C0"/>
                    </a:solidFill>
                    <a:latin typeface="Fira Sans Condensed" panose="020B0503050000020004" pitchFamily="34" charset="0"/>
                    <a:sym typeface="Fira Sans Extra Condensed"/>
                  </a:rPr>
                  <a:t>Features</a:t>
                </a:r>
                <a:endParaRPr lang="en-US" dirty="0">
                  <a:solidFill>
                    <a:srgbClr val="0070C0"/>
                  </a:solidFill>
                  <a:latin typeface="Fira Sans Condensed" panose="020B0503050000020004" pitchFamily="34" charset="0"/>
                </a:endParaRPr>
              </a:p>
            </p:txBody>
          </p:sp>
          <p:sp>
            <p:nvSpPr>
              <p:cNvPr id="13" name="Google Shape;1271;p30">
                <a:extLst>
                  <a:ext uri="{FF2B5EF4-FFF2-40B4-BE49-F238E27FC236}">
                    <a16:creationId xmlns:a16="http://schemas.microsoft.com/office/drawing/2014/main" id="{137D8352-D771-4A37-B292-56D0A8B86C03}"/>
                  </a:ext>
                </a:extLst>
              </p:cNvPr>
              <p:cNvSpPr txBox="1"/>
              <p:nvPr/>
            </p:nvSpPr>
            <p:spPr>
              <a:xfrm>
                <a:off x="649213" y="1152659"/>
                <a:ext cx="2651290" cy="1189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" dirty="0">
                  <a:solidFill>
                    <a:srgbClr val="0070C0"/>
                  </a:solidFill>
                  <a:latin typeface="Fira Sans Condensed" panose="020B0503050000020004" pitchFamily="34" charset="0"/>
                  <a:ea typeface="Roboto"/>
                  <a:sym typeface="Roboto"/>
                </a:endParaRPr>
              </a:p>
              <a:p>
                <a:r>
                  <a:rPr lang="en" dirty="0">
                    <a:solidFill>
                      <a:srgbClr val="0070C0"/>
                    </a:solidFill>
                    <a:latin typeface="Fira Sans Condensed" panose="020B0503050000020004" pitchFamily="34" charset="0"/>
                    <a:ea typeface="Roboto"/>
                    <a:sym typeface="Roboto"/>
                  </a:rPr>
                  <a:t>         features consisting of geographical, date/time, other</a:t>
                </a:r>
                <a:r>
                  <a:rPr lang="en" dirty="0">
                    <a:solidFill>
                      <a:srgbClr val="0070C0"/>
                    </a:solidFill>
                    <a:latin typeface="Fira Sans Condensed" panose="020B0503050000020004" pitchFamily="34" charset="0"/>
                    <a:ea typeface="Roboto"/>
                  </a:rPr>
                  <a:t> attributes about each water pump </a:t>
                </a:r>
                <a:endParaRPr lang="en-US" dirty="0">
                  <a:solidFill>
                    <a:srgbClr val="0070C0"/>
                  </a:solidFill>
                  <a:latin typeface="Fira Sans Condensed" panose="020B0503050000020004" pitchFamily="34" charset="0"/>
                </a:endParaRPr>
              </a:p>
            </p:txBody>
          </p:sp>
        </p:grpSp>
        <p:sp>
          <p:nvSpPr>
            <p:cNvPr id="11" name="Google Shape;1272;p30">
              <a:extLst>
                <a:ext uri="{FF2B5EF4-FFF2-40B4-BE49-F238E27FC236}">
                  <a16:creationId xmlns:a16="http://schemas.microsoft.com/office/drawing/2014/main" id="{BA4BCCCC-5893-435C-B76E-46DC350619A0}"/>
                </a:ext>
              </a:extLst>
            </p:cNvPr>
            <p:cNvSpPr txBox="1"/>
            <p:nvPr/>
          </p:nvSpPr>
          <p:spPr>
            <a:xfrm>
              <a:off x="6315426" y="749619"/>
              <a:ext cx="61547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/>
                  </a:solidFill>
                  <a:latin typeface="Fira Sans Condensed" panose="020B0503050000020004" pitchFamily="34" charset="0"/>
                  <a:sym typeface="Fira Sans Extra Condensed"/>
                </a:rPr>
                <a:t>39</a:t>
              </a:r>
              <a:endParaRPr lang="en-US" dirty="0">
                <a:latin typeface="Fira Sans Condensed" panose="020B0503050000020004" pitchFamily="34" charset="0"/>
              </a:endParaRPr>
            </a:p>
          </p:txBody>
        </p:sp>
      </p:grpSp>
      <p:grpSp>
        <p:nvGrpSpPr>
          <p:cNvPr id="14" name="Google Shape;1273;p30">
            <a:extLst>
              <a:ext uri="{FF2B5EF4-FFF2-40B4-BE49-F238E27FC236}">
                <a16:creationId xmlns:a16="http://schemas.microsoft.com/office/drawing/2014/main" id="{9AD65CCA-5CFA-4C72-B376-2839BF36F546}"/>
              </a:ext>
            </a:extLst>
          </p:cNvPr>
          <p:cNvGrpSpPr/>
          <p:nvPr/>
        </p:nvGrpSpPr>
        <p:grpSpPr>
          <a:xfrm>
            <a:off x="457197" y="2988260"/>
            <a:ext cx="2381210" cy="817274"/>
            <a:chOff x="457200" y="959300"/>
            <a:chExt cx="2518200" cy="817274"/>
          </a:xfrm>
        </p:grpSpPr>
        <p:grpSp>
          <p:nvGrpSpPr>
            <p:cNvPr id="15" name="Google Shape;1274;p30">
              <a:extLst>
                <a:ext uri="{FF2B5EF4-FFF2-40B4-BE49-F238E27FC236}">
                  <a16:creationId xmlns:a16="http://schemas.microsoft.com/office/drawing/2014/main" id="{83E4DD4E-D0CD-405B-A3D1-2B0FFC075419}"/>
                </a:ext>
              </a:extLst>
            </p:cNvPr>
            <p:cNvGrpSpPr/>
            <p:nvPr/>
          </p:nvGrpSpPr>
          <p:grpSpPr>
            <a:xfrm>
              <a:off x="488237" y="959300"/>
              <a:ext cx="2487163" cy="817274"/>
              <a:chOff x="31037" y="959300"/>
              <a:chExt cx="2487163" cy="817274"/>
            </a:xfrm>
          </p:grpSpPr>
          <p:sp>
            <p:nvSpPr>
              <p:cNvPr id="17" name="Google Shape;1275;p30">
                <a:extLst>
                  <a:ext uri="{FF2B5EF4-FFF2-40B4-BE49-F238E27FC236}">
                    <a16:creationId xmlns:a16="http://schemas.microsoft.com/office/drawing/2014/main" id="{A97F83EC-7097-402C-92E7-5DE125C7F54A}"/>
                  </a:ext>
                </a:extLst>
              </p:cNvPr>
              <p:cNvSpPr txBox="1"/>
              <p:nvPr/>
            </p:nvSpPr>
            <p:spPr>
              <a:xfrm>
                <a:off x="31037" y="959300"/>
                <a:ext cx="2487163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800" b="1" dirty="0">
                    <a:solidFill>
                      <a:srgbClr val="0070C0"/>
                    </a:solidFill>
                    <a:latin typeface="Fira Sans Condensed" panose="020B0503050000020004" pitchFamily="34" charset="0"/>
                    <a:sym typeface="Fira Sans Extra Condensed"/>
                  </a:rPr>
                  <a:t>Missing Values</a:t>
                </a:r>
                <a:endParaRPr lang="en-US" dirty="0">
                  <a:solidFill>
                    <a:srgbClr val="0070C0"/>
                  </a:solidFill>
                  <a:latin typeface="Fira Sans Condensed" panose="020B0503050000020004" pitchFamily="34" charset="0"/>
                </a:endParaRPr>
              </a:p>
            </p:txBody>
          </p:sp>
          <p:sp>
            <p:nvSpPr>
              <p:cNvPr id="18" name="Google Shape;1276;p30">
                <a:extLst>
                  <a:ext uri="{FF2B5EF4-FFF2-40B4-BE49-F238E27FC236}">
                    <a16:creationId xmlns:a16="http://schemas.microsoft.com/office/drawing/2014/main" id="{E2A0171F-63A2-4DE1-A2B2-F9D9031AB53A}"/>
                  </a:ext>
                </a:extLst>
              </p:cNvPr>
              <p:cNvSpPr txBox="1"/>
              <p:nvPr/>
            </p:nvSpPr>
            <p:spPr>
              <a:xfrm>
                <a:off x="38786" y="1300900"/>
                <a:ext cx="2479414" cy="475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dirty="0">
                    <a:solidFill>
                      <a:srgbClr val="0070C0"/>
                    </a:solidFill>
                    <a:latin typeface="Fira Sans Condensed" panose="020B0503050000020004" pitchFamily="34" charset="0"/>
                    <a:ea typeface="Roboto"/>
                    <a:cs typeface="Roboto"/>
                    <a:sym typeface="Roboto"/>
                  </a:rPr>
                  <a:t>       features contain missing values </a:t>
                </a:r>
                <a:endParaRPr lang="en" dirty="0">
                  <a:solidFill>
                    <a:srgbClr val="0070C0"/>
                  </a:solidFill>
                  <a:latin typeface="Fira Sans Condensed" panose="020B0503050000020004" pitchFamily="34" charset="0"/>
                  <a:ea typeface="Roboto"/>
                  <a:cs typeface="Roboto"/>
                </a:endParaRPr>
              </a:p>
            </p:txBody>
          </p:sp>
        </p:grpSp>
        <p:sp>
          <p:nvSpPr>
            <p:cNvPr id="16" name="Google Shape;1277;p30">
              <a:extLst>
                <a:ext uri="{FF2B5EF4-FFF2-40B4-BE49-F238E27FC236}">
                  <a16:creationId xmlns:a16="http://schemas.microsoft.com/office/drawing/2014/main" id="{80AAA515-6056-49C1-8F14-2C838CE4ED3C}"/>
                </a:ext>
              </a:extLst>
            </p:cNvPr>
            <p:cNvSpPr txBox="1"/>
            <p:nvPr/>
          </p:nvSpPr>
          <p:spPr>
            <a:xfrm>
              <a:off x="457200" y="1252378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Condensed" panose="020B0503050000020004" pitchFamily="34" charset="0"/>
                  <a:sym typeface="Fira Sans Extra Condensed"/>
                </a:rPr>
                <a:t>10</a:t>
              </a:r>
              <a:endParaRPr lang="en-US">
                <a:latin typeface="Fira Sans Condensed" panose="020B0503050000020004" pitchFamily="34" charset="0"/>
              </a:endParaRPr>
            </a:p>
          </p:txBody>
        </p:sp>
      </p:grpSp>
      <p:grpSp>
        <p:nvGrpSpPr>
          <p:cNvPr id="19" name="Google Shape;1278;p30">
            <a:extLst>
              <a:ext uri="{FF2B5EF4-FFF2-40B4-BE49-F238E27FC236}">
                <a16:creationId xmlns:a16="http://schemas.microsoft.com/office/drawing/2014/main" id="{670D6F5F-A510-4F17-9EE7-B1AC8B611E01}"/>
              </a:ext>
            </a:extLst>
          </p:cNvPr>
          <p:cNvGrpSpPr/>
          <p:nvPr/>
        </p:nvGrpSpPr>
        <p:grpSpPr>
          <a:xfrm>
            <a:off x="6034446" y="1521941"/>
            <a:ext cx="3009180" cy="1481652"/>
            <a:chOff x="6224946" y="3053268"/>
            <a:chExt cx="3009180" cy="1481652"/>
          </a:xfrm>
        </p:grpSpPr>
        <p:grpSp>
          <p:nvGrpSpPr>
            <p:cNvPr id="20" name="Google Shape;1279;p30">
              <a:extLst>
                <a:ext uri="{FF2B5EF4-FFF2-40B4-BE49-F238E27FC236}">
                  <a16:creationId xmlns:a16="http://schemas.microsoft.com/office/drawing/2014/main" id="{C82D52B5-2C18-4D73-9E58-D93B40CF7776}"/>
                </a:ext>
              </a:extLst>
            </p:cNvPr>
            <p:cNvGrpSpPr/>
            <p:nvPr/>
          </p:nvGrpSpPr>
          <p:grpSpPr>
            <a:xfrm>
              <a:off x="6483945" y="3053268"/>
              <a:ext cx="2750181" cy="1481652"/>
              <a:chOff x="645799" y="2154683"/>
              <a:chExt cx="2908397" cy="1481652"/>
            </a:xfrm>
          </p:grpSpPr>
          <p:sp>
            <p:nvSpPr>
              <p:cNvPr id="22" name="Google Shape;1280;p30">
                <a:extLst>
                  <a:ext uri="{FF2B5EF4-FFF2-40B4-BE49-F238E27FC236}">
                    <a16:creationId xmlns:a16="http://schemas.microsoft.com/office/drawing/2014/main" id="{448B7574-2CB3-42A4-80B1-4A41204D60FC}"/>
                  </a:ext>
                </a:extLst>
              </p:cNvPr>
              <p:cNvSpPr txBox="1"/>
              <p:nvPr/>
            </p:nvSpPr>
            <p:spPr>
              <a:xfrm>
                <a:off x="827426" y="2154683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sz="1800" b="1" dirty="0">
                    <a:solidFill>
                      <a:srgbClr val="0070C0"/>
                    </a:solidFill>
                    <a:latin typeface="Fira Sans Condensed" panose="020B0503050000020004" pitchFamily="34" charset="0"/>
                    <a:sym typeface="Fira Sans Extra Condensed"/>
                  </a:rPr>
                  <a:t>Data Sets</a:t>
                </a:r>
                <a:endParaRPr lang="en-US" dirty="0">
                  <a:solidFill>
                    <a:srgbClr val="0070C0"/>
                  </a:solidFill>
                  <a:latin typeface="Fira Sans Condensed" panose="020B0503050000020004" pitchFamily="34" charset="0"/>
                </a:endParaRPr>
              </a:p>
            </p:txBody>
          </p:sp>
          <p:sp>
            <p:nvSpPr>
              <p:cNvPr id="23" name="Google Shape;1281;p30">
                <a:extLst>
                  <a:ext uri="{FF2B5EF4-FFF2-40B4-BE49-F238E27FC236}">
                    <a16:creationId xmlns:a16="http://schemas.microsoft.com/office/drawing/2014/main" id="{B88E3190-7FE3-474D-9633-F009D6083E84}"/>
                  </a:ext>
                </a:extLst>
              </p:cNvPr>
              <p:cNvSpPr txBox="1"/>
              <p:nvPr/>
            </p:nvSpPr>
            <p:spPr>
              <a:xfrm>
                <a:off x="645799" y="2378677"/>
                <a:ext cx="2908397" cy="1257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100" dirty="0">
                    <a:solidFill>
                      <a:srgbClr val="0070C0"/>
                    </a:solidFill>
                    <a:latin typeface="Fira Sans Condensed" panose="020B0503050000020004" pitchFamily="34" charset="0"/>
                    <a:ea typeface="Roboto"/>
                    <a:cs typeface="Roboto"/>
                    <a:sym typeface="Roboto"/>
                  </a:rPr>
                  <a:t>                </a:t>
                </a:r>
                <a:r>
                  <a:rPr lang="en" dirty="0">
                    <a:solidFill>
                      <a:srgbClr val="0070C0"/>
                    </a:solidFill>
                    <a:latin typeface="Fira Sans Condensed" panose="020B0503050000020004" pitchFamily="34" charset="0"/>
                    <a:ea typeface="Roboto"/>
                    <a:cs typeface="Roboto"/>
                    <a:sym typeface="Roboto"/>
                  </a:rPr>
                  <a:t>instances for training,  with inconsistent format in some features </a:t>
                </a:r>
                <a:endParaRPr lang="en" dirty="0">
                  <a:solidFill>
                    <a:srgbClr val="0070C0"/>
                  </a:solidFill>
                  <a:latin typeface="Fira Sans Condensed" panose="020B0503050000020004" pitchFamily="34" charset="0"/>
                  <a:ea typeface="Roboto"/>
                  <a:cs typeface="Roboto"/>
                </a:endParaRPr>
              </a:p>
              <a:p>
                <a:endParaRPr lang="en" sz="1100" dirty="0">
                  <a:solidFill>
                    <a:srgbClr val="0070C0"/>
                  </a:solidFill>
                  <a:latin typeface="Fira Sans Condensed" panose="020B0503050000020004" pitchFamily="34" charset="0"/>
                  <a:ea typeface="Roboto"/>
                  <a:cs typeface="Roboto"/>
                </a:endParaRPr>
              </a:p>
            </p:txBody>
          </p:sp>
        </p:grpSp>
        <p:sp>
          <p:nvSpPr>
            <p:cNvPr id="21" name="Google Shape;1282;p30">
              <a:extLst>
                <a:ext uri="{FF2B5EF4-FFF2-40B4-BE49-F238E27FC236}">
                  <a16:creationId xmlns:a16="http://schemas.microsoft.com/office/drawing/2014/main" id="{1EEC06DA-29A6-41C9-A56C-49CC3F99877A}"/>
                </a:ext>
              </a:extLst>
            </p:cNvPr>
            <p:cNvSpPr txBox="1"/>
            <p:nvPr/>
          </p:nvSpPr>
          <p:spPr>
            <a:xfrm>
              <a:off x="6224946" y="3396318"/>
              <a:ext cx="92825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/>
                  </a:solidFill>
                  <a:latin typeface="Fira Sans Condensed" panose="020B0503050000020004" pitchFamily="34" charset="0"/>
                  <a:ea typeface="Fira Sans Extra Condensed"/>
                  <a:cs typeface="Fira Sans Extra Condensed"/>
                  <a:sym typeface="Fira Sans Extra Condensed"/>
                </a:rPr>
                <a:t>59,400</a:t>
              </a:r>
              <a:endParaRPr sz="1800" b="1" dirty="0">
                <a:solidFill>
                  <a:schemeClr val="accent6"/>
                </a:solidFill>
                <a:latin typeface="Fira Sans Condensed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4" name="Google Shape;1283;p30">
            <a:extLst>
              <a:ext uri="{FF2B5EF4-FFF2-40B4-BE49-F238E27FC236}">
                <a16:creationId xmlns:a16="http://schemas.microsoft.com/office/drawing/2014/main" id="{FD14D80F-3059-44FE-B515-1249E164927F}"/>
              </a:ext>
            </a:extLst>
          </p:cNvPr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  <p:sp>
        <p:nvSpPr>
          <p:cNvPr id="25" name="Google Shape;1284;p30">
            <a:extLst>
              <a:ext uri="{FF2B5EF4-FFF2-40B4-BE49-F238E27FC236}">
                <a16:creationId xmlns:a16="http://schemas.microsoft.com/office/drawing/2014/main" id="{3C5D879F-7FA2-44AD-B872-AEE02CD053EC}"/>
              </a:ext>
            </a:extLst>
          </p:cNvPr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  <p:sp>
        <p:nvSpPr>
          <p:cNvPr id="26" name="Google Shape;1285;p30">
            <a:extLst>
              <a:ext uri="{FF2B5EF4-FFF2-40B4-BE49-F238E27FC236}">
                <a16:creationId xmlns:a16="http://schemas.microsoft.com/office/drawing/2014/main" id="{C09245C6-52C0-456E-BA34-75D2A256AE80}"/>
              </a:ext>
            </a:extLst>
          </p:cNvPr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  <p:sp>
        <p:nvSpPr>
          <p:cNvPr id="27" name="Google Shape;1286;p30">
            <a:extLst>
              <a:ext uri="{FF2B5EF4-FFF2-40B4-BE49-F238E27FC236}">
                <a16:creationId xmlns:a16="http://schemas.microsoft.com/office/drawing/2014/main" id="{DC507A5E-E359-43B8-B64D-79752CC640DB}"/>
              </a:ext>
            </a:extLst>
          </p:cNvPr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  <p:sp>
        <p:nvSpPr>
          <p:cNvPr id="30" name="Google Shape;1364;p30">
            <a:extLst>
              <a:ext uri="{FF2B5EF4-FFF2-40B4-BE49-F238E27FC236}">
                <a16:creationId xmlns:a16="http://schemas.microsoft.com/office/drawing/2014/main" id="{96BA9043-4992-47AA-BA52-8473CDB353D7}"/>
              </a:ext>
            </a:extLst>
          </p:cNvPr>
          <p:cNvSpPr/>
          <p:nvPr/>
        </p:nvSpPr>
        <p:spPr>
          <a:xfrm>
            <a:off x="3924300" y="19241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  <p:sp>
        <p:nvSpPr>
          <p:cNvPr id="31" name="Google Shape;1365;p30">
            <a:extLst>
              <a:ext uri="{FF2B5EF4-FFF2-40B4-BE49-F238E27FC236}">
                <a16:creationId xmlns:a16="http://schemas.microsoft.com/office/drawing/2014/main" id="{477AA901-9744-494E-A3E7-09F7495D28FD}"/>
              </a:ext>
            </a:extLst>
          </p:cNvPr>
          <p:cNvSpPr/>
          <p:nvPr/>
        </p:nvSpPr>
        <p:spPr>
          <a:xfrm>
            <a:off x="3924300" y="358027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  <p:sp>
        <p:nvSpPr>
          <p:cNvPr id="32" name="Google Shape;1366;p30">
            <a:extLst>
              <a:ext uri="{FF2B5EF4-FFF2-40B4-BE49-F238E27FC236}">
                <a16:creationId xmlns:a16="http://schemas.microsoft.com/office/drawing/2014/main" id="{DA78F686-6F63-46C4-9879-CF39FBFCE564}"/>
              </a:ext>
            </a:extLst>
          </p:cNvPr>
          <p:cNvSpPr/>
          <p:nvPr/>
        </p:nvSpPr>
        <p:spPr>
          <a:xfrm>
            <a:off x="57816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  <p:sp>
        <p:nvSpPr>
          <p:cNvPr id="33" name="Google Shape;1367;p30">
            <a:extLst>
              <a:ext uri="{FF2B5EF4-FFF2-40B4-BE49-F238E27FC236}">
                <a16:creationId xmlns:a16="http://schemas.microsoft.com/office/drawing/2014/main" id="{09220C36-41F2-4F25-98C9-581B96171044}"/>
              </a:ext>
            </a:extLst>
          </p:cNvPr>
          <p:cNvSpPr/>
          <p:nvPr/>
        </p:nvSpPr>
        <p:spPr>
          <a:xfrm>
            <a:off x="4714800" y="10382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  <p:cxnSp>
        <p:nvCxnSpPr>
          <p:cNvPr id="109" name="Google Shape;1368;p30">
            <a:extLst>
              <a:ext uri="{FF2B5EF4-FFF2-40B4-BE49-F238E27FC236}">
                <a16:creationId xmlns:a16="http://schemas.microsoft.com/office/drawing/2014/main" id="{D9A444CD-ED55-4DD4-B8AD-AA4EF48D2FAD}"/>
              </a:ext>
            </a:extLst>
          </p:cNvPr>
          <p:cNvCxnSpPr>
            <a:stCxn id="24" idx="6"/>
            <a:endCxn id="30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0" name="Google Shape;1369;p30">
            <a:extLst>
              <a:ext uri="{FF2B5EF4-FFF2-40B4-BE49-F238E27FC236}">
                <a16:creationId xmlns:a16="http://schemas.microsoft.com/office/drawing/2014/main" id="{80D1FDFD-E11F-4A8F-91A0-7749AA8554D4}"/>
              </a:ext>
            </a:extLst>
          </p:cNvPr>
          <p:cNvCxnSpPr>
            <a:stCxn id="25" idx="6"/>
            <a:endCxn id="31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" name="Google Shape;1370;p30">
            <a:extLst>
              <a:ext uri="{FF2B5EF4-FFF2-40B4-BE49-F238E27FC236}">
                <a16:creationId xmlns:a16="http://schemas.microsoft.com/office/drawing/2014/main" id="{31042B73-86DC-4EE8-B209-E7C2C9AC2689}"/>
              </a:ext>
            </a:extLst>
          </p:cNvPr>
          <p:cNvCxnSpPr>
            <a:stCxn id="27" idx="2"/>
            <a:endCxn id="33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name="adj1" fmla="val 342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" name="Google Shape;1371;p30">
            <a:extLst>
              <a:ext uri="{FF2B5EF4-FFF2-40B4-BE49-F238E27FC236}">
                <a16:creationId xmlns:a16="http://schemas.microsoft.com/office/drawing/2014/main" id="{AC4A347C-3753-4488-AB38-881138DDB071}"/>
              </a:ext>
            </a:extLst>
          </p:cNvPr>
          <p:cNvCxnSpPr>
            <a:stCxn id="26" idx="2"/>
            <a:endCxn id="32" idx="6"/>
          </p:cNvCxnSpPr>
          <p:nvPr/>
        </p:nvCxnSpPr>
        <p:spPr>
          <a:xfrm flipH="1">
            <a:off x="5943675" y="3146925"/>
            <a:ext cx="1209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Google Shape;1292;p30">
            <a:extLst>
              <a:ext uri="{FF2B5EF4-FFF2-40B4-BE49-F238E27FC236}">
                <a16:creationId xmlns:a16="http://schemas.microsoft.com/office/drawing/2014/main" id="{41BA5B5E-7697-4C65-801A-388539FCE778}"/>
              </a:ext>
            </a:extLst>
          </p:cNvPr>
          <p:cNvSpPr/>
          <p:nvPr/>
        </p:nvSpPr>
        <p:spPr>
          <a:xfrm>
            <a:off x="3229376" y="1122657"/>
            <a:ext cx="1558835" cy="3209156"/>
          </a:xfrm>
          <a:custGeom>
            <a:avLst/>
            <a:gdLst/>
            <a:ahLst/>
            <a:cxnLst/>
            <a:rect l="l" t="t" r="r" b="b"/>
            <a:pathLst>
              <a:path w="38184" h="78609" extrusionOk="0">
                <a:moveTo>
                  <a:pt x="1891" y="0"/>
                </a:moveTo>
                <a:lnTo>
                  <a:pt x="1687" y="14"/>
                </a:lnTo>
                <a:lnTo>
                  <a:pt x="1510" y="41"/>
                </a:lnTo>
                <a:lnTo>
                  <a:pt x="1320" y="82"/>
                </a:lnTo>
                <a:lnTo>
                  <a:pt x="1157" y="150"/>
                </a:lnTo>
                <a:lnTo>
                  <a:pt x="994" y="231"/>
                </a:lnTo>
                <a:lnTo>
                  <a:pt x="830" y="326"/>
                </a:lnTo>
                <a:lnTo>
                  <a:pt x="681" y="435"/>
                </a:lnTo>
                <a:lnTo>
                  <a:pt x="558" y="558"/>
                </a:lnTo>
                <a:lnTo>
                  <a:pt x="436" y="694"/>
                </a:lnTo>
                <a:lnTo>
                  <a:pt x="327" y="830"/>
                </a:lnTo>
                <a:lnTo>
                  <a:pt x="232" y="993"/>
                </a:lnTo>
                <a:lnTo>
                  <a:pt x="150" y="1156"/>
                </a:lnTo>
                <a:lnTo>
                  <a:pt x="82" y="1319"/>
                </a:lnTo>
                <a:lnTo>
                  <a:pt x="41" y="1510"/>
                </a:lnTo>
                <a:lnTo>
                  <a:pt x="14" y="1687"/>
                </a:lnTo>
                <a:lnTo>
                  <a:pt x="1" y="1891"/>
                </a:lnTo>
                <a:lnTo>
                  <a:pt x="1" y="76079"/>
                </a:lnTo>
                <a:lnTo>
                  <a:pt x="14" y="76337"/>
                </a:lnTo>
                <a:lnTo>
                  <a:pt x="55" y="76582"/>
                </a:lnTo>
                <a:lnTo>
                  <a:pt x="109" y="76827"/>
                </a:lnTo>
                <a:lnTo>
                  <a:pt x="205" y="77058"/>
                </a:lnTo>
                <a:lnTo>
                  <a:pt x="313" y="77276"/>
                </a:lnTo>
                <a:lnTo>
                  <a:pt x="436" y="77494"/>
                </a:lnTo>
                <a:lnTo>
                  <a:pt x="572" y="77684"/>
                </a:lnTo>
                <a:lnTo>
                  <a:pt x="735" y="77861"/>
                </a:lnTo>
                <a:lnTo>
                  <a:pt x="926" y="78024"/>
                </a:lnTo>
                <a:lnTo>
                  <a:pt x="1116" y="78174"/>
                </a:lnTo>
                <a:lnTo>
                  <a:pt x="1320" y="78296"/>
                </a:lnTo>
                <a:lnTo>
                  <a:pt x="1551" y="78405"/>
                </a:lnTo>
                <a:lnTo>
                  <a:pt x="1782" y="78487"/>
                </a:lnTo>
                <a:lnTo>
                  <a:pt x="2014" y="78555"/>
                </a:lnTo>
                <a:lnTo>
                  <a:pt x="2272" y="78595"/>
                </a:lnTo>
                <a:lnTo>
                  <a:pt x="2531" y="78609"/>
                </a:lnTo>
                <a:lnTo>
                  <a:pt x="35667" y="78609"/>
                </a:lnTo>
                <a:lnTo>
                  <a:pt x="35925" y="78595"/>
                </a:lnTo>
                <a:lnTo>
                  <a:pt x="36170" y="78555"/>
                </a:lnTo>
                <a:lnTo>
                  <a:pt x="36415" y="78487"/>
                </a:lnTo>
                <a:lnTo>
                  <a:pt x="36646" y="78405"/>
                </a:lnTo>
                <a:lnTo>
                  <a:pt x="36864" y="78296"/>
                </a:lnTo>
                <a:lnTo>
                  <a:pt x="37081" y="78174"/>
                </a:lnTo>
                <a:lnTo>
                  <a:pt x="37272" y="78024"/>
                </a:lnTo>
                <a:lnTo>
                  <a:pt x="37449" y="77861"/>
                </a:lnTo>
                <a:lnTo>
                  <a:pt x="37612" y="77684"/>
                </a:lnTo>
                <a:lnTo>
                  <a:pt x="37761" y="77494"/>
                </a:lnTo>
                <a:lnTo>
                  <a:pt x="37884" y="77276"/>
                </a:lnTo>
                <a:lnTo>
                  <a:pt x="37993" y="77058"/>
                </a:lnTo>
                <a:lnTo>
                  <a:pt x="38074" y="76827"/>
                </a:lnTo>
                <a:lnTo>
                  <a:pt x="38142" y="76582"/>
                </a:lnTo>
                <a:lnTo>
                  <a:pt x="38183" y="76337"/>
                </a:lnTo>
                <a:lnTo>
                  <a:pt x="38183" y="76079"/>
                </a:lnTo>
                <a:lnTo>
                  <a:pt x="38183" y="1891"/>
                </a:lnTo>
                <a:lnTo>
                  <a:pt x="38183" y="1687"/>
                </a:lnTo>
                <a:lnTo>
                  <a:pt x="38156" y="1510"/>
                </a:lnTo>
                <a:lnTo>
                  <a:pt x="38101" y="1319"/>
                </a:lnTo>
                <a:lnTo>
                  <a:pt x="38047" y="1156"/>
                </a:lnTo>
                <a:lnTo>
                  <a:pt x="37965" y="993"/>
                </a:lnTo>
                <a:lnTo>
                  <a:pt x="37870" y="830"/>
                </a:lnTo>
                <a:lnTo>
                  <a:pt x="37761" y="694"/>
                </a:lnTo>
                <a:lnTo>
                  <a:pt x="37639" y="558"/>
                </a:lnTo>
                <a:lnTo>
                  <a:pt x="37503" y="435"/>
                </a:lnTo>
                <a:lnTo>
                  <a:pt x="37353" y="326"/>
                </a:lnTo>
                <a:lnTo>
                  <a:pt x="37204" y="231"/>
                </a:lnTo>
                <a:lnTo>
                  <a:pt x="37040" y="150"/>
                </a:lnTo>
                <a:lnTo>
                  <a:pt x="36864" y="82"/>
                </a:lnTo>
                <a:lnTo>
                  <a:pt x="36687" y="41"/>
                </a:lnTo>
                <a:lnTo>
                  <a:pt x="36496" y="14"/>
                </a:lnTo>
                <a:lnTo>
                  <a:pt x="36306" y="0"/>
                </a:lnTo>
                <a:close/>
              </a:path>
            </a:pathLst>
          </a:cu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  <p:sp>
        <p:nvSpPr>
          <p:cNvPr id="118" name="Google Shape;1300;p30">
            <a:extLst>
              <a:ext uri="{FF2B5EF4-FFF2-40B4-BE49-F238E27FC236}">
                <a16:creationId xmlns:a16="http://schemas.microsoft.com/office/drawing/2014/main" id="{4E3E1B5E-3E7E-4EDA-89D4-2DA2CC95CE2A}"/>
              </a:ext>
            </a:extLst>
          </p:cNvPr>
          <p:cNvSpPr/>
          <p:nvPr/>
        </p:nvSpPr>
        <p:spPr>
          <a:xfrm>
            <a:off x="3229376" y="1122657"/>
            <a:ext cx="1558835" cy="290465"/>
          </a:xfrm>
          <a:custGeom>
            <a:avLst/>
            <a:gdLst/>
            <a:ahLst/>
            <a:cxnLst/>
            <a:rect l="l" t="t" r="r" b="b"/>
            <a:pathLst>
              <a:path w="38184" h="7115" extrusionOk="0">
                <a:moveTo>
                  <a:pt x="1891" y="0"/>
                </a:moveTo>
                <a:lnTo>
                  <a:pt x="1687" y="14"/>
                </a:lnTo>
                <a:lnTo>
                  <a:pt x="1510" y="41"/>
                </a:lnTo>
                <a:lnTo>
                  <a:pt x="1320" y="82"/>
                </a:lnTo>
                <a:lnTo>
                  <a:pt x="1157" y="150"/>
                </a:lnTo>
                <a:lnTo>
                  <a:pt x="994" y="231"/>
                </a:lnTo>
                <a:lnTo>
                  <a:pt x="830" y="326"/>
                </a:lnTo>
                <a:lnTo>
                  <a:pt x="681" y="435"/>
                </a:lnTo>
                <a:lnTo>
                  <a:pt x="558" y="558"/>
                </a:lnTo>
                <a:lnTo>
                  <a:pt x="436" y="694"/>
                </a:lnTo>
                <a:lnTo>
                  <a:pt x="327" y="830"/>
                </a:lnTo>
                <a:lnTo>
                  <a:pt x="232" y="993"/>
                </a:lnTo>
                <a:lnTo>
                  <a:pt x="150" y="1156"/>
                </a:lnTo>
                <a:lnTo>
                  <a:pt x="82" y="1319"/>
                </a:lnTo>
                <a:lnTo>
                  <a:pt x="41" y="1510"/>
                </a:lnTo>
                <a:lnTo>
                  <a:pt x="14" y="1687"/>
                </a:lnTo>
                <a:lnTo>
                  <a:pt x="1" y="1891"/>
                </a:lnTo>
                <a:lnTo>
                  <a:pt x="1" y="7114"/>
                </a:lnTo>
                <a:lnTo>
                  <a:pt x="38183" y="7114"/>
                </a:lnTo>
                <a:lnTo>
                  <a:pt x="38183" y="1891"/>
                </a:lnTo>
                <a:lnTo>
                  <a:pt x="38183" y="1687"/>
                </a:lnTo>
                <a:lnTo>
                  <a:pt x="38156" y="1510"/>
                </a:lnTo>
                <a:lnTo>
                  <a:pt x="38101" y="1319"/>
                </a:lnTo>
                <a:lnTo>
                  <a:pt x="38047" y="1156"/>
                </a:lnTo>
                <a:lnTo>
                  <a:pt x="37965" y="993"/>
                </a:lnTo>
                <a:lnTo>
                  <a:pt x="37870" y="830"/>
                </a:lnTo>
                <a:lnTo>
                  <a:pt x="37761" y="694"/>
                </a:lnTo>
                <a:lnTo>
                  <a:pt x="37639" y="558"/>
                </a:lnTo>
                <a:lnTo>
                  <a:pt x="37503" y="435"/>
                </a:lnTo>
                <a:lnTo>
                  <a:pt x="37353" y="326"/>
                </a:lnTo>
                <a:lnTo>
                  <a:pt x="37204" y="231"/>
                </a:lnTo>
                <a:lnTo>
                  <a:pt x="37040" y="150"/>
                </a:lnTo>
                <a:lnTo>
                  <a:pt x="36864" y="82"/>
                </a:lnTo>
                <a:lnTo>
                  <a:pt x="36687" y="41"/>
                </a:lnTo>
                <a:lnTo>
                  <a:pt x="36496" y="14"/>
                </a:lnTo>
                <a:lnTo>
                  <a:pt x="363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  <p:sp>
        <p:nvSpPr>
          <p:cNvPr id="120" name="Google Shape;1301;p30">
            <a:extLst>
              <a:ext uri="{FF2B5EF4-FFF2-40B4-BE49-F238E27FC236}">
                <a16:creationId xmlns:a16="http://schemas.microsoft.com/office/drawing/2014/main" id="{B5BE34A0-8E0A-4259-B57F-9576BC9220DE}"/>
              </a:ext>
            </a:extLst>
          </p:cNvPr>
          <p:cNvSpPr/>
          <p:nvPr/>
        </p:nvSpPr>
        <p:spPr>
          <a:xfrm>
            <a:off x="4309481" y="1203165"/>
            <a:ext cx="101653" cy="101122"/>
          </a:xfrm>
          <a:custGeom>
            <a:avLst/>
            <a:gdLst/>
            <a:ahLst/>
            <a:cxnLst/>
            <a:rect l="l" t="t" r="r" b="b"/>
            <a:pathLst>
              <a:path w="2490" h="2477" extrusionOk="0">
                <a:moveTo>
                  <a:pt x="1116" y="0"/>
                </a:moveTo>
                <a:lnTo>
                  <a:pt x="994" y="28"/>
                </a:lnTo>
                <a:lnTo>
                  <a:pt x="871" y="55"/>
                </a:lnTo>
                <a:lnTo>
                  <a:pt x="762" y="96"/>
                </a:lnTo>
                <a:lnTo>
                  <a:pt x="654" y="150"/>
                </a:lnTo>
                <a:lnTo>
                  <a:pt x="545" y="218"/>
                </a:lnTo>
                <a:lnTo>
                  <a:pt x="450" y="286"/>
                </a:lnTo>
                <a:lnTo>
                  <a:pt x="368" y="368"/>
                </a:lnTo>
                <a:lnTo>
                  <a:pt x="286" y="449"/>
                </a:lnTo>
                <a:lnTo>
                  <a:pt x="218" y="544"/>
                </a:lnTo>
                <a:lnTo>
                  <a:pt x="150" y="653"/>
                </a:lnTo>
                <a:lnTo>
                  <a:pt x="96" y="762"/>
                </a:lnTo>
                <a:lnTo>
                  <a:pt x="55" y="871"/>
                </a:lnTo>
                <a:lnTo>
                  <a:pt x="28" y="993"/>
                </a:lnTo>
                <a:lnTo>
                  <a:pt x="14" y="1116"/>
                </a:lnTo>
                <a:lnTo>
                  <a:pt x="1" y="1238"/>
                </a:lnTo>
                <a:lnTo>
                  <a:pt x="14" y="1374"/>
                </a:lnTo>
                <a:lnTo>
                  <a:pt x="28" y="1497"/>
                </a:lnTo>
                <a:lnTo>
                  <a:pt x="55" y="1605"/>
                </a:lnTo>
                <a:lnTo>
                  <a:pt x="96" y="1728"/>
                </a:lnTo>
                <a:lnTo>
                  <a:pt x="150" y="1837"/>
                </a:lnTo>
                <a:lnTo>
                  <a:pt x="218" y="1932"/>
                </a:lnTo>
                <a:lnTo>
                  <a:pt x="286" y="2027"/>
                </a:lnTo>
                <a:lnTo>
                  <a:pt x="368" y="2122"/>
                </a:lnTo>
                <a:lnTo>
                  <a:pt x="450" y="2204"/>
                </a:lnTo>
                <a:lnTo>
                  <a:pt x="545" y="2272"/>
                </a:lnTo>
                <a:lnTo>
                  <a:pt x="654" y="2326"/>
                </a:lnTo>
                <a:lnTo>
                  <a:pt x="762" y="2381"/>
                </a:lnTo>
                <a:lnTo>
                  <a:pt x="871" y="2422"/>
                </a:lnTo>
                <a:lnTo>
                  <a:pt x="994" y="2462"/>
                </a:lnTo>
                <a:lnTo>
                  <a:pt x="1116" y="2476"/>
                </a:lnTo>
                <a:lnTo>
                  <a:pt x="1374" y="2476"/>
                </a:lnTo>
                <a:lnTo>
                  <a:pt x="1497" y="2462"/>
                </a:lnTo>
                <a:lnTo>
                  <a:pt x="1619" y="2422"/>
                </a:lnTo>
                <a:lnTo>
                  <a:pt x="1728" y="2381"/>
                </a:lnTo>
                <a:lnTo>
                  <a:pt x="1837" y="2326"/>
                </a:lnTo>
                <a:lnTo>
                  <a:pt x="1932" y="2272"/>
                </a:lnTo>
                <a:lnTo>
                  <a:pt x="2027" y="2204"/>
                </a:lnTo>
                <a:lnTo>
                  <a:pt x="2123" y="2122"/>
                </a:lnTo>
                <a:lnTo>
                  <a:pt x="2204" y="2027"/>
                </a:lnTo>
                <a:lnTo>
                  <a:pt x="2272" y="1932"/>
                </a:lnTo>
                <a:lnTo>
                  <a:pt x="2340" y="1837"/>
                </a:lnTo>
                <a:lnTo>
                  <a:pt x="2381" y="1728"/>
                </a:lnTo>
                <a:lnTo>
                  <a:pt x="2435" y="1605"/>
                </a:lnTo>
                <a:lnTo>
                  <a:pt x="2463" y="1497"/>
                </a:lnTo>
                <a:lnTo>
                  <a:pt x="2476" y="1374"/>
                </a:lnTo>
                <a:lnTo>
                  <a:pt x="2490" y="1238"/>
                </a:lnTo>
                <a:lnTo>
                  <a:pt x="2476" y="1116"/>
                </a:lnTo>
                <a:lnTo>
                  <a:pt x="2463" y="993"/>
                </a:lnTo>
                <a:lnTo>
                  <a:pt x="2435" y="871"/>
                </a:lnTo>
                <a:lnTo>
                  <a:pt x="2381" y="762"/>
                </a:lnTo>
                <a:lnTo>
                  <a:pt x="2340" y="653"/>
                </a:lnTo>
                <a:lnTo>
                  <a:pt x="2272" y="544"/>
                </a:lnTo>
                <a:lnTo>
                  <a:pt x="2204" y="449"/>
                </a:lnTo>
                <a:lnTo>
                  <a:pt x="2123" y="368"/>
                </a:lnTo>
                <a:lnTo>
                  <a:pt x="2027" y="286"/>
                </a:lnTo>
                <a:lnTo>
                  <a:pt x="1932" y="218"/>
                </a:lnTo>
                <a:lnTo>
                  <a:pt x="1837" y="150"/>
                </a:lnTo>
                <a:lnTo>
                  <a:pt x="1728" y="96"/>
                </a:lnTo>
                <a:lnTo>
                  <a:pt x="1619" y="55"/>
                </a:lnTo>
                <a:lnTo>
                  <a:pt x="1497" y="28"/>
                </a:lnTo>
                <a:lnTo>
                  <a:pt x="13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  <p:sp>
        <p:nvSpPr>
          <p:cNvPr id="122" name="Google Shape;1302;p30">
            <a:extLst>
              <a:ext uri="{FF2B5EF4-FFF2-40B4-BE49-F238E27FC236}">
                <a16:creationId xmlns:a16="http://schemas.microsoft.com/office/drawing/2014/main" id="{054F6D3F-AD0C-4F35-B48A-49891B233F4A}"/>
              </a:ext>
            </a:extLst>
          </p:cNvPr>
          <p:cNvSpPr/>
          <p:nvPr/>
        </p:nvSpPr>
        <p:spPr>
          <a:xfrm>
            <a:off x="4473843" y="1203165"/>
            <a:ext cx="101693" cy="101122"/>
          </a:xfrm>
          <a:custGeom>
            <a:avLst/>
            <a:gdLst/>
            <a:ahLst/>
            <a:cxnLst/>
            <a:rect l="l" t="t" r="r" b="b"/>
            <a:pathLst>
              <a:path w="2491" h="2477" extrusionOk="0">
                <a:moveTo>
                  <a:pt x="1116" y="0"/>
                </a:moveTo>
                <a:lnTo>
                  <a:pt x="994" y="28"/>
                </a:lnTo>
                <a:lnTo>
                  <a:pt x="872" y="55"/>
                </a:lnTo>
                <a:lnTo>
                  <a:pt x="763" y="96"/>
                </a:lnTo>
                <a:lnTo>
                  <a:pt x="654" y="150"/>
                </a:lnTo>
                <a:lnTo>
                  <a:pt x="545" y="218"/>
                </a:lnTo>
                <a:lnTo>
                  <a:pt x="450" y="286"/>
                </a:lnTo>
                <a:lnTo>
                  <a:pt x="368" y="368"/>
                </a:lnTo>
                <a:lnTo>
                  <a:pt x="287" y="449"/>
                </a:lnTo>
                <a:lnTo>
                  <a:pt x="219" y="544"/>
                </a:lnTo>
                <a:lnTo>
                  <a:pt x="151" y="653"/>
                </a:lnTo>
                <a:lnTo>
                  <a:pt x="96" y="762"/>
                </a:lnTo>
                <a:lnTo>
                  <a:pt x="55" y="871"/>
                </a:lnTo>
                <a:lnTo>
                  <a:pt x="28" y="993"/>
                </a:lnTo>
                <a:lnTo>
                  <a:pt x="1" y="1116"/>
                </a:lnTo>
                <a:lnTo>
                  <a:pt x="1" y="1238"/>
                </a:lnTo>
                <a:lnTo>
                  <a:pt x="1" y="1374"/>
                </a:lnTo>
                <a:lnTo>
                  <a:pt x="28" y="1497"/>
                </a:lnTo>
                <a:lnTo>
                  <a:pt x="55" y="1605"/>
                </a:lnTo>
                <a:lnTo>
                  <a:pt x="96" y="1728"/>
                </a:lnTo>
                <a:lnTo>
                  <a:pt x="151" y="1837"/>
                </a:lnTo>
                <a:lnTo>
                  <a:pt x="219" y="1932"/>
                </a:lnTo>
                <a:lnTo>
                  <a:pt x="287" y="2027"/>
                </a:lnTo>
                <a:lnTo>
                  <a:pt x="368" y="2122"/>
                </a:lnTo>
                <a:lnTo>
                  <a:pt x="450" y="2204"/>
                </a:lnTo>
                <a:lnTo>
                  <a:pt x="545" y="2272"/>
                </a:lnTo>
                <a:lnTo>
                  <a:pt x="654" y="2326"/>
                </a:lnTo>
                <a:lnTo>
                  <a:pt x="763" y="2381"/>
                </a:lnTo>
                <a:lnTo>
                  <a:pt x="872" y="2422"/>
                </a:lnTo>
                <a:lnTo>
                  <a:pt x="994" y="2462"/>
                </a:lnTo>
                <a:lnTo>
                  <a:pt x="1116" y="2476"/>
                </a:lnTo>
                <a:lnTo>
                  <a:pt x="1375" y="2476"/>
                </a:lnTo>
                <a:lnTo>
                  <a:pt x="1497" y="2462"/>
                </a:lnTo>
                <a:lnTo>
                  <a:pt x="1606" y="2422"/>
                </a:lnTo>
                <a:lnTo>
                  <a:pt x="1729" y="2381"/>
                </a:lnTo>
                <a:lnTo>
                  <a:pt x="1837" y="2326"/>
                </a:lnTo>
                <a:lnTo>
                  <a:pt x="1933" y="2272"/>
                </a:lnTo>
                <a:lnTo>
                  <a:pt x="2028" y="2204"/>
                </a:lnTo>
                <a:lnTo>
                  <a:pt x="2123" y="2122"/>
                </a:lnTo>
                <a:lnTo>
                  <a:pt x="2205" y="2027"/>
                </a:lnTo>
                <a:lnTo>
                  <a:pt x="2273" y="1932"/>
                </a:lnTo>
                <a:lnTo>
                  <a:pt x="2327" y="1837"/>
                </a:lnTo>
                <a:lnTo>
                  <a:pt x="2381" y="1728"/>
                </a:lnTo>
                <a:lnTo>
                  <a:pt x="2422" y="1605"/>
                </a:lnTo>
                <a:lnTo>
                  <a:pt x="2463" y="1497"/>
                </a:lnTo>
                <a:lnTo>
                  <a:pt x="2477" y="1374"/>
                </a:lnTo>
                <a:lnTo>
                  <a:pt x="2490" y="1238"/>
                </a:lnTo>
                <a:lnTo>
                  <a:pt x="2477" y="1116"/>
                </a:lnTo>
                <a:lnTo>
                  <a:pt x="2463" y="993"/>
                </a:lnTo>
                <a:lnTo>
                  <a:pt x="2422" y="871"/>
                </a:lnTo>
                <a:lnTo>
                  <a:pt x="2381" y="762"/>
                </a:lnTo>
                <a:lnTo>
                  <a:pt x="2327" y="653"/>
                </a:lnTo>
                <a:lnTo>
                  <a:pt x="2273" y="544"/>
                </a:lnTo>
                <a:lnTo>
                  <a:pt x="2205" y="449"/>
                </a:lnTo>
                <a:lnTo>
                  <a:pt x="2123" y="368"/>
                </a:lnTo>
                <a:lnTo>
                  <a:pt x="2028" y="286"/>
                </a:lnTo>
                <a:lnTo>
                  <a:pt x="1933" y="218"/>
                </a:lnTo>
                <a:lnTo>
                  <a:pt x="1837" y="150"/>
                </a:lnTo>
                <a:lnTo>
                  <a:pt x="1729" y="96"/>
                </a:lnTo>
                <a:lnTo>
                  <a:pt x="1606" y="55"/>
                </a:lnTo>
                <a:lnTo>
                  <a:pt x="1497" y="28"/>
                </a:lnTo>
                <a:lnTo>
                  <a:pt x="137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  <p:sp>
        <p:nvSpPr>
          <p:cNvPr id="124" name="Google Shape;1303;p30">
            <a:extLst>
              <a:ext uri="{FF2B5EF4-FFF2-40B4-BE49-F238E27FC236}">
                <a16:creationId xmlns:a16="http://schemas.microsoft.com/office/drawing/2014/main" id="{AB72A89F-78CF-4CC1-BCA7-DE3D961C917F}"/>
              </a:ext>
            </a:extLst>
          </p:cNvPr>
          <p:cNvSpPr/>
          <p:nvPr/>
        </p:nvSpPr>
        <p:spPr>
          <a:xfrm>
            <a:off x="4631019" y="1203165"/>
            <a:ext cx="101653" cy="101122"/>
          </a:xfrm>
          <a:custGeom>
            <a:avLst/>
            <a:gdLst/>
            <a:ahLst/>
            <a:cxnLst/>
            <a:rect l="l" t="t" r="r" b="b"/>
            <a:pathLst>
              <a:path w="2490" h="2477" extrusionOk="0">
                <a:moveTo>
                  <a:pt x="1116" y="0"/>
                </a:moveTo>
                <a:lnTo>
                  <a:pt x="994" y="28"/>
                </a:lnTo>
                <a:lnTo>
                  <a:pt x="871" y="55"/>
                </a:lnTo>
                <a:lnTo>
                  <a:pt x="762" y="96"/>
                </a:lnTo>
                <a:lnTo>
                  <a:pt x="653" y="150"/>
                </a:lnTo>
                <a:lnTo>
                  <a:pt x="545" y="218"/>
                </a:lnTo>
                <a:lnTo>
                  <a:pt x="449" y="286"/>
                </a:lnTo>
                <a:lnTo>
                  <a:pt x="368" y="368"/>
                </a:lnTo>
                <a:lnTo>
                  <a:pt x="286" y="449"/>
                </a:lnTo>
                <a:lnTo>
                  <a:pt x="218" y="544"/>
                </a:lnTo>
                <a:lnTo>
                  <a:pt x="150" y="653"/>
                </a:lnTo>
                <a:lnTo>
                  <a:pt x="96" y="762"/>
                </a:lnTo>
                <a:lnTo>
                  <a:pt x="55" y="871"/>
                </a:lnTo>
                <a:lnTo>
                  <a:pt x="28" y="993"/>
                </a:lnTo>
                <a:lnTo>
                  <a:pt x="14" y="1116"/>
                </a:lnTo>
                <a:lnTo>
                  <a:pt x="1" y="1238"/>
                </a:lnTo>
                <a:lnTo>
                  <a:pt x="14" y="1374"/>
                </a:lnTo>
                <a:lnTo>
                  <a:pt x="28" y="1497"/>
                </a:lnTo>
                <a:lnTo>
                  <a:pt x="55" y="1605"/>
                </a:lnTo>
                <a:lnTo>
                  <a:pt x="96" y="1728"/>
                </a:lnTo>
                <a:lnTo>
                  <a:pt x="150" y="1837"/>
                </a:lnTo>
                <a:lnTo>
                  <a:pt x="218" y="1932"/>
                </a:lnTo>
                <a:lnTo>
                  <a:pt x="286" y="2027"/>
                </a:lnTo>
                <a:lnTo>
                  <a:pt x="368" y="2122"/>
                </a:lnTo>
                <a:lnTo>
                  <a:pt x="449" y="2204"/>
                </a:lnTo>
                <a:lnTo>
                  <a:pt x="545" y="2272"/>
                </a:lnTo>
                <a:lnTo>
                  <a:pt x="653" y="2326"/>
                </a:lnTo>
                <a:lnTo>
                  <a:pt x="762" y="2381"/>
                </a:lnTo>
                <a:lnTo>
                  <a:pt x="871" y="2422"/>
                </a:lnTo>
                <a:lnTo>
                  <a:pt x="994" y="2462"/>
                </a:lnTo>
                <a:lnTo>
                  <a:pt x="1116" y="2476"/>
                </a:lnTo>
                <a:lnTo>
                  <a:pt x="1374" y="2476"/>
                </a:lnTo>
                <a:lnTo>
                  <a:pt x="1497" y="2462"/>
                </a:lnTo>
                <a:lnTo>
                  <a:pt x="1619" y="2422"/>
                </a:lnTo>
                <a:lnTo>
                  <a:pt x="1728" y="2381"/>
                </a:lnTo>
                <a:lnTo>
                  <a:pt x="1837" y="2326"/>
                </a:lnTo>
                <a:lnTo>
                  <a:pt x="1946" y="2272"/>
                </a:lnTo>
                <a:lnTo>
                  <a:pt x="2041" y="2204"/>
                </a:lnTo>
                <a:lnTo>
                  <a:pt x="2123" y="2122"/>
                </a:lnTo>
                <a:lnTo>
                  <a:pt x="2204" y="2027"/>
                </a:lnTo>
                <a:lnTo>
                  <a:pt x="2272" y="1932"/>
                </a:lnTo>
                <a:lnTo>
                  <a:pt x="2340" y="1837"/>
                </a:lnTo>
                <a:lnTo>
                  <a:pt x="2395" y="1728"/>
                </a:lnTo>
                <a:lnTo>
                  <a:pt x="2435" y="1605"/>
                </a:lnTo>
                <a:lnTo>
                  <a:pt x="2463" y="1497"/>
                </a:lnTo>
                <a:lnTo>
                  <a:pt x="2476" y="1374"/>
                </a:lnTo>
                <a:lnTo>
                  <a:pt x="2490" y="1238"/>
                </a:lnTo>
                <a:lnTo>
                  <a:pt x="2476" y="1116"/>
                </a:lnTo>
                <a:lnTo>
                  <a:pt x="2463" y="993"/>
                </a:lnTo>
                <a:lnTo>
                  <a:pt x="2435" y="871"/>
                </a:lnTo>
                <a:lnTo>
                  <a:pt x="2395" y="762"/>
                </a:lnTo>
                <a:lnTo>
                  <a:pt x="2340" y="653"/>
                </a:lnTo>
                <a:lnTo>
                  <a:pt x="2272" y="544"/>
                </a:lnTo>
                <a:lnTo>
                  <a:pt x="2204" y="449"/>
                </a:lnTo>
                <a:lnTo>
                  <a:pt x="2123" y="368"/>
                </a:lnTo>
                <a:lnTo>
                  <a:pt x="2041" y="286"/>
                </a:lnTo>
                <a:lnTo>
                  <a:pt x="1946" y="218"/>
                </a:lnTo>
                <a:lnTo>
                  <a:pt x="1837" y="150"/>
                </a:lnTo>
                <a:lnTo>
                  <a:pt x="1728" y="96"/>
                </a:lnTo>
                <a:lnTo>
                  <a:pt x="1619" y="55"/>
                </a:lnTo>
                <a:lnTo>
                  <a:pt x="1497" y="28"/>
                </a:lnTo>
                <a:lnTo>
                  <a:pt x="137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  <p:pic>
        <p:nvPicPr>
          <p:cNvPr id="125" name="Picture 125" descr="Icon&#10;&#10;Description automatically generated">
            <a:extLst>
              <a:ext uri="{FF2B5EF4-FFF2-40B4-BE49-F238E27FC236}">
                <a16:creationId xmlns:a16="http://schemas.microsoft.com/office/drawing/2014/main" id="{C7FC0755-06E3-4D31-8024-FB8791668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054" y="1676400"/>
            <a:ext cx="867509" cy="896816"/>
          </a:xfrm>
          <a:prstGeom prst="rect">
            <a:avLst/>
          </a:prstGeom>
        </p:spPr>
      </p:pic>
      <p:pic>
        <p:nvPicPr>
          <p:cNvPr id="127" name="Picture 127" descr="Icon&#10;&#10;Description automatically generated">
            <a:extLst>
              <a:ext uri="{FF2B5EF4-FFF2-40B4-BE49-F238E27FC236}">
                <a16:creationId xmlns:a16="http://schemas.microsoft.com/office/drawing/2014/main" id="{CBFA00C1-1F15-4AAC-AF29-9320B57F4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208" y="2006112"/>
            <a:ext cx="838200" cy="816219"/>
          </a:xfrm>
          <a:prstGeom prst="rect">
            <a:avLst/>
          </a:prstGeom>
        </p:spPr>
      </p:pic>
      <p:sp>
        <p:nvSpPr>
          <p:cNvPr id="29" name="Google Shape;1294;p30">
            <a:extLst>
              <a:ext uri="{FF2B5EF4-FFF2-40B4-BE49-F238E27FC236}">
                <a16:creationId xmlns:a16="http://schemas.microsoft.com/office/drawing/2014/main" id="{2E8F407D-2B28-45C9-AD1A-71B11A83E94E}"/>
              </a:ext>
            </a:extLst>
          </p:cNvPr>
          <p:cNvSpPr/>
          <p:nvPr/>
        </p:nvSpPr>
        <p:spPr>
          <a:xfrm>
            <a:off x="3508468" y="3383668"/>
            <a:ext cx="1107359" cy="68870"/>
          </a:xfrm>
          <a:custGeom>
            <a:avLst/>
            <a:gdLst/>
            <a:ahLst/>
            <a:cxnLst/>
            <a:rect l="l" t="t" r="r" b="b"/>
            <a:pathLst>
              <a:path w="27125" h="1687" extrusionOk="0">
                <a:moveTo>
                  <a:pt x="844" y="0"/>
                </a:moveTo>
                <a:lnTo>
                  <a:pt x="749" y="14"/>
                </a:lnTo>
                <a:lnTo>
                  <a:pt x="667" y="27"/>
                </a:lnTo>
                <a:lnTo>
                  <a:pt x="586" y="41"/>
                </a:lnTo>
                <a:lnTo>
                  <a:pt x="518" y="68"/>
                </a:lnTo>
                <a:lnTo>
                  <a:pt x="368" y="150"/>
                </a:lnTo>
                <a:lnTo>
                  <a:pt x="246" y="259"/>
                </a:lnTo>
                <a:lnTo>
                  <a:pt x="150" y="381"/>
                </a:lnTo>
                <a:lnTo>
                  <a:pt x="69" y="517"/>
                </a:lnTo>
                <a:lnTo>
                  <a:pt x="42" y="599"/>
                </a:lnTo>
                <a:lnTo>
                  <a:pt x="14" y="680"/>
                </a:lnTo>
                <a:lnTo>
                  <a:pt x="1" y="762"/>
                </a:lnTo>
                <a:lnTo>
                  <a:pt x="1" y="844"/>
                </a:lnTo>
                <a:lnTo>
                  <a:pt x="1" y="925"/>
                </a:lnTo>
                <a:lnTo>
                  <a:pt x="14" y="1020"/>
                </a:lnTo>
                <a:lnTo>
                  <a:pt x="42" y="1088"/>
                </a:lnTo>
                <a:lnTo>
                  <a:pt x="69" y="1170"/>
                </a:lnTo>
                <a:lnTo>
                  <a:pt x="150" y="1320"/>
                </a:lnTo>
                <a:lnTo>
                  <a:pt x="246" y="1442"/>
                </a:lnTo>
                <a:lnTo>
                  <a:pt x="368" y="1537"/>
                </a:lnTo>
                <a:lnTo>
                  <a:pt x="518" y="1619"/>
                </a:lnTo>
                <a:lnTo>
                  <a:pt x="586" y="1646"/>
                </a:lnTo>
                <a:lnTo>
                  <a:pt x="667" y="1673"/>
                </a:lnTo>
                <a:lnTo>
                  <a:pt x="749" y="1673"/>
                </a:lnTo>
                <a:lnTo>
                  <a:pt x="844" y="1687"/>
                </a:lnTo>
                <a:lnTo>
                  <a:pt x="26281" y="1687"/>
                </a:lnTo>
                <a:lnTo>
                  <a:pt x="26363" y="1673"/>
                </a:lnTo>
                <a:lnTo>
                  <a:pt x="26444" y="1673"/>
                </a:lnTo>
                <a:lnTo>
                  <a:pt x="26526" y="1646"/>
                </a:lnTo>
                <a:lnTo>
                  <a:pt x="26608" y="1619"/>
                </a:lnTo>
                <a:lnTo>
                  <a:pt x="26744" y="1537"/>
                </a:lnTo>
                <a:lnTo>
                  <a:pt x="26866" y="1442"/>
                </a:lnTo>
                <a:lnTo>
                  <a:pt x="26975" y="1320"/>
                </a:lnTo>
                <a:lnTo>
                  <a:pt x="27056" y="1170"/>
                </a:lnTo>
                <a:lnTo>
                  <a:pt x="27084" y="1088"/>
                </a:lnTo>
                <a:lnTo>
                  <a:pt x="27097" y="1020"/>
                </a:lnTo>
                <a:lnTo>
                  <a:pt x="27111" y="925"/>
                </a:lnTo>
                <a:lnTo>
                  <a:pt x="27124" y="844"/>
                </a:lnTo>
                <a:lnTo>
                  <a:pt x="27111" y="762"/>
                </a:lnTo>
                <a:lnTo>
                  <a:pt x="27097" y="680"/>
                </a:lnTo>
                <a:lnTo>
                  <a:pt x="27084" y="599"/>
                </a:lnTo>
                <a:lnTo>
                  <a:pt x="27056" y="517"/>
                </a:lnTo>
                <a:lnTo>
                  <a:pt x="26975" y="381"/>
                </a:lnTo>
                <a:lnTo>
                  <a:pt x="26866" y="259"/>
                </a:lnTo>
                <a:lnTo>
                  <a:pt x="26744" y="150"/>
                </a:lnTo>
                <a:lnTo>
                  <a:pt x="26608" y="68"/>
                </a:lnTo>
                <a:lnTo>
                  <a:pt x="26526" y="41"/>
                </a:lnTo>
                <a:lnTo>
                  <a:pt x="26444" y="27"/>
                </a:lnTo>
                <a:lnTo>
                  <a:pt x="26363" y="14"/>
                </a:lnTo>
                <a:lnTo>
                  <a:pt x="262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  <p:sp>
        <p:nvSpPr>
          <p:cNvPr id="34" name="Google Shape;1295;p30">
            <a:extLst>
              <a:ext uri="{FF2B5EF4-FFF2-40B4-BE49-F238E27FC236}">
                <a16:creationId xmlns:a16="http://schemas.microsoft.com/office/drawing/2014/main" id="{C7155F3C-5076-4CCE-A1C1-87B89E844131}"/>
              </a:ext>
            </a:extLst>
          </p:cNvPr>
          <p:cNvSpPr/>
          <p:nvPr/>
        </p:nvSpPr>
        <p:spPr>
          <a:xfrm>
            <a:off x="3508468" y="3608674"/>
            <a:ext cx="1107359" cy="68339"/>
          </a:xfrm>
          <a:custGeom>
            <a:avLst/>
            <a:gdLst/>
            <a:ahLst/>
            <a:cxnLst/>
            <a:rect l="l" t="t" r="r" b="b"/>
            <a:pathLst>
              <a:path w="27125" h="1674" extrusionOk="0">
                <a:moveTo>
                  <a:pt x="749" y="0"/>
                </a:moveTo>
                <a:lnTo>
                  <a:pt x="667" y="14"/>
                </a:lnTo>
                <a:lnTo>
                  <a:pt x="586" y="28"/>
                </a:lnTo>
                <a:lnTo>
                  <a:pt x="518" y="55"/>
                </a:lnTo>
                <a:lnTo>
                  <a:pt x="368" y="136"/>
                </a:lnTo>
                <a:lnTo>
                  <a:pt x="246" y="245"/>
                </a:lnTo>
                <a:lnTo>
                  <a:pt x="150" y="368"/>
                </a:lnTo>
                <a:lnTo>
                  <a:pt x="69" y="504"/>
                </a:lnTo>
                <a:lnTo>
                  <a:pt x="42" y="585"/>
                </a:lnTo>
                <a:lnTo>
                  <a:pt x="14" y="667"/>
                </a:lnTo>
                <a:lnTo>
                  <a:pt x="1" y="749"/>
                </a:lnTo>
                <a:lnTo>
                  <a:pt x="1" y="830"/>
                </a:lnTo>
                <a:lnTo>
                  <a:pt x="1" y="925"/>
                </a:lnTo>
                <a:lnTo>
                  <a:pt x="14" y="1007"/>
                </a:lnTo>
                <a:lnTo>
                  <a:pt x="42" y="1089"/>
                </a:lnTo>
                <a:lnTo>
                  <a:pt x="69" y="1157"/>
                </a:lnTo>
                <a:lnTo>
                  <a:pt x="150" y="1306"/>
                </a:lnTo>
                <a:lnTo>
                  <a:pt x="246" y="1429"/>
                </a:lnTo>
                <a:lnTo>
                  <a:pt x="368" y="1524"/>
                </a:lnTo>
                <a:lnTo>
                  <a:pt x="518" y="1606"/>
                </a:lnTo>
                <a:lnTo>
                  <a:pt x="586" y="1633"/>
                </a:lnTo>
                <a:lnTo>
                  <a:pt x="667" y="1660"/>
                </a:lnTo>
                <a:lnTo>
                  <a:pt x="749" y="1674"/>
                </a:lnTo>
                <a:lnTo>
                  <a:pt x="26363" y="1674"/>
                </a:lnTo>
                <a:lnTo>
                  <a:pt x="26444" y="1660"/>
                </a:lnTo>
                <a:lnTo>
                  <a:pt x="26526" y="1633"/>
                </a:lnTo>
                <a:lnTo>
                  <a:pt x="26608" y="1606"/>
                </a:lnTo>
                <a:lnTo>
                  <a:pt x="26744" y="1524"/>
                </a:lnTo>
                <a:lnTo>
                  <a:pt x="26866" y="1429"/>
                </a:lnTo>
                <a:lnTo>
                  <a:pt x="26975" y="1306"/>
                </a:lnTo>
                <a:lnTo>
                  <a:pt x="27056" y="1157"/>
                </a:lnTo>
                <a:lnTo>
                  <a:pt x="27084" y="1089"/>
                </a:lnTo>
                <a:lnTo>
                  <a:pt x="27097" y="1007"/>
                </a:lnTo>
                <a:lnTo>
                  <a:pt x="27111" y="925"/>
                </a:lnTo>
                <a:lnTo>
                  <a:pt x="27124" y="830"/>
                </a:lnTo>
                <a:lnTo>
                  <a:pt x="27111" y="749"/>
                </a:lnTo>
                <a:lnTo>
                  <a:pt x="27097" y="667"/>
                </a:lnTo>
                <a:lnTo>
                  <a:pt x="27084" y="585"/>
                </a:lnTo>
                <a:lnTo>
                  <a:pt x="27056" y="504"/>
                </a:lnTo>
                <a:lnTo>
                  <a:pt x="26975" y="368"/>
                </a:lnTo>
                <a:lnTo>
                  <a:pt x="26866" y="245"/>
                </a:lnTo>
                <a:lnTo>
                  <a:pt x="26744" y="136"/>
                </a:lnTo>
                <a:lnTo>
                  <a:pt x="26608" y="55"/>
                </a:lnTo>
                <a:lnTo>
                  <a:pt x="26526" y="28"/>
                </a:lnTo>
                <a:lnTo>
                  <a:pt x="26444" y="14"/>
                </a:lnTo>
                <a:lnTo>
                  <a:pt x="263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  <p:sp>
        <p:nvSpPr>
          <p:cNvPr id="35" name="Google Shape;1296;p30">
            <a:extLst>
              <a:ext uri="{FF2B5EF4-FFF2-40B4-BE49-F238E27FC236}">
                <a16:creationId xmlns:a16="http://schemas.microsoft.com/office/drawing/2014/main" id="{39F80107-876B-415C-A911-4AC84DE97E26}"/>
              </a:ext>
            </a:extLst>
          </p:cNvPr>
          <p:cNvSpPr/>
          <p:nvPr/>
        </p:nvSpPr>
        <p:spPr>
          <a:xfrm>
            <a:off x="3508468" y="3825823"/>
            <a:ext cx="1107359" cy="68339"/>
          </a:xfrm>
          <a:custGeom>
            <a:avLst/>
            <a:gdLst/>
            <a:ahLst/>
            <a:cxnLst/>
            <a:rect l="l" t="t" r="r" b="b"/>
            <a:pathLst>
              <a:path w="27125" h="1674" extrusionOk="0">
                <a:moveTo>
                  <a:pt x="749" y="0"/>
                </a:moveTo>
                <a:lnTo>
                  <a:pt x="667" y="14"/>
                </a:lnTo>
                <a:lnTo>
                  <a:pt x="586" y="41"/>
                </a:lnTo>
                <a:lnTo>
                  <a:pt x="518" y="68"/>
                </a:lnTo>
                <a:lnTo>
                  <a:pt x="368" y="136"/>
                </a:lnTo>
                <a:lnTo>
                  <a:pt x="246" y="245"/>
                </a:lnTo>
                <a:lnTo>
                  <a:pt x="150" y="367"/>
                </a:lnTo>
                <a:lnTo>
                  <a:pt x="69" y="503"/>
                </a:lnTo>
                <a:lnTo>
                  <a:pt x="42" y="585"/>
                </a:lnTo>
                <a:lnTo>
                  <a:pt x="14" y="667"/>
                </a:lnTo>
                <a:lnTo>
                  <a:pt x="1" y="748"/>
                </a:lnTo>
                <a:lnTo>
                  <a:pt x="1" y="830"/>
                </a:lnTo>
                <a:lnTo>
                  <a:pt x="1" y="925"/>
                </a:lnTo>
                <a:lnTo>
                  <a:pt x="14" y="1007"/>
                </a:lnTo>
                <a:lnTo>
                  <a:pt x="42" y="1088"/>
                </a:lnTo>
                <a:lnTo>
                  <a:pt x="69" y="1156"/>
                </a:lnTo>
                <a:lnTo>
                  <a:pt x="150" y="1306"/>
                </a:lnTo>
                <a:lnTo>
                  <a:pt x="246" y="1428"/>
                </a:lnTo>
                <a:lnTo>
                  <a:pt x="368" y="1537"/>
                </a:lnTo>
                <a:lnTo>
                  <a:pt x="518" y="1605"/>
                </a:lnTo>
                <a:lnTo>
                  <a:pt x="586" y="1632"/>
                </a:lnTo>
                <a:lnTo>
                  <a:pt x="667" y="1660"/>
                </a:lnTo>
                <a:lnTo>
                  <a:pt x="749" y="1673"/>
                </a:lnTo>
                <a:lnTo>
                  <a:pt x="26363" y="1673"/>
                </a:lnTo>
                <a:lnTo>
                  <a:pt x="26444" y="1660"/>
                </a:lnTo>
                <a:lnTo>
                  <a:pt x="26526" y="1632"/>
                </a:lnTo>
                <a:lnTo>
                  <a:pt x="26608" y="1605"/>
                </a:lnTo>
                <a:lnTo>
                  <a:pt x="26744" y="1537"/>
                </a:lnTo>
                <a:lnTo>
                  <a:pt x="26866" y="1428"/>
                </a:lnTo>
                <a:lnTo>
                  <a:pt x="26975" y="1306"/>
                </a:lnTo>
                <a:lnTo>
                  <a:pt x="27056" y="1156"/>
                </a:lnTo>
                <a:lnTo>
                  <a:pt x="27084" y="1088"/>
                </a:lnTo>
                <a:lnTo>
                  <a:pt x="27097" y="1007"/>
                </a:lnTo>
                <a:lnTo>
                  <a:pt x="27111" y="925"/>
                </a:lnTo>
                <a:lnTo>
                  <a:pt x="27124" y="830"/>
                </a:lnTo>
                <a:lnTo>
                  <a:pt x="27111" y="748"/>
                </a:lnTo>
                <a:lnTo>
                  <a:pt x="27097" y="667"/>
                </a:lnTo>
                <a:lnTo>
                  <a:pt x="27084" y="585"/>
                </a:lnTo>
                <a:lnTo>
                  <a:pt x="27056" y="503"/>
                </a:lnTo>
                <a:lnTo>
                  <a:pt x="26975" y="367"/>
                </a:lnTo>
                <a:lnTo>
                  <a:pt x="26866" y="245"/>
                </a:lnTo>
                <a:lnTo>
                  <a:pt x="26744" y="136"/>
                </a:lnTo>
                <a:lnTo>
                  <a:pt x="26608" y="68"/>
                </a:lnTo>
                <a:lnTo>
                  <a:pt x="26526" y="41"/>
                </a:lnTo>
                <a:lnTo>
                  <a:pt x="26444" y="14"/>
                </a:lnTo>
                <a:lnTo>
                  <a:pt x="263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  <p:sp>
        <p:nvSpPr>
          <p:cNvPr id="36" name="Google Shape;1297;p30">
            <a:extLst>
              <a:ext uri="{FF2B5EF4-FFF2-40B4-BE49-F238E27FC236}">
                <a16:creationId xmlns:a16="http://schemas.microsoft.com/office/drawing/2014/main" id="{1CD7A1F5-733E-4084-90FB-7D12254E0861}"/>
              </a:ext>
            </a:extLst>
          </p:cNvPr>
          <p:cNvSpPr/>
          <p:nvPr/>
        </p:nvSpPr>
        <p:spPr>
          <a:xfrm>
            <a:off x="3508468" y="4042930"/>
            <a:ext cx="1107359" cy="68339"/>
          </a:xfrm>
          <a:custGeom>
            <a:avLst/>
            <a:gdLst/>
            <a:ahLst/>
            <a:cxnLst/>
            <a:rect l="l" t="t" r="r" b="b"/>
            <a:pathLst>
              <a:path w="27125" h="1674" extrusionOk="0">
                <a:moveTo>
                  <a:pt x="749" y="1"/>
                </a:moveTo>
                <a:lnTo>
                  <a:pt x="667" y="14"/>
                </a:lnTo>
                <a:lnTo>
                  <a:pt x="586" y="41"/>
                </a:lnTo>
                <a:lnTo>
                  <a:pt x="518" y="69"/>
                </a:lnTo>
                <a:lnTo>
                  <a:pt x="368" y="137"/>
                </a:lnTo>
                <a:lnTo>
                  <a:pt x="246" y="245"/>
                </a:lnTo>
                <a:lnTo>
                  <a:pt x="150" y="368"/>
                </a:lnTo>
                <a:lnTo>
                  <a:pt x="69" y="518"/>
                </a:lnTo>
                <a:lnTo>
                  <a:pt x="42" y="586"/>
                </a:lnTo>
                <a:lnTo>
                  <a:pt x="14" y="667"/>
                </a:lnTo>
                <a:lnTo>
                  <a:pt x="1" y="749"/>
                </a:lnTo>
                <a:lnTo>
                  <a:pt x="1" y="844"/>
                </a:lnTo>
                <a:lnTo>
                  <a:pt x="1" y="926"/>
                </a:lnTo>
                <a:lnTo>
                  <a:pt x="14" y="1007"/>
                </a:lnTo>
                <a:lnTo>
                  <a:pt x="42" y="1089"/>
                </a:lnTo>
                <a:lnTo>
                  <a:pt x="69" y="1170"/>
                </a:lnTo>
                <a:lnTo>
                  <a:pt x="150" y="1306"/>
                </a:lnTo>
                <a:lnTo>
                  <a:pt x="246" y="1429"/>
                </a:lnTo>
                <a:lnTo>
                  <a:pt x="368" y="1538"/>
                </a:lnTo>
                <a:lnTo>
                  <a:pt x="518" y="1606"/>
                </a:lnTo>
                <a:lnTo>
                  <a:pt x="586" y="1647"/>
                </a:lnTo>
                <a:lnTo>
                  <a:pt x="667" y="1660"/>
                </a:lnTo>
                <a:lnTo>
                  <a:pt x="749" y="1674"/>
                </a:lnTo>
                <a:lnTo>
                  <a:pt x="26363" y="1674"/>
                </a:lnTo>
                <a:lnTo>
                  <a:pt x="26444" y="1660"/>
                </a:lnTo>
                <a:lnTo>
                  <a:pt x="26526" y="1647"/>
                </a:lnTo>
                <a:lnTo>
                  <a:pt x="26608" y="1606"/>
                </a:lnTo>
                <a:lnTo>
                  <a:pt x="26744" y="1538"/>
                </a:lnTo>
                <a:lnTo>
                  <a:pt x="26866" y="1429"/>
                </a:lnTo>
                <a:lnTo>
                  <a:pt x="26975" y="1306"/>
                </a:lnTo>
                <a:lnTo>
                  <a:pt x="27056" y="1170"/>
                </a:lnTo>
                <a:lnTo>
                  <a:pt x="27084" y="1089"/>
                </a:lnTo>
                <a:lnTo>
                  <a:pt x="27097" y="1007"/>
                </a:lnTo>
                <a:lnTo>
                  <a:pt x="27111" y="926"/>
                </a:lnTo>
                <a:lnTo>
                  <a:pt x="27124" y="844"/>
                </a:lnTo>
                <a:lnTo>
                  <a:pt x="27111" y="749"/>
                </a:lnTo>
                <a:lnTo>
                  <a:pt x="27097" y="667"/>
                </a:lnTo>
                <a:lnTo>
                  <a:pt x="27084" y="586"/>
                </a:lnTo>
                <a:lnTo>
                  <a:pt x="27056" y="518"/>
                </a:lnTo>
                <a:lnTo>
                  <a:pt x="26975" y="368"/>
                </a:lnTo>
                <a:lnTo>
                  <a:pt x="26866" y="245"/>
                </a:lnTo>
                <a:lnTo>
                  <a:pt x="26744" y="137"/>
                </a:lnTo>
                <a:lnTo>
                  <a:pt x="26608" y="69"/>
                </a:lnTo>
                <a:lnTo>
                  <a:pt x="26526" y="41"/>
                </a:lnTo>
                <a:lnTo>
                  <a:pt x="26444" y="14"/>
                </a:lnTo>
                <a:lnTo>
                  <a:pt x="2636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3BE0BFE-2A19-4AD2-9516-0583AD5F9832}"/>
              </a:ext>
            </a:extLst>
          </p:cNvPr>
          <p:cNvGrpSpPr/>
          <p:nvPr/>
        </p:nvGrpSpPr>
        <p:grpSpPr>
          <a:xfrm>
            <a:off x="4788629" y="1197974"/>
            <a:ext cx="1404742" cy="3423928"/>
            <a:chOff x="4817937" y="1454416"/>
            <a:chExt cx="1404742" cy="3423928"/>
          </a:xfrm>
        </p:grpSpPr>
        <p:sp>
          <p:nvSpPr>
            <p:cNvPr id="137" name="Google Shape;1326;p30">
              <a:extLst>
                <a:ext uri="{FF2B5EF4-FFF2-40B4-BE49-F238E27FC236}">
                  <a16:creationId xmlns:a16="http://schemas.microsoft.com/office/drawing/2014/main" id="{66DB32D0-2746-42A4-AA36-538C79C7666A}"/>
                </a:ext>
              </a:extLst>
            </p:cNvPr>
            <p:cNvSpPr/>
            <p:nvPr/>
          </p:nvSpPr>
          <p:spPr>
            <a:xfrm>
              <a:off x="4933288" y="2021510"/>
              <a:ext cx="744777" cy="524124"/>
            </a:xfrm>
            <a:custGeom>
              <a:avLst/>
              <a:gdLst/>
              <a:ahLst/>
              <a:cxnLst/>
              <a:rect l="l" t="t" r="r" b="b"/>
              <a:pathLst>
                <a:path w="25207" h="17739" extrusionOk="0">
                  <a:moveTo>
                    <a:pt x="21479" y="1"/>
                  </a:moveTo>
                  <a:lnTo>
                    <a:pt x="21303" y="15"/>
                  </a:lnTo>
                  <a:lnTo>
                    <a:pt x="21126" y="28"/>
                  </a:lnTo>
                  <a:lnTo>
                    <a:pt x="20949" y="42"/>
                  </a:lnTo>
                  <a:lnTo>
                    <a:pt x="20772" y="83"/>
                  </a:lnTo>
                  <a:lnTo>
                    <a:pt x="20595" y="110"/>
                  </a:lnTo>
                  <a:lnTo>
                    <a:pt x="20418" y="164"/>
                  </a:lnTo>
                  <a:lnTo>
                    <a:pt x="20255" y="219"/>
                  </a:lnTo>
                  <a:lnTo>
                    <a:pt x="20092" y="287"/>
                  </a:lnTo>
                  <a:lnTo>
                    <a:pt x="19915" y="355"/>
                  </a:lnTo>
                  <a:lnTo>
                    <a:pt x="19766" y="436"/>
                  </a:lnTo>
                  <a:lnTo>
                    <a:pt x="19602" y="518"/>
                  </a:lnTo>
                  <a:lnTo>
                    <a:pt x="19453" y="613"/>
                  </a:lnTo>
                  <a:lnTo>
                    <a:pt x="19303" y="722"/>
                  </a:lnTo>
                  <a:lnTo>
                    <a:pt x="19153" y="831"/>
                  </a:lnTo>
                  <a:lnTo>
                    <a:pt x="19017" y="953"/>
                  </a:lnTo>
                  <a:lnTo>
                    <a:pt x="18881" y="1076"/>
                  </a:lnTo>
                  <a:lnTo>
                    <a:pt x="18745" y="1212"/>
                  </a:lnTo>
                  <a:lnTo>
                    <a:pt x="18623" y="1361"/>
                  </a:lnTo>
                  <a:lnTo>
                    <a:pt x="18500" y="1511"/>
                  </a:lnTo>
                  <a:lnTo>
                    <a:pt x="18378" y="1701"/>
                  </a:lnTo>
                  <a:lnTo>
                    <a:pt x="18256" y="1905"/>
                  </a:lnTo>
                  <a:lnTo>
                    <a:pt x="12651" y="11890"/>
                  </a:lnTo>
                  <a:lnTo>
                    <a:pt x="12148" y="11849"/>
                  </a:lnTo>
                  <a:lnTo>
                    <a:pt x="11658" y="11794"/>
                  </a:lnTo>
                  <a:lnTo>
                    <a:pt x="11155" y="11740"/>
                  </a:lnTo>
                  <a:lnTo>
                    <a:pt x="10665" y="11672"/>
                  </a:lnTo>
                  <a:lnTo>
                    <a:pt x="10176" y="11590"/>
                  </a:lnTo>
                  <a:lnTo>
                    <a:pt x="9672" y="11509"/>
                  </a:lnTo>
                  <a:lnTo>
                    <a:pt x="9183" y="11413"/>
                  </a:lnTo>
                  <a:lnTo>
                    <a:pt x="8693" y="11305"/>
                  </a:lnTo>
                  <a:lnTo>
                    <a:pt x="7972" y="11128"/>
                  </a:lnTo>
                  <a:lnTo>
                    <a:pt x="7251" y="10937"/>
                  </a:lnTo>
                  <a:lnTo>
                    <a:pt x="6530" y="10720"/>
                  </a:lnTo>
                  <a:lnTo>
                    <a:pt x="5823" y="10488"/>
                  </a:lnTo>
                  <a:lnTo>
                    <a:pt x="5116" y="10230"/>
                  </a:lnTo>
                  <a:lnTo>
                    <a:pt x="4408" y="9972"/>
                  </a:lnTo>
                  <a:lnTo>
                    <a:pt x="3701" y="9686"/>
                  </a:lnTo>
                  <a:lnTo>
                    <a:pt x="3007" y="9387"/>
                  </a:lnTo>
                  <a:lnTo>
                    <a:pt x="2993" y="9373"/>
                  </a:lnTo>
                  <a:lnTo>
                    <a:pt x="2789" y="9291"/>
                  </a:lnTo>
                  <a:lnTo>
                    <a:pt x="2585" y="9237"/>
                  </a:lnTo>
                  <a:lnTo>
                    <a:pt x="2368" y="9210"/>
                  </a:lnTo>
                  <a:lnTo>
                    <a:pt x="2164" y="9196"/>
                  </a:lnTo>
                  <a:lnTo>
                    <a:pt x="1960" y="9196"/>
                  </a:lnTo>
                  <a:lnTo>
                    <a:pt x="1756" y="9223"/>
                  </a:lnTo>
                  <a:lnTo>
                    <a:pt x="1552" y="9278"/>
                  </a:lnTo>
                  <a:lnTo>
                    <a:pt x="1361" y="9332"/>
                  </a:lnTo>
                  <a:lnTo>
                    <a:pt x="1171" y="9414"/>
                  </a:lnTo>
                  <a:lnTo>
                    <a:pt x="994" y="9523"/>
                  </a:lnTo>
                  <a:lnTo>
                    <a:pt x="831" y="9632"/>
                  </a:lnTo>
                  <a:lnTo>
                    <a:pt x="667" y="9768"/>
                  </a:lnTo>
                  <a:lnTo>
                    <a:pt x="518" y="9917"/>
                  </a:lnTo>
                  <a:lnTo>
                    <a:pt x="395" y="10080"/>
                  </a:lnTo>
                  <a:lnTo>
                    <a:pt x="273" y="10271"/>
                  </a:lnTo>
                  <a:lnTo>
                    <a:pt x="178" y="10461"/>
                  </a:lnTo>
                  <a:lnTo>
                    <a:pt x="110" y="10652"/>
                  </a:lnTo>
                  <a:lnTo>
                    <a:pt x="55" y="10842"/>
                  </a:lnTo>
                  <a:lnTo>
                    <a:pt x="15" y="11033"/>
                  </a:lnTo>
                  <a:lnTo>
                    <a:pt x="1" y="11223"/>
                  </a:lnTo>
                  <a:lnTo>
                    <a:pt x="1" y="11427"/>
                  </a:lnTo>
                  <a:lnTo>
                    <a:pt x="15" y="11617"/>
                  </a:lnTo>
                  <a:lnTo>
                    <a:pt x="55" y="11794"/>
                  </a:lnTo>
                  <a:lnTo>
                    <a:pt x="96" y="11985"/>
                  </a:lnTo>
                  <a:lnTo>
                    <a:pt x="164" y="12162"/>
                  </a:lnTo>
                  <a:lnTo>
                    <a:pt x="246" y="12338"/>
                  </a:lnTo>
                  <a:lnTo>
                    <a:pt x="341" y="12502"/>
                  </a:lnTo>
                  <a:lnTo>
                    <a:pt x="463" y="12651"/>
                  </a:lnTo>
                  <a:lnTo>
                    <a:pt x="586" y="12801"/>
                  </a:lnTo>
                  <a:lnTo>
                    <a:pt x="722" y="12923"/>
                  </a:lnTo>
                  <a:lnTo>
                    <a:pt x="871" y="13046"/>
                  </a:lnTo>
                  <a:lnTo>
                    <a:pt x="1048" y="13155"/>
                  </a:lnTo>
                  <a:lnTo>
                    <a:pt x="1783" y="13590"/>
                  </a:lnTo>
                  <a:lnTo>
                    <a:pt x="2531" y="13998"/>
                  </a:lnTo>
                  <a:lnTo>
                    <a:pt x="3293" y="14392"/>
                  </a:lnTo>
                  <a:lnTo>
                    <a:pt x="4055" y="14773"/>
                  </a:lnTo>
                  <a:lnTo>
                    <a:pt x="4843" y="15127"/>
                  </a:lnTo>
                  <a:lnTo>
                    <a:pt x="5632" y="15481"/>
                  </a:lnTo>
                  <a:lnTo>
                    <a:pt x="6449" y="15807"/>
                  </a:lnTo>
                  <a:lnTo>
                    <a:pt x="7265" y="16106"/>
                  </a:lnTo>
                  <a:lnTo>
                    <a:pt x="8094" y="16392"/>
                  </a:lnTo>
                  <a:lnTo>
                    <a:pt x="8924" y="16650"/>
                  </a:lnTo>
                  <a:lnTo>
                    <a:pt x="9781" y="16882"/>
                  </a:lnTo>
                  <a:lnTo>
                    <a:pt x="10625" y="17099"/>
                  </a:lnTo>
                  <a:lnTo>
                    <a:pt x="11495" y="17290"/>
                  </a:lnTo>
                  <a:lnTo>
                    <a:pt x="12366" y="17453"/>
                  </a:lnTo>
                  <a:lnTo>
                    <a:pt x="13236" y="17603"/>
                  </a:lnTo>
                  <a:lnTo>
                    <a:pt x="14107" y="17711"/>
                  </a:lnTo>
                  <a:lnTo>
                    <a:pt x="14284" y="17725"/>
                  </a:lnTo>
                  <a:lnTo>
                    <a:pt x="14474" y="17739"/>
                  </a:lnTo>
                  <a:lnTo>
                    <a:pt x="14637" y="17725"/>
                  </a:lnTo>
                  <a:lnTo>
                    <a:pt x="14814" y="17698"/>
                  </a:lnTo>
                  <a:lnTo>
                    <a:pt x="14991" y="17671"/>
                  </a:lnTo>
                  <a:lnTo>
                    <a:pt x="15154" y="17630"/>
                  </a:lnTo>
                  <a:lnTo>
                    <a:pt x="15317" y="17575"/>
                  </a:lnTo>
                  <a:lnTo>
                    <a:pt x="15467" y="17507"/>
                  </a:lnTo>
                  <a:lnTo>
                    <a:pt x="15630" y="17439"/>
                  </a:lnTo>
                  <a:lnTo>
                    <a:pt x="15766" y="17358"/>
                  </a:lnTo>
                  <a:lnTo>
                    <a:pt x="15916" y="17263"/>
                  </a:lnTo>
                  <a:lnTo>
                    <a:pt x="16052" y="17167"/>
                  </a:lnTo>
                  <a:lnTo>
                    <a:pt x="16174" y="17058"/>
                  </a:lnTo>
                  <a:lnTo>
                    <a:pt x="16297" y="16936"/>
                  </a:lnTo>
                  <a:lnTo>
                    <a:pt x="16406" y="16814"/>
                  </a:lnTo>
                  <a:lnTo>
                    <a:pt x="16514" y="16678"/>
                  </a:lnTo>
                  <a:lnTo>
                    <a:pt x="16719" y="16406"/>
                  </a:lnTo>
                  <a:lnTo>
                    <a:pt x="24486" y="5932"/>
                  </a:lnTo>
                  <a:lnTo>
                    <a:pt x="24594" y="5782"/>
                  </a:lnTo>
                  <a:lnTo>
                    <a:pt x="24690" y="5619"/>
                  </a:lnTo>
                  <a:lnTo>
                    <a:pt x="24785" y="5456"/>
                  </a:lnTo>
                  <a:lnTo>
                    <a:pt x="24866" y="5292"/>
                  </a:lnTo>
                  <a:lnTo>
                    <a:pt x="24935" y="5115"/>
                  </a:lnTo>
                  <a:lnTo>
                    <a:pt x="25003" y="4952"/>
                  </a:lnTo>
                  <a:lnTo>
                    <a:pt x="25057" y="4775"/>
                  </a:lnTo>
                  <a:lnTo>
                    <a:pt x="25111" y="4599"/>
                  </a:lnTo>
                  <a:lnTo>
                    <a:pt x="25139" y="4422"/>
                  </a:lnTo>
                  <a:lnTo>
                    <a:pt x="25179" y="4245"/>
                  </a:lnTo>
                  <a:lnTo>
                    <a:pt x="25193" y="4068"/>
                  </a:lnTo>
                  <a:lnTo>
                    <a:pt x="25207" y="3891"/>
                  </a:lnTo>
                  <a:lnTo>
                    <a:pt x="25207" y="3714"/>
                  </a:lnTo>
                  <a:lnTo>
                    <a:pt x="25207" y="3538"/>
                  </a:lnTo>
                  <a:lnTo>
                    <a:pt x="25193" y="3361"/>
                  </a:lnTo>
                  <a:lnTo>
                    <a:pt x="25166" y="3184"/>
                  </a:lnTo>
                  <a:lnTo>
                    <a:pt x="25139" y="3007"/>
                  </a:lnTo>
                  <a:lnTo>
                    <a:pt x="25098" y="2830"/>
                  </a:lnTo>
                  <a:lnTo>
                    <a:pt x="25057" y="2653"/>
                  </a:lnTo>
                  <a:lnTo>
                    <a:pt x="25003" y="2490"/>
                  </a:lnTo>
                  <a:lnTo>
                    <a:pt x="24935" y="2313"/>
                  </a:lnTo>
                  <a:lnTo>
                    <a:pt x="24866" y="2150"/>
                  </a:lnTo>
                  <a:lnTo>
                    <a:pt x="24785" y="1987"/>
                  </a:lnTo>
                  <a:lnTo>
                    <a:pt x="24690" y="1837"/>
                  </a:lnTo>
                  <a:lnTo>
                    <a:pt x="24594" y="1674"/>
                  </a:lnTo>
                  <a:lnTo>
                    <a:pt x="24499" y="1524"/>
                  </a:lnTo>
                  <a:lnTo>
                    <a:pt x="24377" y="1388"/>
                  </a:lnTo>
                  <a:lnTo>
                    <a:pt x="24268" y="1239"/>
                  </a:lnTo>
                  <a:lnTo>
                    <a:pt x="24132" y="1103"/>
                  </a:lnTo>
                  <a:lnTo>
                    <a:pt x="23996" y="980"/>
                  </a:lnTo>
                  <a:lnTo>
                    <a:pt x="23860" y="858"/>
                  </a:lnTo>
                  <a:lnTo>
                    <a:pt x="23710" y="735"/>
                  </a:lnTo>
                  <a:lnTo>
                    <a:pt x="23547" y="627"/>
                  </a:lnTo>
                  <a:lnTo>
                    <a:pt x="23384" y="531"/>
                  </a:lnTo>
                  <a:lnTo>
                    <a:pt x="23221" y="436"/>
                  </a:lnTo>
                  <a:lnTo>
                    <a:pt x="23057" y="355"/>
                  </a:lnTo>
                  <a:lnTo>
                    <a:pt x="22894" y="273"/>
                  </a:lnTo>
                  <a:lnTo>
                    <a:pt x="22717" y="219"/>
                  </a:lnTo>
                  <a:lnTo>
                    <a:pt x="22540" y="164"/>
                  </a:lnTo>
                  <a:lnTo>
                    <a:pt x="22364" y="110"/>
                  </a:lnTo>
                  <a:lnTo>
                    <a:pt x="22187" y="69"/>
                  </a:lnTo>
                  <a:lnTo>
                    <a:pt x="22010" y="42"/>
                  </a:lnTo>
                  <a:lnTo>
                    <a:pt x="21833" y="28"/>
                  </a:lnTo>
                  <a:lnTo>
                    <a:pt x="21656" y="15"/>
                  </a:lnTo>
                  <a:lnTo>
                    <a:pt x="214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38" name="Google Shape;1327;p30">
              <a:extLst>
                <a:ext uri="{FF2B5EF4-FFF2-40B4-BE49-F238E27FC236}">
                  <a16:creationId xmlns:a16="http://schemas.microsoft.com/office/drawing/2014/main" id="{AF52F395-0664-4A90-861C-0E1BBC852691}"/>
                </a:ext>
              </a:extLst>
            </p:cNvPr>
            <p:cNvSpPr/>
            <p:nvPr/>
          </p:nvSpPr>
          <p:spPr>
            <a:xfrm>
              <a:off x="4817937" y="2197552"/>
              <a:ext cx="208243" cy="204196"/>
            </a:xfrm>
            <a:custGeom>
              <a:avLst/>
              <a:gdLst/>
              <a:ahLst/>
              <a:cxnLst/>
              <a:rect l="l" t="t" r="r" b="b"/>
              <a:pathLst>
                <a:path w="7048" h="6911" extrusionOk="0">
                  <a:moveTo>
                    <a:pt x="55" y="1"/>
                  </a:moveTo>
                  <a:lnTo>
                    <a:pt x="15" y="28"/>
                  </a:lnTo>
                  <a:lnTo>
                    <a:pt x="1" y="55"/>
                  </a:lnTo>
                  <a:lnTo>
                    <a:pt x="1" y="96"/>
                  </a:lnTo>
                  <a:lnTo>
                    <a:pt x="15" y="150"/>
                  </a:lnTo>
                  <a:lnTo>
                    <a:pt x="42" y="218"/>
                  </a:lnTo>
                  <a:lnTo>
                    <a:pt x="96" y="286"/>
                  </a:lnTo>
                  <a:lnTo>
                    <a:pt x="219" y="450"/>
                  </a:lnTo>
                  <a:lnTo>
                    <a:pt x="395" y="627"/>
                  </a:lnTo>
                  <a:lnTo>
                    <a:pt x="599" y="831"/>
                  </a:lnTo>
                  <a:lnTo>
                    <a:pt x="1089" y="1266"/>
                  </a:lnTo>
                  <a:lnTo>
                    <a:pt x="1592" y="1688"/>
                  </a:lnTo>
                  <a:lnTo>
                    <a:pt x="2055" y="2041"/>
                  </a:lnTo>
                  <a:lnTo>
                    <a:pt x="2504" y="2395"/>
                  </a:lnTo>
                  <a:lnTo>
                    <a:pt x="2490" y="2408"/>
                  </a:lnTo>
                  <a:lnTo>
                    <a:pt x="2422" y="2422"/>
                  </a:lnTo>
                  <a:lnTo>
                    <a:pt x="2327" y="2476"/>
                  </a:lnTo>
                  <a:lnTo>
                    <a:pt x="2205" y="2572"/>
                  </a:lnTo>
                  <a:lnTo>
                    <a:pt x="2069" y="2721"/>
                  </a:lnTo>
                  <a:lnTo>
                    <a:pt x="1987" y="2830"/>
                  </a:lnTo>
                  <a:lnTo>
                    <a:pt x="1905" y="2953"/>
                  </a:lnTo>
                  <a:lnTo>
                    <a:pt x="1810" y="3089"/>
                  </a:lnTo>
                  <a:lnTo>
                    <a:pt x="1729" y="3252"/>
                  </a:lnTo>
                  <a:lnTo>
                    <a:pt x="1633" y="3442"/>
                  </a:lnTo>
                  <a:lnTo>
                    <a:pt x="1538" y="3646"/>
                  </a:lnTo>
                  <a:lnTo>
                    <a:pt x="1456" y="3878"/>
                  </a:lnTo>
                  <a:lnTo>
                    <a:pt x="1388" y="4095"/>
                  </a:lnTo>
                  <a:lnTo>
                    <a:pt x="1334" y="4326"/>
                  </a:lnTo>
                  <a:lnTo>
                    <a:pt x="1307" y="4558"/>
                  </a:lnTo>
                  <a:lnTo>
                    <a:pt x="1293" y="4775"/>
                  </a:lnTo>
                  <a:lnTo>
                    <a:pt x="1307" y="4979"/>
                  </a:lnTo>
                  <a:lnTo>
                    <a:pt x="1348" y="5183"/>
                  </a:lnTo>
                  <a:lnTo>
                    <a:pt x="1388" y="5374"/>
                  </a:lnTo>
                  <a:lnTo>
                    <a:pt x="1470" y="5537"/>
                  </a:lnTo>
                  <a:lnTo>
                    <a:pt x="1565" y="5700"/>
                  </a:lnTo>
                  <a:lnTo>
                    <a:pt x="1633" y="5768"/>
                  </a:lnTo>
                  <a:lnTo>
                    <a:pt x="1701" y="5823"/>
                  </a:lnTo>
                  <a:lnTo>
                    <a:pt x="1769" y="5877"/>
                  </a:lnTo>
                  <a:lnTo>
                    <a:pt x="1851" y="5932"/>
                  </a:lnTo>
                  <a:lnTo>
                    <a:pt x="1933" y="5972"/>
                  </a:lnTo>
                  <a:lnTo>
                    <a:pt x="2028" y="6013"/>
                  </a:lnTo>
                  <a:lnTo>
                    <a:pt x="2123" y="6040"/>
                  </a:lnTo>
                  <a:lnTo>
                    <a:pt x="2218" y="6054"/>
                  </a:lnTo>
                  <a:lnTo>
                    <a:pt x="2341" y="6068"/>
                  </a:lnTo>
                  <a:lnTo>
                    <a:pt x="2449" y="6081"/>
                  </a:lnTo>
                  <a:lnTo>
                    <a:pt x="2585" y="6068"/>
                  </a:lnTo>
                  <a:lnTo>
                    <a:pt x="2708" y="6054"/>
                  </a:lnTo>
                  <a:lnTo>
                    <a:pt x="2803" y="6040"/>
                  </a:lnTo>
                  <a:lnTo>
                    <a:pt x="2966" y="6163"/>
                  </a:lnTo>
                  <a:lnTo>
                    <a:pt x="3184" y="6312"/>
                  </a:lnTo>
                  <a:lnTo>
                    <a:pt x="3497" y="6489"/>
                  </a:lnTo>
                  <a:lnTo>
                    <a:pt x="3674" y="6584"/>
                  </a:lnTo>
                  <a:lnTo>
                    <a:pt x="3864" y="6666"/>
                  </a:lnTo>
                  <a:lnTo>
                    <a:pt x="4055" y="6748"/>
                  </a:lnTo>
                  <a:lnTo>
                    <a:pt x="4259" y="6816"/>
                  </a:lnTo>
                  <a:lnTo>
                    <a:pt x="4476" y="6870"/>
                  </a:lnTo>
                  <a:lnTo>
                    <a:pt x="4694" y="6911"/>
                  </a:lnTo>
                  <a:lnTo>
                    <a:pt x="4912" y="6911"/>
                  </a:lnTo>
                  <a:lnTo>
                    <a:pt x="5116" y="6897"/>
                  </a:lnTo>
                  <a:lnTo>
                    <a:pt x="5333" y="6857"/>
                  </a:lnTo>
                  <a:lnTo>
                    <a:pt x="5442" y="6829"/>
                  </a:lnTo>
                  <a:lnTo>
                    <a:pt x="5537" y="6788"/>
                  </a:lnTo>
                  <a:lnTo>
                    <a:pt x="5632" y="6734"/>
                  </a:lnTo>
                  <a:lnTo>
                    <a:pt x="5741" y="6680"/>
                  </a:lnTo>
                  <a:lnTo>
                    <a:pt x="5823" y="6612"/>
                  </a:lnTo>
                  <a:lnTo>
                    <a:pt x="5918" y="6530"/>
                  </a:lnTo>
                  <a:lnTo>
                    <a:pt x="6136" y="6299"/>
                  </a:lnTo>
                  <a:lnTo>
                    <a:pt x="6231" y="6176"/>
                  </a:lnTo>
                  <a:lnTo>
                    <a:pt x="6326" y="6054"/>
                  </a:lnTo>
                  <a:lnTo>
                    <a:pt x="6462" y="5850"/>
                  </a:lnTo>
                  <a:lnTo>
                    <a:pt x="6571" y="5646"/>
                  </a:lnTo>
                  <a:lnTo>
                    <a:pt x="6666" y="5455"/>
                  </a:lnTo>
                  <a:lnTo>
                    <a:pt x="6761" y="5265"/>
                  </a:lnTo>
                  <a:lnTo>
                    <a:pt x="6829" y="5061"/>
                  </a:lnTo>
                  <a:lnTo>
                    <a:pt x="6884" y="4884"/>
                  </a:lnTo>
                  <a:lnTo>
                    <a:pt x="6966" y="4530"/>
                  </a:lnTo>
                  <a:lnTo>
                    <a:pt x="7020" y="4245"/>
                  </a:lnTo>
                  <a:lnTo>
                    <a:pt x="7034" y="4014"/>
                  </a:lnTo>
                  <a:lnTo>
                    <a:pt x="7047" y="3810"/>
                  </a:lnTo>
                  <a:lnTo>
                    <a:pt x="7006" y="3701"/>
                  </a:lnTo>
                  <a:lnTo>
                    <a:pt x="6925" y="3415"/>
                  </a:lnTo>
                  <a:lnTo>
                    <a:pt x="6761" y="3021"/>
                  </a:lnTo>
                  <a:lnTo>
                    <a:pt x="6666" y="2789"/>
                  </a:lnTo>
                  <a:lnTo>
                    <a:pt x="6557" y="2558"/>
                  </a:lnTo>
                  <a:lnTo>
                    <a:pt x="6421" y="2327"/>
                  </a:lnTo>
                  <a:lnTo>
                    <a:pt x="6285" y="2096"/>
                  </a:lnTo>
                  <a:lnTo>
                    <a:pt x="6136" y="1864"/>
                  </a:lnTo>
                  <a:lnTo>
                    <a:pt x="5973" y="1660"/>
                  </a:lnTo>
                  <a:lnTo>
                    <a:pt x="5782" y="1484"/>
                  </a:lnTo>
                  <a:lnTo>
                    <a:pt x="5687" y="1415"/>
                  </a:lnTo>
                  <a:lnTo>
                    <a:pt x="5592" y="1347"/>
                  </a:lnTo>
                  <a:lnTo>
                    <a:pt x="5496" y="1293"/>
                  </a:lnTo>
                  <a:lnTo>
                    <a:pt x="5388" y="1239"/>
                  </a:lnTo>
                  <a:lnTo>
                    <a:pt x="5292" y="1211"/>
                  </a:lnTo>
                  <a:lnTo>
                    <a:pt x="5184" y="1184"/>
                  </a:lnTo>
                  <a:lnTo>
                    <a:pt x="4939" y="1157"/>
                  </a:lnTo>
                  <a:lnTo>
                    <a:pt x="4735" y="1171"/>
                  </a:lnTo>
                  <a:lnTo>
                    <a:pt x="4571" y="1198"/>
                  </a:lnTo>
                  <a:lnTo>
                    <a:pt x="4422" y="1239"/>
                  </a:lnTo>
                  <a:lnTo>
                    <a:pt x="4313" y="1293"/>
                  </a:lnTo>
                  <a:lnTo>
                    <a:pt x="4218" y="1361"/>
                  </a:lnTo>
                  <a:lnTo>
                    <a:pt x="4150" y="1429"/>
                  </a:lnTo>
                  <a:lnTo>
                    <a:pt x="4095" y="1511"/>
                  </a:lnTo>
                  <a:lnTo>
                    <a:pt x="4055" y="1620"/>
                  </a:lnTo>
                  <a:lnTo>
                    <a:pt x="4027" y="1715"/>
                  </a:lnTo>
                  <a:lnTo>
                    <a:pt x="4014" y="1796"/>
                  </a:lnTo>
                  <a:lnTo>
                    <a:pt x="3810" y="1674"/>
                  </a:lnTo>
                  <a:lnTo>
                    <a:pt x="2966" y="1225"/>
                  </a:lnTo>
                  <a:lnTo>
                    <a:pt x="2409" y="926"/>
                  </a:lnTo>
                  <a:lnTo>
                    <a:pt x="1810" y="640"/>
                  </a:lnTo>
                  <a:lnTo>
                    <a:pt x="1239" y="368"/>
                  </a:lnTo>
                  <a:lnTo>
                    <a:pt x="967" y="259"/>
                  </a:lnTo>
                  <a:lnTo>
                    <a:pt x="722" y="150"/>
                  </a:lnTo>
                  <a:lnTo>
                    <a:pt x="504" y="82"/>
                  </a:lnTo>
                  <a:lnTo>
                    <a:pt x="314" y="28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39" name="Google Shape;1328;p30">
              <a:extLst>
                <a:ext uri="{FF2B5EF4-FFF2-40B4-BE49-F238E27FC236}">
                  <a16:creationId xmlns:a16="http://schemas.microsoft.com/office/drawing/2014/main" id="{F609715A-497B-4C0B-A8A1-44C215231C95}"/>
                </a:ext>
              </a:extLst>
            </p:cNvPr>
            <p:cNvSpPr/>
            <p:nvPr/>
          </p:nvSpPr>
          <p:spPr>
            <a:xfrm>
              <a:off x="4887490" y="2304068"/>
              <a:ext cx="39799" cy="19737"/>
            </a:xfrm>
            <a:custGeom>
              <a:avLst/>
              <a:gdLst/>
              <a:ahLst/>
              <a:cxnLst/>
              <a:rect l="l" t="t" r="r" b="b"/>
              <a:pathLst>
                <a:path w="1347" h="668" extrusionOk="0">
                  <a:moveTo>
                    <a:pt x="123" y="1"/>
                  </a:moveTo>
                  <a:lnTo>
                    <a:pt x="68" y="14"/>
                  </a:lnTo>
                  <a:lnTo>
                    <a:pt x="27" y="41"/>
                  </a:lnTo>
                  <a:lnTo>
                    <a:pt x="14" y="96"/>
                  </a:lnTo>
                  <a:lnTo>
                    <a:pt x="0" y="137"/>
                  </a:lnTo>
                  <a:lnTo>
                    <a:pt x="27" y="191"/>
                  </a:lnTo>
                  <a:lnTo>
                    <a:pt x="55" y="232"/>
                  </a:lnTo>
                  <a:lnTo>
                    <a:pt x="191" y="327"/>
                  </a:lnTo>
                  <a:lnTo>
                    <a:pt x="313" y="409"/>
                  </a:lnTo>
                  <a:lnTo>
                    <a:pt x="544" y="531"/>
                  </a:lnTo>
                  <a:lnTo>
                    <a:pt x="735" y="613"/>
                  </a:lnTo>
                  <a:lnTo>
                    <a:pt x="912" y="653"/>
                  </a:lnTo>
                  <a:lnTo>
                    <a:pt x="1048" y="667"/>
                  </a:lnTo>
                  <a:lnTo>
                    <a:pt x="1252" y="667"/>
                  </a:lnTo>
                  <a:lnTo>
                    <a:pt x="1265" y="653"/>
                  </a:lnTo>
                  <a:lnTo>
                    <a:pt x="1306" y="626"/>
                  </a:lnTo>
                  <a:lnTo>
                    <a:pt x="1333" y="599"/>
                  </a:lnTo>
                  <a:lnTo>
                    <a:pt x="1347" y="558"/>
                  </a:lnTo>
                  <a:lnTo>
                    <a:pt x="1347" y="504"/>
                  </a:lnTo>
                  <a:lnTo>
                    <a:pt x="1320" y="463"/>
                  </a:lnTo>
                  <a:lnTo>
                    <a:pt x="1292" y="422"/>
                  </a:lnTo>
                  <a:lnTo>
                    <a:pt x="1238" y="409"/>
                  </a:lnTo>
                  <a:lnTo>
                    <a:pt x="1034" y="409"/>
                  </a:lnTo>
                  <a:lnTo>
                    <a:pt x="925" y="381"/>
                  </a:lnTo>
                  <a:lnTo>
                    <a:pt x="776" y="341"/>
                  </a:lnTo>
                  <a:lnTo>
                    <a:pt x="612" y="273"/>
                  </a:lnTo>
                  <a:lnTo>
                    <a:pt x="422" y="164"/>
                  </a:lnTo>
                  <a:lnTo>
                    <a:pt x="218" y="1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40" name="Google Shape;1329;p30">
              <a:extLst>
                <a:ext uri="{FF2B5EF4-FFF2-40B4-BE49-F238E27FC236}">
                  <a16:creationId xmlns:a16="http://schemas.microsoft.com/office/drawing/2014/main" id="{9439D4CD-ADE5-4476-832D-FAF90334E1E2}"/>
                </a:ext>
              </a:extLst>
            </p:cNvPr>
            <p:cNvSpPr/>
            <p:nvPr/>
          </p:nvSpPr>
          <p:spPr>
            <a:xfrm>
              <a:off x="4876618" y="2333822"/>
              <a:ext cx="44645" cy="20121"/>
            </a:xfrm>
            <a:custGeom>
              <a:avLst/>
              <a:gdLst/>
              <a:ahLst/>
              <a:cxnLst/>
              <a:rect l="l" t="t" r="r" b="b"/>
              <a:pathLst>
                <a:path w="1511" h="681" extrusionOk="0">
                  <a:moveTo>
                    <a:pt x="137" y="0"/>
                  </a:moveTo>
                  <a:lnTo>
                    <a:pt x="83" y="14"/>
                  </a:lnTo>
                  <a:lnTo>
                    <a:pt x="42" y="41"/>
                  </a:lnTo>
                  <a:lnTo>
                    <a:pt x="15" y="82"/>
                  </a:lnTo>
                  <a:lnTo>
                    <a:pt x="1" y="136"/>
                  </a:lnTo>
                  <a:lnTo>
                    <a:pt x="15" y="177"/>
                  </a:lnTo>
                  <a:lnTo>
                    <a:pt x="42" y="218"/>
                  </a:lnTo>
                  <a:lnTo>
                    <a:pt x="151" y="313"/>
                  </a:lnTo>
                  <a:lnTo>
                    <a:pt x="259" y="395"/>
                  </a:lnTo>
                  <a:lnTo>
                    <a:pt x="368" y="463"/>
                  </a:lnTo>
                  <a:lnTo>
                    <a:pt x="491" y="517"/>
                  </a:lnTo>
                  <a:lnTo>
                    <a:pt x="599" y="571"/>
                  </a:lnTo>
                  <a:lnTo>
                    <a:pt x="708" y="599"/>
                  </a:lnTo>
                  <a:lnTo>
                    <a:pt x="912" y="653"/>
                  </a:lnTo>
                  <a:lnTo>
                    <a:pt x="1103" y="680"/>
                  </a:lnTo>
                  <a:lnTo>
                    <a:pt x="1252" y="680"/>
                  </a:lnTo>
                  <a:lnTo>
                    <a:pt x="1402" y="667"/>
                  </a:lnTo>
                  <a:lnTo>
                    <a:pt x="1429" y="667"/>
                  </a:lnTo>
                  <a:lnTo>
                    <a:pt x="1470" y="639"/>
                  </a:lnTo>
                  <a:lnTo>
                    <a:pt x="1497" y="612"/>
                  </a:lnTo>
                  <a:lnTo>
                    <a:pt x="1511" y="571"/>
                  </a:lnTo>
                  <a:lnTo>
                    <a:pt x="1511" y="531"/>
                  </a:lnTo>
                  <a:lnTo>
                    <a:pt x="1497" y="476"/>
                  </a:lnTo>
                  <a:lnTo>
                    <a:pt x="1470" y="435"/>
                  </a:lnTo>
                  <a:lnTo>
                    <a:pt x="1416" y="422"/>
                  </a:lnTo>
                  <a:lnTo>
                    <a:pt x="1361" y="408"/>
                  </a:lnTo>
                  <a:lnTo>
                    <a:pt x="1252" y="422"/>
                  </a:lnTo>
                  <a:lnTo>
                    <a:pt x="1130" y="408"/>
                  </a:lnTo>
                  <a:lnTo>
                    <a:pt x="967" y="395"/>
                  </a:lnTo>
                  <a:lnTo>
                    <a:pt x="790" y="354"/>
                  </a:lnTo>
                  <a:lnTo>
                    <a:pt x="599" y="286"/>
                  </a:lnTo>
                  <a:lnTo>
                    <a:pt x="504" y="231"/>
                  </a:lnTo>
                  <a:lnTo>
                    <a:pt x="409" y="177"/>
                  </a:lnTo>
                  <a:lnTo>
                    <a:pt x="314" y="109"/>
                  </a:lnTo>
                  <a:lnTo>
                    <a:pt x="219" y="27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41" name="Google Shape;1330;p30">
              <a:extLst>
                <a:ext uri="{FF2B5EF4-FFF2-40B4-BE49-F238E27FC236}">
                  <a16:creationId xmlns:a16="http://schemas.microsoft.com/office/drawing/2014/main" id="{1B05FEEB-F292-46E4-B147-6DB969670E59}"/>
                </a:ext>
              </a:extLst>
            </p:cNvPr>
            <p:cNvSpPr/>
            <p:nvPr/>
          </p:nvSpPr>
          <p:spPr>
            <a:xfrm>
              <a:off x="4925666" y="2242168"/>
              <a:ext cx="65948" cy="53892"/>
            </a:xfrm>
            <a:custGeom>
              <a:avLst/>
              <a:gdLst/>
              <a:ahLst/>
              <a:cxnLst/>
              <a:rect l="l" t="t" r="r" b="b"/>
              <a:pathLst>
                <a:path w="2232" h="1824" extrusionOk="0">
                  <a:moveTo>
                    <a:pt x="449" y="1"/>
                  </a:moveTo>
                  <a:lnTo>
                    <a:pt x="409" y="110"/>
                  </a:lnTo>
                  <a:lnTo>
                    <a:pt x="381" y="205"/>
                  </a:lnTo>
                  <a:lnTo>
                    <a:pt x="368" y="286"/>
                  </a:lnTo>
                  <a:lnTo>
                    <a:pt x="164" y="164"/>
                  </a:lnTo>
                  <a:lnTo>
                    <a:pt x="41" y="966"/>
                  </a:lnTo>
                  <a:lnTo>
                    <a:pt x="14" y="1143"/>
                  </a:lnTo>
                  <a:lnTo>
                    <a:pt x="0" y="1252"/>
                  </a:lnTo>
                  <a:lnTo>
                    <a:pt x="14" y="1375"/>
                  </a:lnTo>
                  <a:lnTo>
                    <a:pt x="28" y="1483"/>
                  </a:lnTo>
                  <a:lnTo>
                    <a:pt x="68" y="1606"/>
                  </a:lnTo>
                  <a:lnTo>
                    <a:pt x="96" y="1660"/>
                  </a:lnTo>
                  <a:lnTo>
                    <a:pt x="136" y="1701"/>
                  </a:lnTo>
                  <a:lnTo>
                    <a:pt x="177" y="1742"/>
                  </a:lnTo>
                  <a:lnTo>
                    <a:pt x="232" y="1783"/>
                  </a:lnTo>
                  <a:lnTo>
                    <a:pt x="286" y="1810"/>
                  </a:lnTo>
                  <a:lnTo>
                    <a:pt x="354" y="1823"/>
                  </a:lnTo>
                  <a:lnTo>
                    <a:pt x="490" y="1823"/>
                  </a:lnTo>
                  <a:lnTo>
                    <a:pt x="653" y="1796"/>
                  </a:lnTo>
                  <a:lnTo>
                    <a:pt x="817" y="1728"/>
                  </a:lnTo>
                  <a:lnTo>
                    <a:pt x="1034" y="1633"/>
                  </a:lnTo>
                  <a:lnTo>
                    <a:pt x="1238" y="1511"/>
                  </a:lnTo>
                  <a:lnTo>
                    <a:pt x="1456" y="1361"/>
                  </a:lnTo>
                  <a:lnTo>
                    <a:pt x="1646" y="1225"/>
                  </a:lnTo>
                  <a:lnTo>
                    <a:pt x="1986" y="953"/>
                  </a:lnTo>
                  <a:lnTo>
                    <a:pt x="2190" y="762"/>
                  </a:lnTo>
                  <a:lnTo>
                    <a:pt x="2218" y="722"/>
                  </a:lnTo>
                  <a:lnTo>
                    <a:pt x="2231" y="667"/>
                  </a:lnTo>
                  <a:lnTo>
                    <a:pt x="2231" y="626"/>
                  </a:lnTo>
                  <a:lnTo>
                    <a:pt x="2204" y="586"/>
                  </a:lnTo>
                  <a:lnTo>
                    <a:pt x="2163" y="545"/>
                  </a:lnTo>
                  <a:lnTo>
                    <a:pt x="2109" y="531"/>
                  </a:lnTo>
                  <a:lnTo>
                    <a:pt x="2054" y="545"/>
                  </a:lnTo>
                  <a:lnTo>
                    <a:pt x="2014" y="572"/>
                  </a:lnTo>
                  <a:lnTo>
                    <a:pt x="1810" y="762"/>
                  </a:lnTo>
                  <a:lnTo>
                    <a:pt x="1578" y="939"/>
                  </a:lnTo>
                  <a:lnTo>
                    <a:pt x="1334" y="1130"/>
                  </a:lnTo>
                  <a:lnTo>
                    <a:pt x="1089" y="1293"/>
                  </a:lnTo>
                  <a:lnTo>
                    <a:pt x="857" y="1429"/>
                  </a:lnTo>
                  <a:lnTo>
                    <a:pt x="653" y="1524"/>
                  </a:lnTo>
                  <a:lnTo>
                    <a:pt x="558" y="1551"/>
                  </a:lnTo>
                  <a:lnTo>
                    <a:pt x="477" y="1565"/>
                  </a:lnTo>
                  <a:lnTo>
                    <a:pt x="409" y="1565"/>
                  </a:lnTo>
                  <a:lnTo>
                    <a:pt x="354" y="1551"/>
                  </a:lnTo>
                  <a:lnTo>
                    <a:pt x="327" y="1524"/>
                  </a:lnTo>
                  <a:lnTo>
                    <a:pt x="300" y="1483"/>
                  </a:lnTo>
                  <a:lnTo>
                    <a:pt x="286" y="1429"/>
                  </a:lnTo>
                  <a:lnTo>
                    <a:pt x="273" y="1375"/>
                  </a:lnTo>
                  <a:lnTo>
                    <a:pt x="273" y="1211"/>
                  </a:lnTo>
                  <a:lnTo>
                    <a:pt x="300" y="100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42" name="Google Shape;1331;p30">
              <a:extLst>
                <a:ext uri="{FF2B5EF4-FFF2-40B4-BE49-F238E27FC236}">
                  <a16:creationId xmlns:a16="http://schemas.microsoft.com/office/drawing/2014/main" id="{DD345584-974F-4C2C-B4D9-55E2F247C4E2}"/>
                </a:ext>
              </a:extLst>
            </p:cNvPr>
            <p:cNvSpPr/>
            <p:nvPr/>
          </p:nvSpPr>
          <p:spPr>
            <a:xfrm>
              <a:off x="4897921" y="2275142"/>
              <a:ext cx="29783" cy="104505"/>
            </a:xfrm>
            <a:custGeom>
              <a:avLst/>
              <a:gdLst/>
              <a:ahLst/>
              <a:cxnLst/>
              <a:rect l="l" t="t" r="r" b="b"/>
              <a:pathLst>
                <a:path w="1008" h="3537" extrusionOk="0">
                  <a:moveTo>
                    <a:pt x="436" y="0"/>
                  </a:moveTo>
                  <a:lnTo>
                    <a:pt x="382" y="14"/>
                  </a:lnTo>
                  <a:lnTo>
                    <a:pt x="341" y="41"/>
                  </a:lnTo>
                  <a:lnTo>
                    <a:pt x="300" y="82"/>
                  </a:lnTo>
                  <a:lnTo>
                    <a:pt x="300" y="123"/>
                  </a:lnTo>
                  <a:lnTo>
                    <a:pt x="300" y="177"/>
                  </a:lnTo>
                  <a:lnTo>
                    <a:pt x="327" y="218"/>
                  </a:lnTo>
                  <a:lnTo>
                    <a:pt x="382" y="299"/>
                  </a:lnTo>
                  <a:lnTo>
                    <a:pt x="504" y="490"/>
                  </a:lnTo>
                  <a:lnTo>
                    <a:pt x="559" y="626"/>
                  </a:lnTo>
                  <a:lnTo>
                    <a:pt x="627" y="775"/>
                  </a:lnTo>
                  <a:lnTo>
                    <a:pt x="681" y="952"/>
                  </a:lnTo>
                  <a:lnTo>
                    <a:pt x="722" y="1156"/>
                  </a:lnTo>
                  <a:lnTo>
                    <a:pt x="749" y="1374"/>
                  </a:lnTo>
                  <a:lnTo>
                    <a:pt x="763" y="1619"/>
                  </a:lnTo>
                  <a:lnTo>
                    <a:pt x="735" y="1877"/>
                  </a:lnTo>
                  <a:lnTo>
                    <a:pt x="681" y="2163"/>
                  </a:lnTo>
                  <a:lnTo>
                    <a:pt x="627" y="2299"/>
                  </a:lnTo>
                  <a:lnTo>
                    <a:pt x="572" y="2462"/>
                  </a:lnTo>
                  <a:lnTo>
                    <a:pt x="518" y="2612"/>
                  </a:lnTo>
                  <a:lnTo>
                    <a:pt x="436" y="2761"/>
                  </a:lnTo>
                  <a:lnTo>
                    <a:pt x="355" y="2925"/>
                  </a:lnTo>
                  <a:lnTo>
                    <a:pt x="246" y="3088"/>
                  </a:lnTo>
                  <a:lnTo>
                    <a:pt x="137" y="3265"/>
                  </a:lnTo>
                  <a:lnTo>
                    <a:pt x="1" y="3428"/>
                  </a:lnTo>
                  <a:lnTo>
                    <a:pt x="1" y="3428"/>
                  </a:lnTo>
                  <a:lnTo>
                    <a:pt x="96" y="3414"/>
                  </a:lnTo>
                  <a:lnTo>
                    <a:pt x="259" y="3537"/>
                  </a:lnTo>
                  <a:lnTo>
                    <a:pt x="395" y="3346"/>
                  </a:lnTo>
                  <a:lnTo>
                    <a:pt x="504" y="3170"/>
                  </a:lnTo>
                  <a:lnTo>
                    <a:pt x="613" y="2993"/>
                  </a:lnTo>
                  <a:lnTo>
                    <a:pt x="708" y="2816"/>
                  </a:lnTo>
                  <a:lnTo>
                    <a:pt x="776" y="2639"/>
                  </a:lnTo>
                  <a:lnTo>
                    <a:pt x="844" y="2476"/>
                  </a:lnTo>
                  <a:lnTo>
                    <a:pt x="899" y="2313"/>
                  </a:lnTo>
                  <a:lnTo>
                    <a:pt x="939" y="2149"/>
                  </a:lnTo>
                  <a:lnTo>
                    <a:pt x="967" y="2000"/>
                  </a:lnTo>
                  <a:lnTo>
                    <a:pt x="994" y="1850"/>
                  </a:lnTo>
                  <a:lnTo>
                    <a:pt x="1007" y="1564"/>
                  </a:lnTo>
                  <a:lnTo>
                    <a:pt x="994" y="1292"/>
                  </a:lnTo>
                  <a:lnTo>
                    <a:pt x="967" y="1048"/>
                  </a:lnTo>
                  <a:lnTo>
                    <a:pt x="912" y="830"/>
                  </a:lnTo>
                  <a:lnTo>
                    <a:pt x="844" y="639"/>
                  </a:lnTo>
                  <a:lnTo>
                    <a:pt x="776" y="463"/>
                  </a:lnTo>
                  <a:lnTo>
                    <a:pt x="695" y="327"/>
                  </a:lnTo>
                  <a:lnTo>
                    <a:pt x="572" y="123"/>
                  </a:lnTo>
                  <a:lnTo>
                    <a:pt x="518" y="55"/>
                  </a:lnTo>
                  <a:lnTo>
                    <a:pt x="477" y="1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43" name="Google Shape;1332;p30">
              <a:extLst>
                <a:ext uri="{FF2B5EF4-FFF2-40B4-BE49-F238E27FC236}">
                  <a16:creationId xmlns:a16="http://schemas.microsoft.com/office/drawing/2014/main" id="{8988D838-C8D0-407B-826F-646508B698EA}"/>
                </a:ext>
              </a:extLst>
            </p:cNvPr>
            <p:cNvSpPr/>
            <p:nvPr/>
          </p:nvSpPr>
          <p:spPr>
            <a:xfrm>
              <a:off x="5462207" y="3046406"/>
              <a:ext cx="431703" cy="1576301"/>
            </a:xfrm>
            <a:custGeom>
              <a:avLst/>
              <a:gdLst/>
              <a:ahLst/>
              <a:cxnLst/>
              <a:rect l="l" t="t" r="r" b="b"/>
              <a:pathLst>
                <a:path w="14611" h="53350" extrusionOk="0">
                  <a:moveTo>
                    <a:pt x="1" y="0"/>
                  </a:moveTo>
                  <a:lnTo>
                    <a:pt x="9999" y="53064"/>
                  </a:lnTo>
                  <a:lnTo>
                    <a:pt x="14610" y="53349"/>
                  </a:lnTo>
                  <a:lnTo>
                    <a:pt x="11794" y="10814"/>
                  </a:lnTo>
                  <a:lnTo>
                    <a:pt x="10883" y="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E1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44" name="Google Shape;1333;p30">
              <a:extLst>
                <a:ext uri="{FF2B5EF4-FFF2-40B4-BE49-F238E27FC236}">
                  <a16:creationId xmlns:a16="http://schemas.microsoft.com/office/drawing/2014/main" id="{5282E57B-D905-4FD5-A788-E145C240D821}"/>
                </a:ext>
              </a:extLst>
            </p:cNvPr>
            <p:cNvSpPr/>
            <p:nvPr/>
          </p:nvSpPr>
          <p:spPr>
            <a:xfrm>
              <a:off x="5770086" y="4604624"/>
              <a:ext cx="123829" cy="144305"/>
            </a:xfrm>
            <a:custGeom>
              <a:avLst/>
              <a:gdLst/>
              <a:ahLst/>
              <a:cxnLst/>
              <a:rect l="l" t="t" r="r" b="b"/>
              <a:pathLst>
                <a:path w="4191" h="4884" extrusionOk="0">
                  <a:moveTo>
                    <a:pt x="1" y="0"/>
                  </a:moveTo>
                  <a:lnTo>
                    <a:pt x="667" y="4788"/>
                  </a:lnTo>
                  <a:lnTo>
                    <a:pt x="1062" y="4843"/>
                  </a:lnTo>
                  <a:lnTo>
                    <a:pt x="1429" y="4870"/>
                  </a:lnTo>
                  <a:lnTo>
                    <a:pt x="1783" y="4884"/>
                  </a:lnTo>
                  <a:lnTo>
                    <a:pt x="2123" y="4884"/>
                  </a:lnTo>
                  <a:lnTo>
                    <a:pt x="2435" y="4856"/>
                  </a:lnTo>
                  <a:lnTo>
                    <a:pt x="2721" y="4816"/>
                  </a:lnTo>
                  <a:lnTo>
                    <a:pt x="2993" y="4775"/>
                  </a:lnTo>
                  <a:lnTo>
                    <a:pt x="3224" y="4720"/>
                  </a:lnTo>
                  <a:lnTo>
                    <a:pt x="3456" y="4652"/>
                  </a:lnTo>
                  <a:lnTo>
                    <a:pt x="3646" y="4598"/>
                  </a:lnTo>
                  <a:lnTo>
                    <a:pt x="3945" y="4476"/>
                  </a:lnTo>
                  <a:lnTo>
                    <a:pt x="4136" y="4394"/>
                  </a:lnTo>
                  <a:lnTo>
                    <a:pt x="4190" y="4353"/>
                  </a:lnTo>
                  <a:lnTo>
                    <a:pt x="3877" y="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45" name="Google Shape;1334;p30">
              <a:extLst>
                <a:ext uri="{FF2B5EF4-FFF2-40B4-BE49-F238E27FC236}">
                  <a16:creationId xmlns:a16="http://schemas.microsoft.com/office/drawing/2014/main" id="{55038630-6733-4A69-93EC-B1DA6FEF0122}"/>
                </a:ext>
              </a:extLst>
            </p:cNvPr>
            <p:cNvSpPr/>
            <p:nvPr/>
          </p:nvSpPr>
          <p:spPr>
            <a:xfrm>
              <a:off x="5735930" y="4582524"/>
              <a:ext cx="176865" cy="79598"/>
            </a:xfrm>
            <a:custGeom>
              <a:avLst/>
              <a:gdLst/>
              <a:ahLst/>
              <a:cxnLst/>
              <a:rect l="l" t="t" r="r" b="b"/>
              <a:pathLst>
                <a:path w="5986" h="2694" extrusionOk="0">
                  <a:moveTo>
                    <a:pt x="5890" y="0"/>
                  </a:moveTo>
                  <a:lnTo>
                    <a:pt x="123" y="218"/>
                  </a:lnTo>
                  <a:lnTo>
                    <a:pt x="82" y="367"/>
                  </a:lnTo>
                  <a:lnTo>
                    <a:pt x="55" y="531"/>
                  </a:lnTo>
                  <a:lnTo>
                    <a:pt x="14" y="844"/>
                  </a:lnTo>
                  <a:lnTo>
                    <a:pt x="0" y="1156"/>
                  </a:lnTo>
                  <a:lnTo>
                    <a:pt x="14" y="1469"/>
                  </a:lnTo>
                  <a:lnTo>
                    <a:pt x="68" y="1782"/>
                  </a:lnTo>
                  <a:lnTo>
                    <a:pt x="123" y="2081"/>
                  </a:lnTo>
                  <a:lnTo>
                    <a:pt x="204" y="2394"/>
                  </a:lnTo>
                  <a:lnTo>
                    <a:pt x="313" y="2694"/>
                  </a:lnTo>
                  <a:lnTo>
                    <a:pt x="5849" y="2435"/>
                  </a:lnTo>
                  <a:lnTo>
                    <a:pt x="5904" y="2122"/>
                  </a:lnTo>
                  <a:lnTo>
                    <a:pt x="5945" y="1823"/>
                  </a:lnTo>
                  <a:lnTo>
                    <a:pt x="5972" y="1524"/>
                  </a:lnTo>
                  <a:lnTo>
                    <a:pt x="5985" y="1211"/>
                  </a:lnTo>
                  <a:lnTo>
                    <a:pt x="5985" y="912"/>
                  </a:lnTo>
                  <a:lnTo>
                    <a:pt x="5972" y="599"/>
                  </a:lnTo>
                  <a:lnTo>
                    <a:pt x="5945" y="299"/>
                  </a:lnTo>
                  <a:lnTo>
                    <a:pt x="5890" y="0"/>
                  </a:lnTo>
                  <a:close/>
                </a:path>
              </a:pathLst>
            </a:custGeom>
            <a:solidFill>
              <a:srgbClr val="5D10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46" name="Google Shape;1335;p30">
              <a:extLst>
                <a:ext uri="{FF2B5EF4-FFF2-40B4-BE49-F238E27FC236}">
                  <a16:creationId xmlns:a16="http://schemas.microsoft.com/office/drawing/2014/main" id="{644900AB-C8D0-4ED6-86ED-47B7C4D098D8}"/>
                </a:ext>
              </a:extLst>
            </p:cNvPr>
            <p:cNvSpPr/>
            <p:nvPr/>
          </p:nvSpPr>
          <p:spPr>
            <a:xfrm>
              <a:off x="5497988" y="4681801"/>
              <a:ext cx="410784" cy="196543"/>
            </a:xfrm>
            <a:custGeom>
              <a:avLst/>
              <a:gdLst/>
              <a:ahLst/>
              <a:cxnLst/>
              <a:rect l="l" t="t" r="r" b="b"/>
              <a:pathLst>
                <a:path w="13903" h="6652" extrusionOk="0">
                  <a:moveTo>
                    <a:pt x="8638" y="0"/>
                  </a:moveTo>
                  <a:lnTo>
                    <a:pt x="8529" y="27"/>
                  </a:lnTo>
                  <a:lnTo>
                    <a:pt x="8353" y="109"/>
                  </a:lnTo>
                  <a:lnTo>
                    <a:pt x="8149" y="218"/>
                  </a:lnTo>
                  <a:lnTo>
                    <a:pt x="7890" y="367"/>
                  </a:lnTo>
                  <a:lnTo>
                    <a:pt x="7278" y="762"/>
                  </a:lnTo>
                  <a:lnTo>
                    <a:pt x="6543" y="1238"/>
                  </a:lnTo>
                  <a:lnTo>
                    <a:pt x="6013" y="1578"/>
                  </a:lnTo>
                  <a:lnTo>
                    <a:pt x="5646" y="1823"/>
                  </a:lnTo>
                  <a:lnTo>
                    <a:pt x="5020" y="2231"/>
                  </a:lnTo>
                  <a:lnTo>
                    <a:pt x="4775" y="2380"/>
                  </a:lnTo>
                  <a:lnTo>
                    <a:pt x="4204" y="2748"/>
                  </a:lnTo>
                  <a:lnTo>
                    <a:pt x="3360" y="3265"/>
                  </a:lnTo>
                  <a:lnTo>
                    <a:pt x="2952" y="3496"/>
                  </a:lnTo>
                  <a:lnTo>
                    <a:pt x="2571" y="3700"/>
                  </a:lnTo>
                  <a:lnTo>
                    <a:pt x="2204" y="3877"/>
                  </a:lnTo>
                  <a:lnTo>
                    <a:pt x="1878" y="4013"/>
                  </a:lnTo>
                  <a:lnTo>
                    <a:pt x="1578" y="4122"/>
                  </a:lnTo>
                  <a:lnTo>
                    <a:pt x="1442" y="4162"/>
                  </a:lnTo>
                  <a:lnTo>
                    <a:pt x="1320" y="4190"/>
                  </a:lnTo>
                  <a:lnTo>
                    <a:pt x="1021" y="4258"/>
                  </a:lnTo>
                  <a:lnTo>
                    <a:pt x="776" y="4339"/>
                  </a:lnTo>
                  <a:lnTo>
                    <a:pt x="667" y="4394"/>
                  </a:lnTo>
                  <a:lnTo>
                    <a:pt x="572" y="4448"/>
                  </a:lnTo>
                  <a:lnTo>
                    <a:pt x="477" y="4502"/>
                  </a:lnTo>
                  <a:lnTo>
                    <a:pt x="395" y="4570"/>
                  </a:lnTo>
                  <a:lnTo>
                    <a:pt x="327" y="4638"/>
                  </a:lnTo>
                  <a:lnTo>
                    <a:pt x="259" y="4707"/>
                  </a:lnTo>
                  <a:lnTo>
                    <a:pt x="150" y="4843"/>
                  </a:lnTo>
                  <a:lnTo>
                    <a:pt x="82" y="4992"/>
                  </a:lnTo>
                  <a:lnTo>
                    <a:pt x="28" y="5155"/>
                  </a:lnTo>
                  <a:lnTo>
                    <a:pt x="1" y="5319"/>
                  </a:lnTo>
                  <a:lnTo>
                    <a:pt x="1" y="5482"/>
                  </a:lnTo>
                  <a:lnTo>
                    <a:pt x="14" y="5645"/>
                  </a:lnTo>
                  <a:lnTo>
                    <a:pt x="41" y="5808"/>
                  </a:lnTo>
                  <a:lnTo>
                    <a:pt x="82" y="5958"/>
                  </a:lnTo>
                  <a:lnTo>
                    <a:pt x="123" y="6108"/>
                  </a:lnTo>
                  <a:lnTo>
                    <a:pt x="232" y="6380"/>
                  </a:lnTo>
                  <a:lnTo>
                    <a:pt x="259" y="6407"/>
                  </a:lnTo>
                  <a:lnTo>
                    <a:pt x="300" y="6434"/>
                  </a:lnTo>
                  <a:lnTo>
                    <a:pt x="436" y="6488"/>
                  </a:lnTo>
                  <a:lnTo>
                    <a:pt x="640" y="6529"/>
                  </a:lnTo>
                  <a:lnTo>
                    <a:pt x="898" y="6556"/>
                  </a:lnTo>
                  <a:lnTo>
                    <a:pt x="1225" y="6584"/>
                  </a:lnTo>
                  <a:lnTo>
                    <a:pt x="1592" y="6611"/>
                  </a:lnTo>
                  <a:lnTo>
                    <a:pt x="2476" y="6638"/>
                  </a:lnTo>
                  <a:lnTo>
                    <a:pt x="3496" y="6652"/>
                  </a:lnTo>
                  <a:lnTo>
                    <a:pt x="4639" y="6638"/>
                  </a:lnTo>
                  <a:lnTo>
                    <a:pt x="5850" y="6624"/>
                  </a:lnTo>
                  <a:lnTo>
                    <a:pt x="7088" y="6597"/>
                  </a:lnTo>
                  <a:lnTo>
                    <a:pt x="9536" y="6516"/>
                  </a:lnTo>
                  <a:lnTo>
                    <a:pt x="11644" y="6434"/>
                  </a:lnTo>
                  <a:lnTo>
                    <a:pt x="13712" y="6325"/>
                  </a:lnTo>
                  <a:lnTo>
                    <a:pt x="13766" y="5699"/>
                  </a:lnTo>
                  <a:lnTo>
                    <a:pt x="13821" y="5033"/>
                  </a:lnTo>
                  <a:lnTo>
                    <a:pt x="13875" y="4230"/>
                  </a:lnTo>
                  <a:lnTo>
                    <a:pt x="13902" y="3360"/>
                  </a:lnTo>
                  <a:lnTo>
                    <a:pt x="13902" y="2938"/>
                  </a:lnTo>
                  <a:lnTo>
                    <a:pt x="13889" y="2517"/>
                  </a:lnTo>
                  <a:lnTo>
                    <a:pt x="13875" y="2136"/>
                  </a:lnTo>
                  <a:lnTo>
                    <a:pt x="13834" y="1782"/>
                  </a:lnTo>
                  <a:lnTo>
                    <a:pt x="13794" y="1469"/>
                  </a:lnTo>
                  <a:lnTo>
                    <a:pt x="13753" y="1333"/>
                  </a:lnTo>
                  <a:lnTo>
                    <a:pt x="13726" y="1211"/>
                  </a:lnTo>
                  <a:lnTo>
                    <a:pt x="13671" y="1102"/>
                  </a:lnTo>
                  <a:lnTo>
                    <a:pt x="13630" y="1020"/>
                  </a:lnTo>
                  <a:lnTo>
                    <a:pt x="13562" y="939"/>
                  </a:lnTo>
                  <a:lnTo>
                    <a:pt x="13494" y="871"/>
                  </a:lnTo>
                  <a:lnTo>
                    <a:pt x="13426" y="816"/>
                  </a:lnTo>
                  <a:lnTo>
                    <a:pt x="13345" y="775"/>
                  </a:lnTo>
                  <a:lnTo>
                    <a:pt x="13250" y="748"/>
                  </a:lnTo>
                  <a:lnTo>
                    <a:pt x="13154" y="721"/>
                  </a:lnTo>
                  <a:lnTo>
                    <a:pt x="13059" y="707"/>
                  </a:lnTo>
                  <a:lnTo>
                    <a:pt x="12950" y="707"/>
                  </a:lnTo>
                  <a:lnTo>
                    <a:pt x="12733" y="721"/>
                  </a:lnTo>
                  <a:lnTo>
                    <a:pt x="12488" y="748"/>
                  </a:lnTo>
                  <a:lnTo>
                    <a:pt x="12229" y="803"/>
                  </a:lnTo>
                  <a:lnTo>
                    <a:pt x="11699" y="925"/>
                  </a:lnTo>
                  <a:lnTo>
                    <a:pt x="11413" y="993"/>
                  </a:lnTo>
                  <a:lnTo>
                    <a:pt x="11141" y="1047"/>
                  </a:lnTo>
                  <a:lnTo>
                    <a:pt x="10855" y="1088"/>
                  </a:lnTo>
                  <a:lnTo>
                    <a:pt x="10583" y="1102"/>
                  </a:lnTo>
                  <a:lnTo>
                    <a:pt x="10325" y="1102"/>
                  </a:lnTo>
                  <a:lnTo>
                    <a:pt x="10189" y="1088"/>
                  </a:lnTo>
                  <a:lnTo>
                    <a:pt x="10067" y="1061"/>
                  </a:lnTo>
                  <a:lnTo>
                    <a:pt x="9931" y="884"/>
                  </a:lnTo>
                  <a:lnTo>
                    <a:pt x="9781" y="721"/>
                  </a:lnTo>
                  <a:lnTo>
                    <a:pt x="9590" y="517"/>
                  </a:lnTo>
                  <a:lnTo>
                    <a:pt x="9373" y="326"/>
                  </a:lnTo>
                  <a:lnTo>
                    <a:pt x="9250" y="231"/>
                  </a:lnTo>
                  <a:lnTo>
                    <a:pt x="9128" y="150"/>
                  </a:lnTo>
                  <a:lnTo>
                    <a:pt x="9006" y="82"/>
                  </a:lnTo>
                  <a:lnTo>
                    <a:pt x="8883" y="41"/>
                  </a:lnTo>
                  <a:lnTo>
                    <a:pt x="8761" y="14"/>
                  </a:lnTo>
                  <a:lnTo>
                    <a:pt x="8638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47" name="Google Shape;1336;p30">
              <a:extLst>
                <a:ext uri="{FF2B5EF4-FFF2-40B4-BE49-F238E27FC236}">
                  <a16:creationId xmlns:a16="http://schemas.microsoft.com/office/drawing/2014/main" id="{F3EAEF7A-D60E-4DDF-BECE-8CCD58F3D62F}"/>
                </a:ext>
              </a:extLst>
            </p:cNvPr>
            <p:cNvSpPr/>
            <p:nvPr/>
          </p:nvSpPr>
          <p:spPr>
            <a:xfrm>
              <a:off x="5646285" y="4735636"/>
              <a:ext cx="64353" cy="52681"/>
            </a:xfrm>
            <a:custGeom>
              <a:avLst/>
              <a:gdLst/>
              <a:ahLst/>
              <a:cxnLst/>
              <a:rect l="l" t="t" r="r" b="b"/>
              <a:pathLst>
                <a:path w="2178" h="1783" extrusionOk="0">
                  <a:moveTo>
                    <a:pt x="627" y="1"/>
                  </a:moveTo>
                  <a:lnTo>
                    <a:pt x="504" y="14"/>
                  </a:lnTo>
                  <a:lnTo>
                    <a:pt x="382" y="28"/>
                  </a:lnTo>
                  <a:lnTo>
                    <a:pt x="273" y="69"/>
                  </a:lnTo>
                  <a:lnTo>
                    <a:pt x="178" y="110"/>
                  </a:lnTo>
                  <a:lnTo>
                    <a:pt x="96" y="150"/>
                  </a:lnTo>
                  <a:lnTo>
                    <a:pt x="42" y="218"/>
                  </a:lnTo>
                  <a:lnTo>
                    <a:pt x="15" y="300"/>
                  </a:lnTo>
                  <a:lnTo>
                    <a:pt x="1" y="409"/>
                  </a:lnTo>
                  <a:lnTo>
                    <a:pt x="151" y="395"/>
                  </a:lnTo>
                  <a:lnTo>
                    <a:pt x="327" y="422"/>
                  </a:lnTo>
                  <a:lnTo>
                    <a:pt x="518" y="463"/>
                  </a:lnTo>
                  <a:lnTo>
                    <a:pt x="613" y="504"/>
                  </a:lnTo>
                  <a:lnTo>
                    <a:pt x="722" y="545"/>
                  </a:lnTo>
                  <a:lnTo>
                    <a:pt x="831" y="613"/>
                  </a:lnTo>
                  <a:lnTo>
                    <a:pt x="926" y="681"/>
                  </a:lnTo>
                  <a:lnTo>
                    <a:pt x="1116" y="844"/>
                  </a:lnTo>
                  <a:lnTo>
                    <a:pt x="1293" y="1035"/>
                  </a:lnTo>
                  <a:lnTo>
                    <a:pt x="1443" y="1211"/>
                  </a:lnTo>
                  <a:lnTo>
                    <a:pt x="1565" y="1388"/>
                  </a:lnTo>
                  <a:lnTo>
                    <a:pt x="1660" y="1524"/>
                  </a:lnTo>
                  <a:lnTo>
                    <a:pt x="1742" y="1660"/>
                  </a:lnTo>
                  <a:lnTo>
                    <a:pt x="1769" y="1701"/>
                  </a:lnTo>
                  <a:lnTo>
                    <a:pt x="1797" y="1728"/>
                  </a:lnTo>
                  <a:lnTo>
                    <a:pt x="1837" y="1755"/>
                  </a:lnTo>
                  <a:lnTo>
                    <a:pt x="1878" y="1769"/>
                  </a:lnTo>
                  <a:lnTo>
                    <a:pt x="1919" y="1783"/>
                  </a:lnTo>
                  <a:lnTo>
                    <a:pt x="1973" y="1783"/>
                  </a:lnTo>
                  <a:lnTo>
                    <a:pt x="2014" y="1769"/>
                  </a:lnTo>
                  <a:lnTo>
                    <a:pt x="2055" y="1755"/>
                  </a:lnTo>
                  <a:lnTo>
                    <a:pt x="2096" y="1728"/>
                  </a:lnTo>
                  <a:lnTo>
                    <a:pt x="2137" y="1687"/>
                  </a:lnTo>
                  <a:lnTo>
                    <a:pt x="2150" y="1660"/>
                  </a:lnTo>
                  <a:lnTo>
                    <a:pt x="2177" y="1606"/>
                  </a:lnTo>
                  <a:lnTo>
                    <a:pt x="2177" y="1565"/>
                  </a:lnTo>
                  <a:lnTo>
                    <a:pt x="2177" y="1524"/>
                  </a:lnTo>
                  <a:lnTo>
                    <a:pt x="2177" y="1483"/>
                  </a:lnTo>
                  <a:lnTo>
                    <a:pt x="2150" y="1429"/>
                  </a:lnTo>
                  <a:lnTo>
                    <a:pt x="2055" y="1266"/>
                  </a:lnTo>
                  <a:lnTo>
                    <a:pt x="1946" y="1103"/>
                  </a:lnTo>
                  <a:lnTo>
                    <a:pt x="1797" y="899"/>
                  </a:lnTo>
                  <a:lnTo>
                    <a:pt x="1620" y="695"/>
                  </a:lnTo>
                  <a:lnTo>
                    <a:pt x="1416" y="477"/>
                  </a:lnTo>
                  <a:lnTo>
                    <a:pt x="1307" y="382"/>
                  </a:lnTo>
                  <a:lnTo>
                    <a:pt x="1184" y="286"/>
                  </a:lnTo>
                  <a:lnTo>
                    <a:pt x="1062" y="205"/>
                  </a:lnTo>
                  <a:lnTo>
                    <a:pt x="940" y="137"/>
                  </a:lnTo>
                  <a:lnTo>
                    <a:pt x="776" y="55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48" name="Google Shape;1337;p30">
              <a:extLst>
                <a:ext uri="{FF2B5EF4-FFF2-40B4-BE49-F238E27FC236}">
                  <a16:creationId xmlns:a16="http://schemas.microsoft.com/office/drawing/2014/main" id="{D33B0C0C-38C1-4867-BC43-859820986135}"/>
                </a:ext>
              </a:extLst>
            </p:cNvPr>
            <p:cNvSpPr/>
            <p:nvPr/>
          </p:nvSpPr>
          <p:spPr>
            <a:xfrm>
              <a:off x="5675625" y="4718351"/>
              <a:ext cx="56315" cy="50672"/>
            </a:xfrm>
            <a:custGeom>
              <a:avLst/>
              <a:gdLst/>
              <a:ahLst/>
              <a:cxnLst/>
              <a:rect l="l" t="t" r="r" b="b"/>
              <a:pathLst>
                <a:path w="1906" h="1715" extrusionOk="0">
                  <a:moveTo>
                    <a:pt x="531" y="1"/>
                  </a:moveTo>
                  <a:lnTo>
                    <a:pt x="355" y="14"/>
                  </a:lnTo>
                  <a:lnTo>
                    <a:pt x="273" y="28"/>
                  </a:lnTo>
                  <a:lnTo>
                    <a:pt x="205" y="55"/>
                  </a:lnTo>
                  <a:lnTo>
                    <a:pt x="137" y="82"/>
                  </a:lnTo>
                  <a:lnTo>
                    <a:pt x="83" y="150"/>
                  </a:lnTo>
                  <a:lnTo>
                    <a:pt x="42" y="232"/>
                  </a:lnTo>
                  <a:lnTo>
                    <a:pt x="1" y="341"/>
                  </a:lnTo>
                  <a:lnTo>
                    <a:pt x="110" y="355"/>
                  </a:lnTo>
                  <a:lnTo>
                    <a:pt x="219" y="382"/>
                  </a:lnTo>
                  <a:lnTo>
                    <a:pt x="327" y="423"/>
                  </a:lnTo>
                  <a:lnTo>
                    <a:pt x="436" y="477"/>
                  </a:lnTo>
                  <a:lnTo>
                    <a:pt x="545" y="545"/>
                  </a:lnTo>
                  <a:lnTo>
                    <a:pt x="654" y="613"/>
                  </a:lnTo>
                  <a:lnTo>
                    <a:pt x="844" y="776"/>
                  </a:lnTo>
                  <a:lnTo>
                    <a:pt x="1008" y="953"/>
                  </a:lnTo>
                  <a:lnTo>
                    <a:pt x="1157" y="1143"/>
                  </a:lnTo>
                  <a:lnTo>
                    <a:pt x="1280" y="1307"/>
                  </a:lnTo>
                  <a:lnTo>
                    <a:pt x="1375" y="1456"/>
                  </a:lnTo>
                  <a:lnTo>
                    <a:pt x="1456" y="1592"/>
                  </a:lnTo>
                  <a:lnTo>
                    <a:pt x="1484" y="1633"/>
                  </a:lnTo>
                  <a:lnTo>
                    <a:pt x="1524" y="1660"/>
                  </a:lnTo>
                  <a:lnTo>
                    <a:pt x="1552" y="1688"/>
                  </a:lnTo>
                  <a:lnTo>
                    <a:pt x="1592" y="1701"/>
                  </a:lnTo>
                  <a:lnTo>
                    <a:pt x="1647" y="1715"/>
                  </a:lnTo>
                  <a:lnTo>
                    <a:pt x="1688" y="1715"/>
                  </a:lnTo>
                  <a:lnTo>
                    <a:pt x="1742" y="1701"/>
                  </a:lnTo>
                  <a:lnTo>
                    <a:pt x="1783" y="1688"/>
                  </a:lnTo>
                  <a:lnTo>
                    <a:pt x="1824" y="1660"/>
                  </a:lnTo>
                  <a:lnTo>
                    <a:pt x="1851" y="1620"/>
                  </a:lnTo>
                  <a:lnTo>
                    <a:pt x="1878" y="1579"/>
                  </a:lnTo>
                  <a:lnTo>
                    <a:pt x="1892" y="1538"/>
                  </a:lnTo>
                  <a:lnTo>
                    <a:pt x="1905" y="1497"/>
                  </a:lnTo>
                  <a:lnTo>
                    <a:pt x="1905" y="1456"/>
                  </a:lnTo>
                  <a:lnTo>
                    <a:pt x="1892" y="1402"/>
                  </a:lnTo>
                  <a:lnTo>
                    <a:pt x="1878" y="1361"/>
                  </a:lnTo>
                  <a:lnTo>
                    <a:pt x="1769" y="1198"/>
                  </a:lnTo>
                  <a:lnTo>
                    <a:pt x="1660" y="1021"/>
                  </a:lnTo>
                  <a:lnTo>
                    <a:pt x="1524" y="831"/>
                  </a:lnTo>
                  <a:lnTo>
                    <a:pt x="1348" y="613"/>
                  </a:lnTo>
                  <a:lnTo>
                    <a:pt x="1144" y="409"/>
                  </a:lnTo>
                  <a:lnTo>
                    <a:pt x="1021" y="314"/>
                  </a:lnTo>
                  <a:lnTo>
                    <a:pt x="912" y="219"/>
                  </a:lnTo>
                  <a:lnTo>
                    <a:pt x="790" y="137"/>
                  </a:lnTo>
                  <a:lnTo>
                    <a:pt x="667" y="55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49" name="Google Shape;1338;p30">
              <a:extLst>
                <a:ext uri="{FF2B5EF4-FFF2-40B4-BE49-F238E27FC236}">
                  <a16:creationId xmlns:a16="http://schemas.microsoft.com/office/drawing/2014/main" id="{43B07991-B1AF-4D24-AE3A-7593B03FECE3}"/>
                </a:ext>
              </a:extLst>
            </p:cNvPr>
            <p:cNvSpPr/>
            <p:nvPr/>
          </p:nvSpPr>
          <p:spPr>
            <a:xfrm>
              <a:off x="5622174" y="4752123"/>
              <a:ext cx="59921" cy="51883"/>
            </a:xfrm>
            <a:custGeom>
              <a:avLst/>
              <a:gdLst/>
              <a:ahLst/>
              <a:cxnLst/>
              <a:rect l="l" t="t" r="r" b="b"/>
              <a:pathLst>
                <a:path w="2028" h="1756" extrusionOk="0">
                  <a:moveTo>
                    <a:pt x="327" y="0"/>
                  </a:moveTo>
                  <a:lnTo>
                    <a:pt x="218" y="28"/>
                  </a:lnTo>
                  <a:lnTo>
                    <a:pt x="137" y="55"/>
                  </a:lnTo>
                  <a:lnTo>
                    <a:pt x="69" y="109"/>
                  </a:lnTo>
                  <a:lnTo>
                    <a:pt x="28" y="177"/>
                  </a:lnTo>
                  <a:lnTo>
                    <a:pt x="1" y="259"/>
                  </a:lnTo>
                  <a:lnTo>
                    <a:pt x="1" y="368"/>
                  </a:lnTo>
                  <a:lnTo>
                    <a:pt x="137" y="381"/>
                  </a:lnTo>
                  <a:lnTo>
                    <a:pt x="273" y="409"/>
                  </a:lnTo>
                  <a:lnTo>
                    <a:pt x="422" y="449"/>
                  </a:lnTo>
                  <a:lnTo>
                    <a:pt x="572" y="517"/>
                  </a:lnTo>
                  <a:lnTo>
                    <a:pt x="681" y="585"/>
                  </a:lnTo>
                  <a:lnTo>
                    <a:pt x="776" y="653"/>
                  </a:lnTo>
                  <a:lnTo>
                    <a:pt x="967" y="817"/>
                  </a:lnTo>
                  <a:lnTo>
                    <a:pt x="1143" y="993"/>
                  </a:lnTo>
                  <a:lnTo>
                    <a:pt x="1293" y="1184"/>
                  </a:lnTo>
                  <a:lnTo>
                    <a:pt x="1415" y="1347"/>
                  </a:lnTo>
                  <a:lnTo>
                    <a:pt x="1511" y="1497"/>
                  </a:lnTo>
                  <a:lnTo>
                    <a:pt x="1592" y="1633"/>
                  </a:lnTo>
                  <a:lnTo>
                    <a:pt x="1620" y="1674"/>
                  </a:lnTo>
                  <a:lnTo>
                    <a:pt x="1647" y="1701"/>
                  </a:lnTo>
                  <a:lnTo>
                    <a:pt x="1688" y="1728"/>
                  </a:lnTo>
                  <a:lnTo>
                    <a:pt x="1728" y="1742"/>
                  </a:lnTo>
                  <a:lnTo>
                    <a:pt x="1769" y="1755"/>
                  </a:lnTo>
                  <a:lnTo>
                    <a:pt x="1824" y="1755"/>
                  </a:lnTo>
                  <a:lnTo>
                    <a:pt x="1864" y="1742"/>
                  </a:lnTo>
                  <a:lnTo>
                    <a:pt x="1919" y="1728"/>
                  </a:lnTo>
                  <a:lnTo>
                    <a:pt x="1946" y="1701"/>
                  </a:lnTo>
                  <a:lnTo>
                    <a:pt x="1987" y="1660"/>
                  </a:lnTo>
                  <a:lnTo>
                    <a:pt x="2014" y="1619"/>
                  </a:lnTo>
                  <a:lnTo>
                    <a:pt x="2028" y="1578"/>
                  </a:lnTo>
                  <a:lnTo>
                    <a:pt x="2028" y="1538"/>
                  </a:lnTo>
                  <a:lnTo>
                    <a:pt x="2028" y="1497"/>
                  </a:lnTo>
                  <a:lnTo>
                    <a:pt x="2028" y="1442"/>
                  </a:lnTo>
                  <a:lnTo>
                    <a:pt x="2000" y="1402"/>
                  </a:lnTo>
                  <a:lnTo>
                    <a:pt x="1905" y="1238"/>
                  </a:lnTo>
                  <a:lnTo>
                    <a:pt x="1796" y="1061"/>
                  </a:lnTo>
                  <a:lnTo>
                    <a:pt x="1647" y="871"/>
                  </a:lnTo>
                  <a:lnTo>
                    <a:pt x="1470" y="653"/>
                  </a:lnTo>
                  <a:lnTo>
                    <a:pt x="1266" y="449"/>
                  </a:lnTo>
                  <a:lnTo>
                    <a:pt x="1157" y="354"/>
                  </a:lnTo>
                  <a:lnTo>
                    <a:pt x="1035" y="259"/>
                  </a:lnTo>
                  <a:lnTo>
                    <a:pt x="926" y="177"/>
                  </a:lnTo>
                  <a:lnTo>
                    <a:pt x="790" y="96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50" name="Google Shape;1339;p30">
              <a:extLst>
                <a:ext uri="{FF2B5EF4-FFF2-40B4-BE49-F238E27FC236}">
                  <a16:creationId xmlns:a16="http://schemas.microsoft.com/office/drawing/2014/main" id="{46BFFB04-A5B7-4E91-98CD-5B78C856D0A7}"/>
                </a:ext>
              </a:extLst>
            </p:cNvPr>
            <p:cNvSpPr/>
            <p:nvPr/>
          </p:nvSpPr>
          <p:spPr>
            <a:xfrm>
              <a:off x="5689718" y="3017450"/>
              <a:ext cx="492746" cy="1615717"/>
            </a:xfrm>
            <a:custGeom>
              <a:avLst/>
              <a:gdLst/>
              <a:ahLst/>
              <a:cxnLst/>
              <a:rect l="l" t="t" r="r" b="b"/>
              <a:pathLst>
                <a:path w="16677" h="54684" extrusionOk="0">
                  <a:moveTo>
                    <a:pt x="11725" y="1"/>
                  </a:moveTo>
                  <a:lnTo>
                    <a:pt x="10080" y="327"/>
                  </a:lnTo>
                  <a:lnTo>
                    <a:pt x="10052" y="327"/>
                  </a:lnTo>
                  <a:lnTo>
                    <a:pt x="9563" y="450"/>
                  </a:lnTo>
                  <a:lnTo>
                    <a:pt x="9481" y="477"/>
                  </a:lnTo>
                  <a:lnTo>
                    <a:pt x="0" y="1552"/>
                  </a:lnTo>
                  <a:lnTo>
                    <a:pt x="2013" y="29763"/>
                  </a:lnTo>
                  <a:lnTo>
                    <a:pt x="12569" y="54683"/>
                  </a:lnTo>
                  <a:lnTo>
                    <a:pt x="16677" y="54493"/>
                  </a:lnTo>
                  <a:lnTo>
                    <a:pt x="16323" y="52357"/>
                  </a:lnTo>
                  <a:lnTo>
                    <a:pt x="15929" y="50072"/>
                  </a:lnTo>
                  <a:lnTo>
                    <a:pt x="15425" y="47311"/>
                  </a:lnTo>
                  <a:lnTo>
                    <a:pt x="14868" y="44304"/>
                  </a:lnTo>
                  <a:lnTo>
                    <a:pt x="14568" y="42795"/>
                  </a:lnTo>
                  <a:lnTo>
                    <a:pt x="14283" y="41312"/>
                  </a:lnTo>
                  <a:lnTo>
                    <a:pt x="13984" y="39897"/>
                  </a:lnTo>
                  <a:lnTo>
                    <a:pt x="13684" y="38591"/>
                  </a:lnTo>
                  <a:lnTo>
                    <a:pt x="13399" y="37394"/>
                  </a:lnTo>
                  <a:lnTo>
                    <a:pt x="13127" y="36374"/>
                  </a:lnTo>
                  <a:lnTo>
                    <a:pt x="12855" y="35436"/>
                  </a:lnTo>
                  <a:lnTo>
                    <a:pt x="12582" y="34538"/>
                  </a:lnTo>
                  <a:lnTo>
                    <a:pt x="12310" y="33654"/>
                  </a:lnTo>
                  <a:lnTo>
                    <a:pt x="12038" y="32810"/>
                  </a:lnTo>
                  <a:lnTo>
                    <a:pt x="11494" y="31246"/>
                  </a:lnTo>
                  <a:lnTo>
                    <a:pt x="11005" y="29872"/>
                  </a:lnTo>
                  <a:lnTo>
                    <a:pt x="10583" y="28743"/>
                  </a:lnTo>
                  <a:lnTo>
                    <a:pt x="10243" y="27873"/>
                  </a:lnTo>
                  <a:lnTo>
                    <a:pt x="9944" y="27138"/>
                  </a:lnTo>
                  <a:lnTo>
                    <a:pt x="10134" y="23710"/>
                  </a:lnTo>
                  <a:lnTo>
                    <a:pt x="10324" y="20078"/>
                  </a:lnTo>
                  <a:lnTo>
                    <a:pt x="10569" y="15739"/>
                  </a:lnTo>
                  <a:lnTo>
                    <a:pt x="10855" y="11114"/>
                  </a:lnTo>
                  <a:lnTo>
                    <a:pt x="11005" y="8843"/>
                  </a:lnTo>
                  <a:lnTo>
                    <a:pt x="11154" y="6666"/>
                  </a:lnTo>
                  <a:lnTo>
                    <a:pt x="11304" y="4639"/>
                  </a:lnTo>
                  <a:lnTo>
                    <a:pt x="11440" y="2817"/>
                  </a:lnTo>
                  <a:lnTo>
                    <a:pt x="11589" y="1252"/>
                  </a:lnTo>
                  <a:lnTo>
                    <a:pt x="117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51" name="Google Shape;1340;p30">
              <a:extLst>
                <a:ext uri="{FF2B5EF4-FFF2-40B4-BE49-F238E27FC236}">
                  <a16:creationId xmlns:a16="http://schemas.microsoft.com/office/drawing/2014/main" id="{C80D46D4-565D-4F76-8F98-4757C8AE3392}"/>
                </a:ext>
              </a:extLst>
            </p:cNvPr>
            <p:cNvSpPr/>
            <p:nvPr/>
          </p:nvSpPr>
          <p:spPr>
            <a:xfrm>
              <a:off x="6061063" y="4603413"/>
              <a:ext cx="139489" cy="145516"/>
            </a:xfrm>
            <a:custGeom>
              <a:avLst/>
              <a:gdLst/>
              <a:ahLst/>
              <a:cxnLst/>
              <a:rect l="l" t="t" r="r" b="b"/>
              <a:pathLst>
                <a:path w="4721" h="4925" extrusionOk="0">
                  <a:moveTo>
                    <a:pt x="1" y="1"/>
                  </a:moveTo>
                  <a:lnTo>
                    <a:pt x="1184" y="4829"/>
                  </a:lnTo>
                  <a:lnTo>
                    <a:pt x="1579" y="4884"/>
                  </a:lnTo>
                  <a:lnTo>
                    <a:pt x="1946" y="4911"/>
                  </a:lnTo>
                  <a:lnTo>
                    <a:pt x="2300" y="4925"/>
                  </a:lnTo>
                  <a:lnTo>
                    <a:pt x="2640" y="4925"/>
                  </a:lnTo>
                  <a:lnTo>
                    <a:pt x="2953" y="4897"/>
                  </a:lnTo>
                  <a:lnTo>
                    <a:pt x="3238" y="4857"/>
                  </a:lnTo>
                  <a:lnTo>
                    <a:pt x="3510" y="4816"/>
                  </a:lnTo>
                  <a:lnTo>
                    <a:pt x="3755" y="4761"/>
                  </a:lnTo>
                  <a:lnTo>
                    <a:pt x="3973" y="4693"/>
                  </a:lnTo>
                  <a:lnTo>
                    <a:pt x="4163" y="4639"/>
                  </a:lnTo>
                  <a:lnTo>
                    <a:pt x="4463" y="4517"/>
                  </a:lnTo>
                  <a:lnTo>
                    <a:pt x="4653" y="4435"/>
                  </a:lnTo>
                  <a:lnTo>
                    <a:pt x="4721" y="4394"/>
                  </a:lnTo>
                  <a:lnTo>
                    <a:pt x="3524" y="2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52" name="Google Shape;1341;p30">
              <a:extLst>
                <a:ext uri="{FF2B5EF4-FFF2-40B4-BE49-F238E27FC236}">
                  <a16:creationId xmlns:a16="http://schemas.microsoft.com/office/drawing/2014/main" id="{58D06165-5FEB-4148-9678-EA64CCC20F55}"/>
                </a:ext>
              </a:extLst>
            </p:cNvPr>
            <p:cNvSpPr/>
            <p:nvPr/>
          </p:nvSpPr>
          <p:spPr>
            <a:xfrm>
              <a:off x="6024515" y="4587753"/>
              <a:ext cx="194947" cy="79598"/>
            </a:xfrm>
            <a:custGeom>
              <a:avLst/>
              <a:gdLst/>
              <a:ahLst/>
              <a:cxnLst/>
              <a:rect l="l" t="t" r="r" b="b"/>
              <a:pathLst>
                <a:path w="6598" h="2694" extrusionOk="0">
                  <a:moveTo>
                    <a:pt x="6298" y="0"/>
                  </a:moveTo>
                  <a:lnTo>
                    <a:pt x="109" y="367"/>
                  </a:lnTo>
                  <a:lnTo>
                    <a:pt x="41" y="735"/>
                  </a:lnTo>
                  <a:lnTo>
                    <a:pt x="14" y="1061"/>
                  </a:lnTo>
                  <a:lnTo>
                    <a:pt x="0" y="1224"/>
                  </a:lnTo>
                  <a:lnTo>
                    <a:pt x="14" y="1374"/>
                  </a:lnTo>
                  <a:lnTo>
                    <a:pt x="27" y="1524"/>
                  </a:lnTo>
                  <a:lnTo>
                    <a:pt x="54" y="1673"/>
                  </a:lnTo>
                  <a:lnTo>
                    <a:pt x="82" y="1823"/>
                  </a:lnTo>
                  <a:lnTo>
                    <a:pt x="136" y="1959"/>
                  </a:lnTo>
                  <a:lnTo>
                    <a:pt x="204" y="2081"/>
                  </a:lnTo>
                  <a:lnTo>
                    <a:pt x="272" y="2217"/>
                  </a:lnTo>
                  <a:lnTo>
                    <a:pt x="354" y="2340"/>
                  </a:lnTo>
                  <a:lnTo>
                    <a:pt x="463" y="2462"/>
                  </a:lnTo>
                  <a:lnTo>
                    <a:pt x="585" y="2571"/>
                  </a:lnTo>
                  <a:lnTo>
                    <a:pt x="707" y="2693"/>
                  </a:lnTo>
                  <a:lnTo>
                    <a:pt x="6502" y="2353"/>
                  </a:lnTo>
                  <a:lnTo>
                    <a:pt x="6556" y="2054"/>
                  </a:lnTo>
                  <a:lnTo>
                    <a:pt x="6584" y="1755"/>
                  </a:lnTo>
                  <a:lnTo>
                    <a:pt x="6597" y="1456"/>
                  </a:lnTo>
                  <a:lnTo>
                    <a:pt x="6584" y="1156"/>
                  </a:lnTo>
                  <a:lnTo>
                    <a:pt x="6543" y="857"/>
                  </a:lnTo>
                  <a:lnTo>
                    <a:pt x="6488" y="571"/>
                  </a:lnTo>
                  <a:lnTo>
                    <a:pt x="6407" y="286"/>
                  </a:lnTo>
                  <a:lnTo>
                    <a:pt x="6298" y="0"/>
                  </a:lnTo>
                  <a:close/>
                </a:path>
              </a:pathLst>
            </a:custGeom>
            <a:solidFill>
              <a:srgbClr val="5D10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53" name="Google Shape;1342;p30">
              <a:extLst>
                <a:ext uri="{FF2B5EF4-FFF2-40B4-BE49-F238E27FC236}">
                  <a16:creationId xmlns:a16="http://schemas.microsoft.com/office/drawing/2014/main" id="{C935FFDB-1953-4594-8C4E-D8630C712F0E}"/>
                </a:ext>
              </a:extLst>
            </p:cNvPr>
            <p:cNvSpPr/>
            <p:nvPr/>
          </p:nvSpPr>
          <p:spPr>
            <a:xfrm>
              <a:off x="5811895" y="4681801"/>
              <a:ext cx="410784" cy="196543"/>
            </a:xfrm>
            <a:custGeom>
              <a:avLst/>
              <a:gdLst/>
              <a:ahLst/>
              <a:cxnLst/>
              <a:rect l="l" t="t" r="r" b="b"/>
              <a:pathLst>
                <a:path w="13903" h="6652" extrusionOk="0">
                  <a:moveTo>
                    <a:pt x="8638" y="0"/>
                  </a:moveTo>
                  <a:lnTo>
                    <a:pt x="8529" y="27"/>
                  </a:lnTo>
                  <a:lnTo>
                    <a:pt x="8352" y="109"/>
                  </a:lnTo>
                  <a:lnTo>
                    <a:pt x="8148" y="218"/>
                  </a:lnTo>
                  <a:lnTo>
                    <a:pt x="7890" y="367"/>
                  </a:lnTo>
                  <a:lnTo>
                    <a:pt x="7278" y="762"/>
                  </a:lnTo>
                  <a:lnTo>
                    <a:pt x="6543" y="1238"/>
                  </a:lnTo>
                  <a:lnTo>
                    <a:pt x="6013" y="1578"/>
                  </a:lnTo>
                  <a:lnTo>
                    <a:pt x="5645" y="1823"/>
                  </a:lnTo>
                  <a:lnTo>
                    <a:pt x="5020" y="2231"/>
                  </a:lnTo>
                  <a:lnTo>
                    <a:pt x="4775" y="2380"/>
                  </a:lnTo>
                  <a:lnTo>
                    <a:pt x="4203" y="2748"/>
                  </a:lnTo>
                  <a:lnTo>
                    <a:pt x="3360" y="3265"/>
                  </a:lnTo>
                  <a:lnTo>
                    <a:pt x="2952" y="3496"/>
                  </a:lnTo>
                  <a:lnTo>
                    <a:pt x="2571" y="3700"/>
                  </a:lnTo>
                  <a:lnTo>
                    <a:pt x="2204" y="3877"/>
                  </a:lnTo>
                  <a:lnTo>
                    <a:pt x="1877" y="4013"/>
                  </a:lnTo>
                  <a:lnTo>
                    <a:pt x="1578" y="4122"/>
                  </a:lnTo>
                  <a:lnTo>
                    <a:pt x="1442" y="4162"/>
                  </a:lnTo>
                  <a:lnTo>
                    <a:pt x="1320" y="4190"/>
                  </a:lnTo>
                  <a:lnTo>
                    <a:pt x="1020" y="4258"/>
                  </a:lnTo>
                  <a:lnTo>
                    <a:pt x="776" y="4339"/>
                  </a:lnTo>
                  <a:lnTo>
                    <a:pt x="667" y="4394"/>
                  </a:lnTo>
                  <a:lnTo>
                    <a:pt x="572" y="4448"/>
                  </a:lnTo>
                  <a:lnTo>
                    <a:pt x="476" y="4502"/>
                  </a:lnTo>
                  <a:lnTo>
                    <a:pt x="395" y="4570"/>
                  </a:lnTo>
                  <a:lnTo>
                    <a:pt x="327" y="4638"/>
                  </a:lnTo>
                  <a:lnTo>
                    <a:pt x="259" y="4707"/>
                  </a:lnTo>
                  <a:lnTo>
                    <a:pt x="150" y="4843"/>
                  </a:lnTo>
                  <a:lnTo>
                    <a:pt x="82" y="4992"/>
                  </a:lnTo>
                  <a:lnTo>
                    <a:pt x="27" y="5155"/>
                  </a:lnTo>
                  <a:lnTo>
                    <a:pt x="0" y="5319"/>
                  </a:lnTo>
                  <a:lnTo>
                    <a:pt x="0" y="5482"/>
                  </a:lnTo>
                  <a:lnTo>
                    <a:pt x="14" y="5645"/>
                  </a:lnTo>
                  <a:lnTo>
                    <a:pt x="41" y="5808"/>
                  </a:lnTo>
                  <a:lnTo>
                    <a:pt x="82" y="5958"/>
                  </a:lnTo>
                  <a:lnTo>
                    <a:pt x="123" y="6108"/>
                  </a:lnTo>
                  <a:lnTo>
                    <a:pt x="245" y="6380"/>
                  </a:lnTo>
                  <a:lnTo>
                    <a:pt x="259" y="6407"/>
                  </a:lnTo>
                  <a:lnTo>
                    <a:pt x="299" y="6434"/>
                  </a:lnTo>
                  <a:lnTo>
                    <a:pt x="436" y="6488"/>
                  </a:lnTo>
                  <a:lnTo>
                    <a:pt x="640" y="6529"/>
                  </a:lnTo>
                  <a:lnTo>
                    <a:pt x="898" y="6556"/>
                  </a:lnTo>
                  <a:lnTo>
                    <a:pt x="1224" y="6584"/>
                  </a:lnTo>
                  <a:lnTo>
                    <a:pt x="1592" y="6611"/>
                  </a:lnTo>
                  <a:lnTo>
                    <a:pt x="2476" y="6638"/>
                  </a:lnTo>
                  <a:lnTo>
                    <a:pt x="3496" y="6652"/>
                  </a:lnTo>
                  <a:lnTo>
                    <a:pt x="4639" y="6638"/>
                  </a:lnTo>
                  <a:lnTo>
                    <a:pt x="5849" y="6624"/>
                  </a:lnTo>
                  <a:lnTo>
                    <a:pt x="7087" y="6597"/>
                  </a:lnTo>
                  <a:lnTo>
                    <a:pt x="9536" y="6516"/>
                  </a:lnTo>
                  <a:lnTo>
                    <a:pt x="11644" y="6434"/>
                  </a:lnTo>
                  <a:lnTo>
                    <a:pt x="13712" y="6325"/>
                  </a:lnTo>
                  <a:lnTo>
                    <a:pt x="13766" y="5699"/>
                  </a:lnTo>
                  <a:lnTo>
                    <a:pt x="13820" y="5033"/>
                  </a:lnTo>
                  <a:lnTo>
                    <a:pt x="13875" y="4230"/>
                  </a:lnTo>
                  <a:lnTo>
                    <a:pt x="13902" y="3360"/>
                  </a:lnTo>
                  <a:lnTo>
                    <a:pt x="13902" y="2938"/>
                  </a:lnTo>
                  <a:lnTo>
                    <a:pt x="13888" y="2517"/>
                  </a:lnTo>
                  <a:lnTo>
                    <a:pt x="13875" y="2136"/>
                  </a:lnTo>
                  <a:lnTo>
                    <a:pt x="13834" y="1782"/>
                  </a:lnTo>
                  <a:lnTo>
                    <a:pt x="13793" y="1469"/>
                  </a:lnTo>
                  <a:lnTo>
                    <a:pt x="13752" y="1333"/>
                  </a:lnTo>
                  <a:lnTo>
                    <a:pt x="13725" y="1211"/>
                  </a:lnTo>
                  <a:lnTo>
                    <a:pt x="13671" y="1102"/>
                  </a:lnTo>
                  <a:lnTo>
                    <a:pt x="13630" y="1020"/>
                  </a:lnTo>
                  <a:lnTo>
                    <a:pt x="13562" y="939"/>
                  </a:lnTo>
                  <a:lnTo>
                    <a:pt x="13494" y="871"/>
                  </a:lnTo>
                  <a:lnTo>
                    <a:pt x="13426" y="816"/>
                  </a:lnTo>
                  <a:lnTo>
                    <a:pt x="13344" y="775"/>
                  </a:lnTo>
                  <a:lnTo>
                    <a:pt x="13249" y="748"/>
                  </a:lnTo>
                  <a:lnTo>
                    <a:pt x="13154" y="721"/>
                  </a:lnTo>
                  <a:lnTo>
                    <a:pt x="13059" y="707"/>
                  </a:lnTo>
                  <a:lnTo>
                    <a:pt x="12950" y="707"/>
                  </a:lnTo>
                  <a:lnTo>
                    <a:pt x="12732" y="721"/>
                  </a:lnTo>
                  <a:lnTo>
                    <a:pt x="12487" y="748"/>
                  </a:lnTo>
                  <a:lnTo>
                    <a:pt x="12229" y="803"/>
                  </a:lnTo>
                  <a:lnTo>
                    <a:pt x="11698" y="925"/>
                  </a:lnTo>
                  <a:lnTo>
                    <a:pt x="11413" y="993"/>
                  </a:lnTo>
                  <a:lnTo>
                    <a:pt x="11141" y="1047"/>
                  </a:lnTo>
                  <a:lnTo>
                    <a:pt x="10855" y="1088"/>
                  </a:lnTo>
                  <a:lnTo>
                    <a:pt x="10583" y="1102"/>
                  </a:lnTo>
                  <a:lnTo>
                    <a:pt x="10325" y="1102"/>
                  </a:lnTo>
                  <a:lnTo>
                    <a:pt x="10189" y="1088"/>
                  </a:lnTo>
                  <a:lnTo>
                    <a:pt x="10066" y="1061"/>
                  </a:lnTo>
                  <a:lnTo>
                    <a:pt x="9930" y="884"/>
                  </a:lnTo>
                  <a:lnTo>
                    <a:pt x="9781" y="721"/>
                  </a:lnTo>
                  <a:lnTo>
                    <a:pt x="9590" y="517"/>
                  </a:lnTo>
                  <a:lnTo>
                    <a:pt x="9372" y="326"/>
                  </a:lnTo>
                  <a:lnTo>
                    <a:pt x="9250" y="231"/>
                  </a:lnTo>
                  <a:lnTo>
                    <a:pt x="9128" y="150"/>
                  </a:lnTo>
                  <a:lnTo>
                    <a:pt x="9005" y="82"/>
                  </a:lnTo>
                  <a:lnTo>
                    <a:pt x="8883" y="41"/>
                  </a:lnTo>
                  <a:lnTo>
                    <a:pt x="8760" y="14"/>
                  </a:lnTo>
                  <a:lnTo>
                    <a:pt x="8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54" name="Google Shape;1343;p30">
              <a:extLst>
                <a:ext uri="{FF2B5EF4-FFF2-40B4-BE49-F238E27FC236}">
                  <a16:creationId xmlns:a16="http://schemas.microsoft.com/office/drawing/2014/main" id="{5310CB8D-E1A0-44FF-A56A-E6163F3BAB84}"/>
                </a:ext>
              </a:extLst>
            </p:cNvPr>
            <p:cNvSpPr/>
            <p:nvPr/>
          </p:nvSpPr>
          <p:spPr>
            <a:xfrm>
              <a:off x="5960191" y="4735636"/>
              <a:ext cx="64323" cy="52681"/>
            </a:xfrm>
            <a:custGeom>
              <a:avLst/>
              <a:gdLst/>
              <a:ahLst/>
              <a:cxnLst/>
              <a:rect l="l" t="t" r="r" b="b"/>
              <a:pathLst>
                <a:path w="2177" h="1783" extrusionOk="0">
                  <a:moveTo>
                    <a:pt x="626" y="1"/>
                  </a:moveTo>
                  <a:lnTo>
                    <a:pt x="504" y="14"/>
                  </a:lnTo>
                  <a:lnTo>
                    <a:pt x="381" y="28"/>
                  </a:lnTo>
                  <a:lnTo>
                    <a:pt x="273" y="69"/>
                  </a:lnTo>
                  <a:lnTo>
                    <a:pt x="177" y="110"/>
                  </a:lnTo>
                  <a:lnTo>
                    <a:pt x="96" y="150"/>
                  </a:lnTo>
                  <a:lnTo>
                    <a:pt x="41" y="218"/>
                  </a:lnTo>
                  <a:lnTo>
                    <a:pt x="14" y="300"/>
                  </a:lnTo>
                  <a:lnTo>
                    <a:pt x="1" y="409"/>
                  </a:lnTo>
                  <a:lnTo>
                    <a:pt x="150" y="395"/>
                  </a:lnTo>
                  <a:lnTo>
                    <a:pt x="327" y="422"/>
                  </a:lnTo>
                  <a:lnTo>
                    <a:pt x="517" y="463"/>
                  </a:lnTo>
                  <a:lnTo>
                    <a:pt x="613" y="504"/>
                  </a:lnTo>
                  <a:lnTo>
                    <a:pt x="722" y="545"/>
                  </a:lnTo>
                  <a:lnTo>
                    <a:pt x="830" y="613"/>
                  </a:lnTo>
                  <a:lnTo>
                    <a:pt x="926" y="681"/>
                  </a:lnTo>
                  <a:lnTo>
                    <a:pt x="1116" y="844"/>
                  </a:lnTo>
                  <a:lnTo>
                    <a:pt x="1293" y="1035"/>
                  </a:lnTo>
                  <a:lnTo>
                    <a:pt x="1442" y="1211"/>
                  </a:lnTo>
                  <a:lnTo>
                    <a:pt x="1565" y="1388"/>
                  </a:lnTo>
                  <a:lnTo>
                    <a:pt x="1660" y="1524"/>
                  </a:lnTo>
                  <a:lnTo>
                    <a:pt x="1742" y="1660"/>
                  </a:lnTo>
                  <a:lnTo>
                    <a:pt x="1769" y="1701"/>
                  </a:lnTo>
                  <a:lnTo>
                    <a:pt x="1796" y="1728"/>
                  </a:lnTo>
                  <a:lnTo>
                    <a:pt x="1837" y="1755"/>
                  </a:lnTo>
                  <a:lnTo>
                    <a:pt x="1878" y="1769"/>
                  </a:lnTo>
                  <a:lnTo>
                    <a:pt x="1919" y="1783"/>
                  </a:lnTo>
                  <a:lnTo>
                    <a:pt x="1973" y="1783"/>
                  </a:lnTo>
                  <a:lnTo>
                    <a:pt x="2014" y="1769"/>
                  </a:lnTo>
                  <a:lnTo>
                    <a:pt x="2055" y="1755"/>
                  </a:lnTo>
                  <a:lnTo>
                    <a:pt x="2095" y="1728"/>
                  </a:lnTo>
                  <a:lnTo>
                    <a:pt x="2136" y="1687"/>
                  </a:lnTo>
                  <a:lnTo>
                    <a:pt x="2150" y="1660"/>
                  </a:lnTo>
                  <a:lnTo>
                    <a:pt x="2177" y="1606"/>
                  </a:lnTo>
                  <a:lnTo>
                    <a:pt x="2177" y="1565"/>
                  </a:lnTo>
                  <a:lnTo>
                    <a:pt x="2177" y="1524"/>
                  </a:lnTo>
                  <a:lnTo>
                    <a:pt x="2177" y="1483"/>
                  </a:lnTo>
                  <a:lnTo>
                    <a:pt x="2150" y="1429"/>
                  </a:lnTo>
                  <a:lnTo>
                    <a:pt x="2055" y="1266"/>
                  </a:lnTo>
                  <a:lnTo>
                    <a:pt x="1946" y="1103"/>
                  </a:lnTo>
                  <a:lnTo>
                    <a:pt x="1796" y="899"/>
                  </a:lnTo>
                  <a:lnTo>
                    <a:pt x="1619" y="695"/>
                  </a:lnTo>
                  <a:lnTo>
                    <a:pt x="1415" y="477"/>
                  </a:lnTo>
                  <a:lnTo>
                    <a:pt x="1306" y="382"/>
                  </a:lnTo>
                  <a:lnTo>
                    <a:pt x="1184" y="286"/>
                  </a:lnTo>
                  <a:lnTo>
                    <a:pt x="1062" y="205"/>
                  </a:lnTo>
                  <a:lnTo>
                    <a:pt x="939" y="137"/>
                  </a:lnTo>
                  <a:lnTo>
                    <a:pt x="776" y="55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55" name="Google Shape;1344;p30">
              <a:extLst>
                <a:ext uri="{FF2B5EF4-FFF2-40B4-BE49-F238E27FC236}">
                  <a16:creationId xmlns:a16="http://schemas.microsoft.com/office/drawing/2014/main" id="{9C318398-807B-494A-A3DA-EAFFBFD62BFE}"/>
                </a:ext>
              </a:extLst>
            </p:cNvPr>
            <p:cNvSpPr/>
            <p:nvPr/>
          </p:nvSpPr>
          <p:spPr>
            <a:xfrm>
              <a:off x="5989530" y="4718351"/>
              <a:ext cx="56286" cy="50672"/>
            </a:xfrm>
            <a:custGeom>
              <a:avLst/>
              <a:gdLst/>
              <a:ahLst/>
              <a:cxnLst/>
              <a:rect l="l" t="t" r="r" b="b"/>
              <a:pathLst>
                <a:path w="1905" h="1715" extrusionOk="0">
                  <a:moveTo>
                    <a:pt x="531" y="1"/>
                  </a:moveTo>
                  <a:lnTo>
                    <a:pt x="354" y="14"/>
                  </a:lnTo>
                  <a:lnTo>
                    <a:pt x="273" y="28"/>
                  </a:lnTo>
                  <a:lnTo>
                    <a:pt x="205" y="55"/>
                  </a:lnTo>
                  <a:lnTo>
                    <a:pt x="137" y="82"/>
                  </a:lnTo>
                  <a:lnTo>
                    <a:pt x="82" y="150"/>
                  </a:lnTo>
                  <a:lnTo>
                    <a:pt x="41" y="232"/>
                  </a:lnTo>
                  <a:lnTo>
                    <a:pt x="1" y="341"/>
                  </a:lnTo>
                  <a:lnTo>
                    <a:pt x="109" y="355"/>
                  </a:lnTo>
                  <a:lnTo>
                    <a:pt x="218" y="382"/>
                  </a:lnTo>
                  <a:lnTo>
                    <a:pt x="327" y="423"/>
                  </a:lnTo>
                  <a:lnTo>
                    <a:pt x="436" y="477"/>
                  </a:lnTo>
                  <a:lnTo>
                    <a:pt x="545" y="545"/>
                  </a:lnTo>
                  <a:lnTo>
                    <a:pt x="654" y="613"/>
                  </a:lnTo>
                  <a:lnTo>
                    <a:pt x="844" y="776"/>
                  </a:lnTo>
                  <a:lnTo>
                    <a:pt x="1007" y="953"/>
                  </a:lnTo>
                  <a:lnTo>
                    <a:pt x="1157" y="1143"/>
                  </a:lnTo>
                  <a:lnTo>
                    <a:pt x="1279" y="1307"/>
                  </a:lnTo>
                  <a:lnTo>
                    <a:pt x="1374" y="1456"/>
                  </a:lnTo>
                  <a:lnTo>
                    <a:pt x="1456" y="1592"/>
                  </a:lnTo>
                  <a:lnTo>
                    <a:pt x="1483" y="1633"/>
                  </a:lnTo>
                  <a:lnTo>
                    <a:pt x="1524" y="1660"/>
                  </a:lnTo>
                  <a:lnTo>
                    <a:pt x="1551" y="1688"/>
                  </a:lnTo>
                  <a:lnTo>
                    <a:pt x="1592" y="1701"/>
                  </a:lnTo>
                  <a:lnTo>
                    <a:pt x="1647" y="1715"/>
                  </a:lnTo>
                  <a:lnTo>
                    <a:pt x="1687" y="1715"/>
                  </a:lnTo>
                  <a:lnTo>
                    <a:pt x="1742" y="1701"/>
                  </a:lnTo>
                  <a:lnTo>
                    <a:pt x="1783" y="1688"/>
                  </a:lnTo>
                  <a:lnTo>
                    <a:pt x="1823" y="1660"/>
                  </a:lnTo>
                  <a:lnTo>
                    <a:pt x="1851" y="1620"/>
                  </a:lnTo>
                  <a:lnTo>
                    <a:pt x="1878" y="1579"/>
                  </a:lnTo>
                  <a:lnTo>
                    <a:pt x="1891" y="1538"/>
                  </a:lnTo>
                  <a:lnTo>
                    <a:pt x="1905" y="1497"/>
                  </a:lnTo>
                  <a:lnTo>
                    <a:pt x="1905" y="1456"/>
                  </a:lnTo>
                  <a:lnTo>
                    <a:pt x="1891" y="1402"/>
                  </a:lnTo>
                  <a:lnTo>
                    <a:pt x="1878" y="1361"/>
                  </a:lnTo>
                  <a:lnTo>
                    <a:pt x="1769" y="1198"/>
                  </a:lnTo>
                  <a:lnTo>
                    <a:pt x="1660" y="1021"/>
                  </a:lnTo>
                  <a:lnTo>
                    <a:pt x="1524" y="831"/>
                  </a:lnTo>
                  <a:lnTo>
                    <a:pt x="1347" y="613"/>
                  </a:lnTo>
                  <a:lnTo>
                    <a:pt x="1143" y="409"/>
                  </a:lnTo>
                  <a:lnTo>
                    <a:pt x="1021" y="314"/>
                  </a:lnTo>
                  <a:lnTo>
                    <a:pt x="912" y="219"/>
                  </a:lnTo>
                  <a:lnTo>
                    <a:pt x="790" y="137"/>
                  </a:lnTo>
                  <a:lnTo>
                    <a:pt x="667" y="55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56" name="Google Shape;1345;p30">
              <a:extLst>
                <a:ext uri="{FF2B5EF4-FFF2-40B4-BE49-F238E27FC236}">
                  <a16:creationId xmlns:a16="http://schemas.microsoft.com/office/drawing/2014/main" id="{2A089273-22D2-4DA0-AE88-E7E1DFF1452A}"/>
                </a:ext>
              </a:extLst>
            </p:cNvPr>
            <p:cNvSpPr/>
            <p:nvPr/>
          </p:nvSpPr>
          <p:spPr>
            <a:xfrm>
              <a:off x="5936081" y="4752123"/>
              <a:ext cx="59921" cy="51883"/>
            </a:xfrm>
            <a:custGeom>
              <a:avLst/>
              <a:gdLst/>
              <a:ahLst/>
              <a:cxnLst/>
              <a:rect l="l" t="t" r="r" b="b"/>
              <a:pathLst>
                <a:path w="2028" h="1756" extrusionOk="0">
                  <a:moveTo>
                    <a:pt x="327" y="0"/>
                  </a:moveTo>
                  <a:lnTo>
                    <a:pt x="218" y="28"/>
                  </a:lnTo>
                  <a:lnTo>
                    <a:pt x="136" y="55"/>
                  </a:lnTo>
                  <a:lnTo>
                    <a:pt x="68" y="109"/>
                  </a:lnTo>
                  <a:lnTo>
                    <a:pt x="28" y="177"/>
                  </a:lnTo>
                  <a:lnTo>
                    <a:pt x="0" y="259"/>
                  </a:lnTo>
                  <a:lnTo>
                    <a:pt x="0" y="368"/>
                  </a:lnTo>
                  <a:lnTo>
                    <a:pt x="136" y="381"/>
                  </a:lnTo>
                  <a:lnTo>
                    <a:pt x="272" y="409"/>
                  </a:lnTo>
                  <a:lnTo>
                    <a:pt x="422" y="449"/>
                  </a:lnTo>
                  <a:lnTo>
                    <a:pt x="572" y="517"/>
                  </a:lnTo>
                  <a:lnTo>
                    <a:pt x="681" y="585"/>
                  </a:lnTo>
                  <a:lnTo>
                    <a:pt x="776" y="653"/>
                  </a:lnTo>
                  <a:lnTo>
                    <a:pt x="966" y="817"/>
                  </a:lnTo>
                  <a:lnTo>
                    <a:pt x="1143" y="993"/>
                  </a:lnTo>
                  <a:lnTo>
                    <a:pt x="1293" y="1184"/>
                  </a:lnTo>
                  <a:lnTo>
                    <a:pt x="1415" y="1347"/>
                  </a:lnTo>
                  <a:lnTo>
                    <a:pt x="1510" y="1497"/>
                  </a:lnTo>
                  <a:lnTo>
                    <a:pt x="1592" y="1633"/>
                  </a:lnTo>
                  <a:lnTo>
                    <a:pt x="1619" y="1674"/>
                  </a:lnTo>
                  <a:lnTo>
                    <a:pt x="1646" y="1701"/>
                  </a:lnTo>
                  <a:lnTo>
                    <a:pt x="1687" y="1728"/>
                  </a:lnTo>
                  <a:lnTo>
                    <a:pt x="1728" y="1742"/>
                  </a:lnTo>
                  <a:lnTo>
                    <a:pt x="1769" y="1755"/>
                  </a:lnTo>
                  <a:lnTo>
                    <a:pt x="1823" y="1755"/>
                  </a:lnTo>
                  <a:lnTo>
                    <a:pt x="1864" y="1742"/>
                  </a:lnTo>
                  <a:lnTo>
                    <a:pt x="1918" y="1728"/>
                  </a:lnTo>
                  <a:lnTo>
                    <a:pt x="1946" y="1701"/>
                  </a:lnTo>
                  <a:lnTo>
                    <a:pt x="1986" y="1660"/>
                  </a:lnTo>
                  <a:lnTo>
                    <a:pt x="2014" y="1619"/>
                  </a:lnTo>
                  <a:lnTo>
                    <a:pt x="2027" y="1578"/>
                  </a:lnTo>
                  <a:lnTo>
                    <a:pt x="2027" y="1538"/>
                  </a:lnTo>
                  <a:lnTo>
                    <a:pt x="2027" y="1497"/>
                  </a:lnTo>
                  <a:lnTo>
                    <a:pt x="2027" y="1442"/>
                  </a:lnTo>
                  <a:lnTo>
                    <a:pt x="2000" y="1402"/>
                  </a:lnTo>
                  <a:lnTo>
                    <a:pt x="1905" y="1238"/>
                  </a:lnTo>
                  <a:lnTo>
                    <a:pt x="1796" y="1061"/>
                  </a:lnTo>
                  <a:lnTo>
                    <a:pt x="1646" y="871"/>
                  </a:lnTo>
                  <a:lnTo>
                    <a:pt x="1470" y="653"/>
                  </a:lnTo>
                  <a:lnTo>
                    <a:pt x="1265" y="449"/>
                  </a:lnTo>
                  <a:lnTo>
                    <a:pt x="1157" y="354"/>
                  </a:lnTo>
                  <a:lnTo>
                    <a:pt x="1034" y="259"/>
                  </a:lnTo>
                  <a:lnTo>
                    <a:pt x="925" y="177"/>
                  </a:lnTo>
                  <a:lnTo>
                    <a:pt x="789" y="96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57" name="Google Shape;1346;p30">
              <a:extLst>
                <a:ext uri="{FF2B5EF4-FFF2-40B4-BE49-F238E27FC236}">
                  <a16:creationId xmlns:a16="http://schemas.microsoft.com/office/drawing/2014/main" id="{753F32D7-7843-4F3C-BD54-0E0ED0B162FB}"/>
                </a:ext>
              </a:extLst>
            </p:cNvPr>
            <p:cNvSpPr/>
            <p:nvPr/>
          </p:nvSpPr>
          <p:spPr>
            <a:xfrm>
              <a:off x="5469860" y="1727725"/>
              <a:ext cx="131452" cy="156360"/>
            </a:xfrm>
            <a:custGeom>
              <a:avLst/>
              <a:gdLst/>
              <a:ahLst/>
              <a:cxnLst/>
              <a:rect l="l" t="t" r="r" b="b"/>
              <a:pathLst>
                <a:path w="4449" h="5292" extrusionOk="0">
                  <a:moveTo>
                    <a:pt x="218" y="0"/>
                  </a:moveTo>
                  <a:lnTo>
                    <a:pt x="109" y="14"/>
                  </a:lnTo>
                  <a:lnTo>
                    <a:pt x="0" y="28"/>
                  </a:lnTo>
                  <a:lnTo>
                    <a:pt x="68" y="164"/>
                  </a:lnTo>
                  <a:lnTo>
                    <a:pt x="218" y="517"/>
                  </a:lnTo>
                  <a:lnTo>
                    <a:pt x="313" y="762"/>
                  </a:lnTo>
                  <a:lnTo>
                    <a:pt x="422" y="1061"/>
                  </a:lnTo>
                  <a:lnTo>
                    <a:pt x="531" y="1388"/>
                  </a:lnTo>
                  <a:lnTo>
                    <a:pt x="640" y="1755"/>
                  </a:lnTo>
                  <a:lnTo>
                    <a:pt x="721" y="2150"/>
                  </a:lnTo>
                  <a:lnTo>
                    <a:pt x="803" y="2558"/>
                  </a:lnTo>
                  <a:lnTo>
                    <a:pt x="857" y="2979"/>
                  </a:lnTo>
                  <a:lnTo>
                    <a:pt x="885" y="3415"/>
                  </a:lnTo>
                  <a:lnTo>
                    <a:pt x="885" y="3646"/>
                  </a:lnTo>
                  <a:lnTo>
                    <a:pt x="885" y="3864"/>
                  </a:lnTo>
                  <a:lnTo>
                    <a:pt x="857" y="4081"/>
                  </a:lnTo>
                  <a:lnTo>
                    <a:pt x="844" y="4312"/>
                  </a:lnTo>
                  <a:lnTo>
                    <a:pt x="803" y="4530"/>
                  </a:lnTo>
                  <a:lnTo>
                    <a:pt x="749" y="4748"/>
                  </a:lnTo>
                  <a:lnTo>
                    <a:pt x="694" y="4965"/>
                  </a:lnTo>
                  <a:lnTo>
                    <a:pt x="613" y="5183"/>
                  </a:lnTo>
                  <a:lnTo>
                    <a:pt x="1089" y="5224"/>
                  </a:lnTo>
                  <a:lnTo>
                    <a:pt x="1578" y="5265"/>
                  </a:lnTo>
                  <a:lnTo>
                    <a:pt x="2054" y="5278"/>
                  </a:lnTo>
                  <a:lnTo>
                    <a:pt x="2530" y="5292"/>
                  </a:lnTo>
                  <a:lnTo>
                    <a:pt x="3020" y="5292"/>
                  </a:lnTo>
                  <a:lnTo>
                    <a:pt x="3496" y="5265"/>
                  </a:lnTo>
                  <a:lnTo>
                    <a:pt x="3972" y="5237"/>
                  </a:lnTo>
                  <a:lnTo>
                    <a:pt x="4448" y="5183"/>
                  </a:lnTo>
                  <a:lnTo>
                    <a:pt x="4394" y="4761"/>
                  </a:lnTo>
                  <a:lnTo>
                    <a:pt x="4326" y="4449"/>
                  </a:lnTo>
                  <a:lnTo>
                    <a:pt x="4258" y="4136"/>
                  </a:lnTo>
                  <a:lnTo>
                    <a:pt x="4163" y="3850"/>
                  </a:lnTo>
                  <a:lnTo>
                    <a:pt x="4068" y="3564"/>
                  </a:lnTo>
                  <a:lnTo>
                    <a:pt x="3972" y="3292"/>
                  </a:lnTo>
                  <a:lnTo>
                    <a:pt x="3850" y="3034"/>
                  </a:lnTo>
                  <a:lnTo>
                    <a:pt x="3728" y="2789"/>
                  </a:lnTo>
                  <a:lnTo>
                    <a:pt x="3592" y="2544"/>
                  </a:lnTo>
                  <a:lnTo>
                    <a:pt x="3455" y="2313"/>
                  </a:lnTo>
                  <a:lnTo>
                    <a:pt x="3319" y="2095"/>
                  </a:lnTo>
                  <a:lnTo>
                    <a:pt x="3170" y="1891"/>
                  </a:lnTo>
                  <a:lnTo>
                    <a:pt x="3020" y="1687"/>
                  </a:lnTo>
                  <a:lnTo>
                    <a:pt x="2857" y="1510"/>
                  </a:lnTo>
                  <a:lnTo>
                    <a:pt x="2694" y="1334"/>
                  </a:lnTo>
                  <a:lnTo>
                    <a:pt x="2530" y="1157"/>
                  </a:lnTo>
                  <a:lnTo>
                    <a:pt x="2367" y="1007"/>
                  </a:lnTo>
                  <a:lnTo>
                    <a:pt x="2190" y="857"/>
                  </a:lnTo>
                  <a:lnTo>
                    <a:pt x="2027" y="735"/>
                  </a:lnTo>
                  <a:lnTo>
                    <a:pt x="1864" y="613"/>
                  </a:lnTo>
                  <a:lnTo>
                    <a:pt x="1687" y="504"/>
                  </a:lnTo>
                  <a:lnTo>
                    <a:pt x="1524" y="395"/>
                  </a:lnTo>
                  <a:lnTo>
                    <a:pt x="1361" y="313"/>
                  </a:lnTo>
                  <a:lnTo>
                    <a:pt x="1197" y="232"/>
                  </a:lnTo>
                  <a:lnTo>
                    <a:pt x="1048" y="164"/>
                  </a:lnTo>
                  <a:lnTo>
                    <a:pt x="898" y="109"/>
                  </a:lnTo>
                  <a:lnTo>
                    <a:pt x="749" y="68"/>
                  </a:lnTo>
                  <a:lnTo>
                    <a:pt x="599" y="2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58" name="Google Shape;1347;p30">
              <a:extLst>
                <a:ext uri="{FF2B5EF4-FFF2-40B4-BE49-F238E27FC236}">
                  <a16:creationId xmlns:a16="http://schemas.microsoft.com/office/drawing/2014/main" id="{32AF34F0-69BA-40E3-B4A4-8D30E46D3B98}"/>
                </a:ext>
              </a:extLst>
            </p:cNvPr>
            <p:cNvSpPr/>
            <p:nvPr/>
          </p:nvSpPr>
          <p:spPr>
            <a:xfrm>
              <a:off x="5444952" y="1845884"/>
              <a:ext cx="614950" cy="1283733"/>
            </a:xfrm>
            <a:custGeom>
              <a:avLst/>
              <a:gdLst/>
              <a:ahLst/>
              <a:cxnLst/>
              <a:rect l="l" t="t" r="r" b="b"/>
              <a:pathLst>
                <a:path w="20813" h="43448" extrusionOk="0">
                  <a:moveTo>
                    <a:pt x="8502" y="1"/>
                  </a:moveTo>
                  <a:lnTo>
                    <a:pt x="8189" y="14"/>
                  </a:lnTo>
                  <a:lnTo>
                    <a:pt x="7862" y="28"/>
                  </a:lnTo>
                  <a:lnTo>
                    <a:pt x="7536" y="55"/>
                  </a:lnTo>
                  <a:lnTo>
                    <a:pt x="7223" y="109"/>
                  </a:lnTo>
                  <a:lnTo>
                    <a:pt x="6992" y="150"/>
                  </a:lnTo>
                  <a:lnTo>
                    <a:pt x="6774" y="218"/>
                  </a:lnTo>
                  <a:lnTo>
                    <a:pt x="6557" y="286"/>
                  </a:lnTo>
                  <a:lnTo>
                    <a:pt x="6325" y="381"/>
                  </a:lnTo>
                  <a:lnTo>
                    <a:pt x="6108" y="490"/>
                  </a:lnTo>
                  <a:lnTo>
                    <a:pt x="5876" y="613"/>
                  </a:lnTo>
                  <a:lnTo>
                    <a:pt x="5659" y="749"/>
                  </a:lnTo>
                  <a:lnTo>
                    <a:pt x="5427" y="898"/>
                  </a:lnTo>
                  <a:lnTo>
                    <a:pt x="5210" y="1062"/>
                  </a:lnTo>
                  <a:lnTo>
                    <a:pt x="4992" y="1225"/>
                  </a:lnTo>
                  <a:lnTo>
                    <a:pt x="4557" y="1579"/>
                  </a:lnTo>
                  <a:lnTo>
                    <a:pt x="4149" y="1959"/>
                  </a:lnTo>
                  <a:lnTo>
                    <a:pt x="3754" y="2367"/>
                  </a:lnTo>
                  <a:lnTo>
                    <a:pt x="3387" y="2789"/>
                  </a:lnTo>
                  <a:lnTo>
                    <a:pt x="3033" y="3197"/>
                  </a:lnTo>
                  <a:lnTo>
                    <a:pt x="2721" y="3619"/>
                  </a:lnTo>
                  <a:lnTo>
                    <a:pt x="2435" y="4027"/>
                  </a:lnTo>
                  <a:lnTo>
                    <a:pt x="2190" y="4408"/>
                  </a:lnTo>
                  <a:lnTo>
                    <a:pt x="1986" y="4762"/>
                  </a:lnTo>
                  <a:lnTo>
                    <a:pt x="1836" y="5074"/>
                  </a:lnTo>
                  <a:lnTo>
                    <a:pt x="1728" y="5360"/>
                  </a:lnTo>
                  <a:lnTo>
                    <a:pt x="1632" y="5700"/>
                  </a:lnTo>
                  <a:lnTo>
                    <a:pt x="1537" y="6054"/>
                  </a:lnTo>
                  <a:lnTo>
                    <a:pt x="1456" y="6421"/>
                  </a:lnTo>
                  <a:lnTo>
                    <a:pt x="1388" y="6843"/>
                  </a:lnTo>
                  <a:lnTo>
                    <a:pt x="1333" y="7319"/>
                  </a:lnTo>
                  <a:lnTo>
                    <a:pt x="1292" y="7876"/>
                  </a:lnTo>
                  <a:lnTo>
                    <a:pt x="1251" y="8543"/>
                  </a:lnTo>
                  <a:lnTo>
                    <a:pt x="1238" y="9332"/>
                  </a:lnTo>
                  <a:lnTo>
                    <a:pt x="1211" y="10447"/>
                  </a:lnTo>
                  <a:lnTo>
                    <a:pt x="1197" y="11522"/>
                  </a:lnTo>
                  <a:lnTo>
                    <a:pt x="1197" y="12597"/>
                  </a:lnTo>
                  <a:lnTo>
                    <a:pt x="1224" y="13671"/>
                  </a:lnTo>
                  <a:lnTo>
                    <a:pt x="1265" y="14746"/>
                  </a:lnTo>
                  <a:lnTo>
                    <a:pt x="1333" y="15820"/>
                  </a:lnTo>
                  <a:lnTo>
                    <a:pt x="1388" y="16378"/>
                  </a:lnTo>
                  <a:lnTo>
                    <a:pt x="1442" y="16936"/>
                  </a:lnTo>
                  <a:lnTo>
                    <a:pt x="1510" y="17507"/>
                  </a:lnTo>
                  <a:lnTo>
                    <a:pt x="1592" y="18078"/>
                  </a:lnTo>
                  <a:lnTo>
                    <a:pt x="1632" y="18364"/>
                  </a:lnTo>
                  <a:lnTo>
                    <a:pt x="1673" y="18663"/>
                  </a:lnTo>
                  <a:lnTo>
                    <a:pt x="1700" y="18963"/>
                  </a:lnTo>
                  <a:lnTo>
                    <a:pt x="1755" y="19629"/>
                  </a:lnTo>
                  <a:lnTo>
                    <a:pt x="1782" y="20364"/>
                  </a:lnTo>
                  <a:lnTo>
                    <a:pt x="1782" y="21139"/>
                  </a:lnTo>
                  <a:lnTo>
                    <a:pt x="1755" y="21982"/>
                  </a:lnTo>
                  <a:lnTo>
                    <a:pt x="1714" y="22853"/>
                  </a:lnTo>
                  <a:lnTo>
                    <a:pt x="1660" y="23778"/>
                  </a:lnTo>
                  <a:lnTo>
                    <a:pt x="1578" y="24716"/>
                  </a:lnTo>
                  <a:lnTo>
                    <a:pt x="1564" y="25016"/>
                  </a:lnTo>
                  <a:lnTo>
                    <a:pt x="1551" y="25165"/>
                  </a:lnTo>
                  <a:lnTo>
                    <a:pt x="1524" y="25465"/>
                  </a:lnTo>
                  <a:lnTo>
                    <a:pt x="1415" y="26621"/>
                  </a:lnTo>
                  <a:lnTo>
                    <a:pt x="1292" y="27818"/>
                  </a:lnTo>
                  <a:lnTo>
                    <a:pt x="1251" y="28199"/>
                  </a:lnTo>
                  <a:lnTo>
                    <a:pt x="1238" y="28294"/>
                  </a:lnTo>
                  <a:lnTo>
                    <a:pt x="1129" y="29232"/>
                  </a:lnTo>
                  <a:lnTo>
                    <a:pt x="1034" y="30049"/>
                  </a:lnTo>
                  <a:lnTo>
                    <a:pt x="979" y="30484"/>
                  </a:lnTo>
                  <a:lnTo>
                    <a:pt x="979" y="30606"/>
                  </a:lnTo>
                  <a:lnTo>
                    <a:pt x="857" y="31640"/>
                  </a:lnTo>
                  <a:lnTo>
                    <a:pt x="694" y="32987"/>
                  </a:lnTo>
                  <a:lnTo>
                    <a:pt x="571" y="34021"/>
                  </a:lnTo>
                  <a:lnTo>
                    <a:pt x="408" y="35462"/>
                  </a:lnTo>
                  <a:lnTo>
                    <a:pt x="259" y="36809"/>
                  </a:lnTo>
                  <a:lnTo>
                    <a:pt x="136" y="38074"/>
                  </a:lnTo>
                  <a:lnTo>
                    <a:pt x="54" y="39217"/>
                  </a:lnTo>
                  <a:lnTo>
                    <a:pt x="27" y="39734"/>
                  </a:lnTo>
                  <a:lnTo>
                    <a:pt x="14" y="40223"/>
                  </a:lnTo>
                  <a:lnTo>
                    <a:pt x="0" y="40672"/>
                  </a:lnTo>
                  <a:lnTo>
                    <a:pt x="14" y="41067"/>
                  </a:lnTo>
                  <a:lnTo>
                    <a:pt x="27" y="41434"/>
                  </a:lnTo>
                  <a:lnTo>
                    <a:pt x="68" y="41747"/>
                  </a:lnTo>
                  <a:lnTo>
                    <a:pt x="109" y="42005"/>
                  </a:lnTo>
                  <a:lnTo>
                    <a:pt x="177" y="42223"/>
                  </a:lnTo>
                  <a:lnTo>
                    <a:pt x="231" y="42345"/>
                  </a:lnTo>
                  <a:lnTo>
                    <a:pt x="299" y="42454"/>
                  </a:lnTo>
                  <a:lnTo>
                    <a:pt x="367" y="42563"/>
                  </a:lnTo>
                  <a:lnTo>
                    <a:pt x="463" y="42672"/>
                  </a:lnTo>
                  <a:lnTo>
                    <a:pt x="558" y="42767"/>
                  </a:lnTo>
                  <a:lnTo>
                    <a:pt x="680" y="42862"/>
                  </a:lnTo>
                  <a:lnTo>
                    <a:pt x="803" y="42944"/>
                  </a:lnTo>
                  <a:lnTo>
                    <a:pt x="925" y="43025"/>
                  </a:lnTo>
                  <a:lnTo>
                    <a:pt x="1075" y="43107"/>
                  </a:lnTo>
                  <a:lnTo>
                    <a:pt x="1238" y="43175"/>
                  </a:lnTo>
                  <a:lnTo>
                    <a:pt x="1401" y="43229"/>
                  </a:lnTo>
                  <a:lnTo>
                    <a:pt x="1578" y="43284"/>
                  </a:lnTo>
                  <a:lnTo>
                    <a:pt x="1768" y="43325"/>
                  </a:lnTo>
                  <a:lnTo>
                    <a:pt x="1972" y="43365"/>
                  </a:lnTo>
                  <a:lnTo>
                    <a:pt x="2190" y="43393"/>
                  </a:lnTo>
                  <a:lnTo>
                    <a:pt x="2408" y="43420"/>
                  </a:lnTo>
                  <a:lnTo>
                    <a:pt x="2639" y="43433"/>
                  </a:lnTo>
                  <a:lnTo>
                    <a:pt x="2884" y="43447"/>
                  </a:lnTo>
                  <a:lnTo>
                    <a:pt x="3142" y="43447"/>
                  </a:lnTo>
                  <a:lnTo>
                    <a:pt x="3414" y="43433"/>
                  </a:lnTo>
                  <a:lnTo>
                    <a:pt x="3972" y="43393"/>
                  </a:lnTo>
                  <a:lnTo>
                    <a:pt x="4584" y="43311"/>
                  </a:lnTo>
                  <a:lnTo>
                    <a:pt x="5223" y="43189"/>
                  </a:lnTo>
                  <a:lnTo>
                    <a:pt x="5917" y="43039"/>
                  </a:lnTo>
                  <a:lnTo>
                    <a:pt x="6652" y="42849"/>
                  </a:lnTo>
                  <a:lnTo>
                    <a:pt x="7413" y="42604"/>
                  </a:lnTo>
                  <a:lnTo>
                    <a:pt x="7822" y="42481"/>
                  </a:lnTo>
                  <a:lnTo>
                    <a:pt x="8243" y="42372"/>
                  </a:lnTo>
                  <a:lnTo>
                    <a:pt x="8665" y="42277"/>
                  </a:lnTo>
                  <a:lnTo>
                    <a:pt x="9114" y="42182"/>
                  </a:lnTo>
                  <a:lnTo>
                    <a:pt x="9563" y="42100"/>
                  </a:lnTo>
                  <a:lnTo>
                    <a:pt x="10012" y="42019"/>
                  </a:lnTo>
                  <a:lnTo>
                    <a:pt x="10950" y="41883"/>
                  </a:lnTo>
                  <a:lnTo>
                    <a:pt x="11902" y="41774"/>
                  </a:lnTo>
                  <a:lnTo>
                    <a:pt x="12855" y="41665"/>
                  </a:lnTo>
                  <a:lnTo>
                    <a:pt x="14718" y="41488"/>
                  </a:lnTo>
                  <a:lnTo>
                    <a:pt x="15616" y="41407"/>
                  </a:lnTo>
                  <a:lnTo>
                    <a:pt x="16459" y="41298"/>
                  </a:lnTo>
                  <a:lnTo>
                    <a:pt x="17248" y="41175"/>
                  </a:lnTo>
                  <a:lnTo>
                    <a:pt x="17629" y="41107"/>
                  </a:lnTo>
                  <a:lnTo>
                    <a:pt x="17969" y="41039"/>
                  </a:lnTo>
                  <a:lnTo>
                    <a:pt x="18309" y="40958"/>
                  </a:lnTo>
                  <a:lnTo>
                    <a:pt x="18622" y="40863"/>
                  </a:lnTo>
                  <a:lnTo>
                    <a:pt x="18908" y="40767"/>
                  </a:lnTo>
                  <a:lnTo>
                    <a:pt x="19166" y="40659"/>
                  </a:lnTo>
                  <a:lnTo>
                    <a:pt x="19411" y="40550"/>
                  </a:lnTo>
                  <a:lnTo>
                    <a:pt x="19615" y="40414"/>
                  </a:lnTo>
                  <a:lnTo>
                    <a:pt x="19805" y="40278"/>
                  </a:lnTo>
                  <a:lnTo>
                    <a:pt x="19955" y="40114"/>
                  </a:lnTo>
                  <a:lnTo>
                    <a:pt x="20037" y="40019"/>
                  </a:lnTo>
                  <a:lnTo>
                    <a:pt x="20105" y="39910"/>
                  </a:lnTo>
                  <a:lnTo>
                    <a:pt x="20254" y="39652"/>
                  </a:lnTo>
                  <a:lnTo>
                    <a:pt x="20390" y="39366"/>
                  </a:lnTo>
                  <a:lnTo>
                    <a:pt x="20499" y="39026"/>
                  </a:lnTo>
                  <a:lnTo>
                    <a:pt x="20608" y="38645"/>
                  </a:lnTo>
                  <a:lnTo>
                    <a:pt x="20690" y="38224"/>
                  </a:lnTo>
                  <a:lnTo>
                    <a:pt x="20744" y="37761"/>
                  </a:lnTo>
                  <a:lnTo>
                    <a:pt x="20785" y="37272"/>
                  </a:lnTo>
                  <a:lnTo>
                    <a:pt x="20812" y="36727"/>
                  </a:lnTo>
                  <a:lnTo>
                    <a:pt x="20798" y="36143"/>
                  </a:lnTo>
                  <a:lnTo>
                    <a:pt x="20771" y="35530"/>
                  </a:lnTo>
                  <a:lnTo>
                    <a:pt x="20717" y="34877"/>
                  </a:lnTo>
                  <a:lnTo>
                    <a:pt x="20622" y="34184"/>
                  </a:lnTo>
                  <a:lnTo>
                    <a:pt x="20499" y="33449"/>
                  </a:lnTo>
                  <a:lnTo>
                    <a:pt x="20350" y="32674"/>
                  </a:lnTo>
                  <a:lnTo>
                    <a:pt x="20173" y="31871"/>
                  </a:lnTo>
                  <a:lnTo>
                    <a:pt x="19914" y="30865"/>
                  </a:lnTo>
                  <a:lnTo>
                    <a:pt x="19588" y="29545"/>
                  </a:lnTo>
                  <a:lnTo>
                    <a:pt x="19343" y="28539"/>
                  </a:lnTo>
                  <a:lnTo>
                    <a:pt x="19030" y="27206"/>
                  </a:lnTo>
                  <a:lnTo>
                    <a:pt x="18880" y="26539"/>
                  </a:lnTo>
                  <a:lnTo>
                    <a:pt x="18799" y="26185"/>
                  </a:lnTo>
                  <a:lnTo>
                    <a:pt x="18704" y="25723"/>
                  </a:lnTo>
                  <a:lnTo>
                    <a:pt x="18568" y="25070"/>
                  </a:lnTo>
                  <a:lnTo>
                    <a:pt x="18445" y="24431"/>
                  </a:lnTo>
                  <a:lnTo>
                    <a:pt x="18336" y="23819"/>
                  </a:lnTo>
                  <a:lnTo>
                    <a:pt x="18241" y="23234"/>
                  </a:lnTo>
                  <a:lnTo>
                    <a:pt x="18146" y="22472"/>
                  </a:lnTo>
                  <a:lnTo>
                    <a:pt x="18078" y="21697"/>
                  </a:lnTo>
                  <a:lnTo>
                    <a:pt x="18051" y="20921"/>
                  </a:lnTo>
                  <a:lnTo>
                    <a:pt x="18037" y="20146"/>
                  </a:lnTo>
                  <a:lnTo>
                    <a:pt x="18037" y="19357"/>
                  </a:lnTo>
                  <a:lnTo>
                    <a:pt x="18051" y="18582"/>
                  </a:lnTo>
                  <a:lnTo>
                    <a:pt x="18092" y="17793"/>
                  </a:lnTo>
                  <a:lnTo>
                    <a:pt x="18132" y="17017"/>
                  </a:lnTo>
                  <a:lnTo>
                    <a:pt x="18132" y="17004"/>
                  </a:lnTo>
                  <a:lnTo>
                    <a:pt x="18268" y="15072"/>
                  </a:lnTo>
                  <a:lnTo>
                    <a:pt x="18336" y="14120"/>
                  </a:lnTo>
                  <a:lnTo>
                    <a:pt x="18391" y="13181"/>
                  </a:lnTo>
                  <a:lnTo>
                    <a:pt x="18432" y="12256"/>
                  </a:lnTo>
                  <a:lnTo>
                    <a:pt x="18445" y="11372"/>
                  </a:lnTo>
                  <a:lnTo>
                    <a:pt x="18445" y="10937"/>
                  </a:lnTo>
                  <a:lnTo>
                    <a:pt x="18432" y="10502"/>
                  </a:lnTo>
                  <a:lnTo>
                    <a:pt x="18418" y="10080"/>
                  </a:lnTo>
                  <a:lnTo>
                    <a:pt x="18391" y="9672"/>
                  </a:lnTo>
                  <a:lnTo>
                    <a:pt x="18391" y="9658"/>
                  </a:lnTo>
                  <a:lnTo>
                    <a:pt x="18350" y="9237"/>
                  </a:lnTo>
                  <a:lnTo>
                    <a:pt x="18296" y="8815"/>
                  </a:lnTo>
                  <a:lnTo>
                    <a:pt x="18228" y="8407"/>
                  </a:lnTo>
                  <a:lnTo>
                    <a:pt x="18146" y="7999"/>
                  </a:lnTo>
                  <a:lnTo>
                    <a:pt x="18037" y="7618"/>
                  </a:lnTo>
                  <a:lnTo>
                    <a:pt x="17928" y="7237"/>
                  </a:lnTo>
                  <a:lnTo>
                    <a:pt x="17792" y="6870"/>
                  </a:lnTo>
                  <a:lnTo>
                    <a:pt x="17643" y="6516"/>
                  </a:lnTo>
                  <a:lnTo>
                    <a:pt x="17534" y="6299"/>
                  </a:lnTo>
                  <a:lnTo>
                    <a:pt x="17425" y="6095"/>
                  </a:lnTo>
                  <a:lnTo>
                    <a:pt x="17167" y="5659"/>
                  </a:lnTo>
                  <a:lnTo>
                    <a:pt x="16894" y="5251"/>
                  </a:lnTo>
                  <a:lnTo>
                    <a:pt x="16582" y="4843"/>
                  </a:lnTo>
                  <a:lnTo>
                    <a:pt x="16269" y="4462"/>
                  </a:lnTo>
                  <a:lnTo>
                    <a:pt x="15915" y="4081"/>
                  </a:lnTo>
                  <a:lnTo>
                    <a:pt x="15561" y="3714"/>
                  </a:lnTo>
                  <a:lnTo>
                    <a:pt x="15194" y="3360"/>
                  </a:lnTo>
                  <a:lnTo>
                    <a:pt x="14813" y="3034"/>
                  </a:lnTo>
                  <a:lnTo>
                    <a:pt x="14432" y="2708"/>
                  </a:lnTo>
                  <a:lnTo>
                    <a:pt x="14038" y="2395"/>
                  </a:lnTo>
                  <a:lnTo>
                    <a:pt x="13657" y="2109"/>
                  </a:lnTo>
                  <a:lnTo>
                    <a:pt x="13263" y="1823"/>
                  </a:lnTo>
                  <a:lnTo>
                    <a:pt x="12882" y="1565"/>
                  </a:lnTo>
                  <a:lnTo>
                    <a:pt x="12514" y="1320"/>
                  </a:lnTo>
                  <a:lnTo>
                    <a:pt x="12147" y="1089"/>
                  </a:lnTo>
                  <a:lnTo>
                    <a:pt x="11875" y="912"/>
                  </a:lnTo>
                  <a:lnTo>
                    <a:pt x="11589" y="762"/>
                  </a:lnTo>
                  <a:lnTo>
                    <a:pt x="11304" y="626"/>
                  </a:lnTo>
                  <a:lnTo>
                    <a:pt x="11005" y="504"/>
                  </a:lnTo>
                  <a:lnTo>
                    <a:pt x="10705" y="395"/>
                  </a:lnTo>
                  <a:lnTo>
                    <a:pt x="10392" y="300"/>
                  </a:lnTo>
                  <a:lnTo>
                    <a:pt x="10093" y="205"/>
                  </a:lnTo>
                  <a:lnTo>
                    <a:pt x="9780" y="137"/>
                  </a:lnTo>
                  <a:lnTo>
                    <a:pt x="9467" y="82"/>
                  </a:lnTo>
                  <a:lnTo>
                    <a:pt x="9141" y="41"/>
                  </a:lnTo>
                  <a:lnTo>
                    <a:pt x="8828" y="14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F3A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59" name="Google Shape;1348;p30">
              <a:extLst>
                <a:ext uri="{FF2B5EF4-FFF2-40B4-BE49-F238E27FC236}">
                  <a16:creationId xmlns:a16="http://schemas.microsoft.com/office/drawing/2014/main" id="{54510603-D095-4329-AD94-07DB506B4247}"/>
                </a:ext>
              </a:extLst>
            </p:cNvPr>
            <p:cNvSpPr/>
            <p:nvPr/>
          </p:nvSpPr>
          <p:spPr>
            <a:xfrm>
              <a:off x="5540182" y="1703614"/>
              <a:ext cx="219087" cy="252829"/>
            </a:xfrm>
            <a:custGeom>
              <a:avLst/>
              <a:gdLst/>
              <a:ahLst/>
              <a:cxnLst/>
              <a:rect l="l" t="t" r="r" b="b"/>
              <a:pathLst>
                <a:path w="7415" h="8557" extrusionOk="0">
                  <a:moveTo>
                    <a:pt x="5047" y="0"/>
                  </a:moveTo>
                  <a:lnTo>
                    <a:pt x="1" y="3347"/>
                  </a:lnTo>
                  <a:lnTo>
                    <a:pt x="314" y="3972"/>
                  </a:lnTo>
                  <a:lnTo>
                    <a:pt x="355" y="4040"/>
                  </a:lnTo>
                  <a:lnTo>
                    <a:pt x="355" y="4054"/>
                  </a:lnTo>
                  <a:lnTo>
                    <a:pt x="599" y="4503"/>
                  </a:lnTo>
                  <a:lnTo>
                    <a:pt x="899" y="5033"/>
                  </a:lnTo>
                  <a:lnTo>
                    <a:pt x="1143" y="5455"/>
                  </a:lnTo>
                  <a:lnTo>
                    <a:pt x="1375" y="5849"/>
                  </a:lnTo>
                  <a:lnTo>
                    <a:pt x="1837" y="6570"/>
                  </a:lnTo>
                  <a:lnTo>
                    <a:pt x="2082" y="6924"/>
                  </a:lnTo>
                  <a:lnTo>
                    <a:pt x="2341" y="7278"/>
                  </a:lnTo>
                  <a:lnTo>
                    <a:pt x="2599" y="7631"/>
                  </a:lnTo>
                  <a:lnTo>
                    <a:pt x="2857" y="7958"/>
                  </a:lnTo>
                  <a:lnTo>
                    <a:pt x="3129" y="8271"/>
                  </a:lnTo>
                  <a:lnTo>
                    <a:pt x="3402" y="8556"/>
                  </a:lnTo>
                  <a:lnTo>
                    <a:pt x="3782" y="8407"/>
                  </a:lnTo>
                  <a:lnTo>
                    <a:pt x="4150" y="8257"/>
                  </a:lnTo>
                  <a:lnTo>
                    <a:pt x="4503" y="8094"/>
                  </a:lnTo>
                  <a:lnTo>
                    <a:pt x="4843" y="7917"/>
                  </a:lnTo>
                  <a:lnTo>
                    <a:pt x="5156" y="7740"/>
                  </a:lnTo>
                  <a:lnTo>
                    <a:pt x="5469" y="7563"/>
                  </a:lnTo>
                  <a:lnTo>
                    <a:pt x="5741" y="7373"/>
                  </a:lnTo>
                  <a:lnTo>
                    <a:pt x="6013" y="7182"/>
                  </a:lnTo>
                  <a:lnTo>
                    <a:pt x="6258" y="6978"/>
                  </a:lnTo>
                  <a:lnTo>
                    <a:pt x="6489" y="6774"/>
                  </a:lnTo>
                  <a:lnTo>
                    <a:pt x="6693" y="6557"/>
                  </a:lnTo>
                  <a:lnTo>
                    <a:pt x="6884" y="6326"/>
                  </a:lnTo>
                  <a:lnTo>
                    <a:pt x="7047" y="6094"/>
                  </a:lnTo>
                  <a:lnTo>
                    <a:pt x="7197" y="5849"/>
                  </a:lnTo>
                  <a:lnTo>
                    <a:pt x="7319" y="5605"/>
                  </a:lnTo>
                  <a:lnTo>
                    <a:pt x="7414" y="5346"/>
                  </a:lnTo>
                  <a:lnTo>
                    <a:pt x="7319" y="5224"/>
                  </a:lnTo>
                  <a:lnTo>
                    <a:pt x="7061" y="4884"/>
                  </a:lnTo>
                  <a:lnTo>
                    <a:pt x="6884" y="4639"/>
                  </a:lnTo>
                  <a:lnTo>
                    <a:pt x="6693" y="4353"/>
                  </a:lnTo>
                  <a:lnTo>
                    <a:pt x="6489" y="4013"/>
                  </a:lnTo>
                  <a:lnTo>
                    <a:pt x="6272" y="3659"/>
                  </a:lnTo>
                  <a:lnTo>
                    <a:pt x="6054" y="3265"/>
                  </a:lnTo>
                  <a:lnTo>
                    <a:pt x="5836" y="2843"/>
                  </a:lnTo>
                  <a:lnTo>
                    <a:pt x="5632" y="2394"/>
                  </a:lnTo>
                  <a:lnTo>
                    <a:pt x="5456" y="1945"/>
                  </a:lnTo>
                  <a:lnTo>
                    <a:pt x="5306" y="1469"/>
                  </a:lnTo>
                  <a:lnTo>
                    <a:pt x="5238" y="1225"/>
                  </a:lnTo>
                  <a:lnTo>
                    <a:pt x="5183" y="980"/>
                  </a:lnTo>
                  <a:lnTo>
                    <a:pt x="5129" y="735"/>
                  </a:lnTo>
                  <a:lnTo>
                    <a:pt x="5088" y="490"/>
                  </a:lnTo>
                  <a:lnTo>
                    <a:pt x="5061" y="245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60" name="Google Shape;1349;p30">
              <a:extLst>
                <a:ext uri="{FF2B5EF4-FFF2-40B4-BE49-F238E27FC236}">
                  <a16:creationId xmlns:a16="http://schemas.microsoft.com/office/drawing/2014/main" id="{B7D5D495-CAC9-4EC7-AD28-8154BD82ED0C}"/>
                </a:ext>
              </a:extLst>
            </p:cNvPr>
            <p:cNvSpPr/>
            <p:nvPr/>
          </p:nvSpPr>
          <p:spPr>
            <a:xfrm>
              <a:off x="5549430" y="1795654"/>
              <a:ext cx="52297" cy="80809"/>
            </a:xfrm>
            <a:custGeom>
              <a:avLst/>
              <a:gdLst/>
              <a:ahLst/>
              <a:cxnLst/>
              <a:rect l="l" t="t" r="r" b="b"/>
              <a:pathLst>
                <a:path w="1770" h="2735" extrusionOk="0">
                  <a:moveTo>
                    <a:pt x="1769" y="0"/>
                  </a:moveTo>
                  <a:lnTo>
                    <a:pt x="1" y="857"/>
                  </a:lnTo>
                  <a:lnTo>
                    <a:pt x="42" y="925"/>
                  </a:lnTo>
                  <a:lnTo>
                    <a:pt x="42" y="939"/>
                  </a:lnTo>
                  <a:lnTo>
                    <a:pt x="286" y="1388"/>
                  </a:lnTo>
                  <a:lnTo>
                    <a:pt x="586" y="1918"/>
                  </a:lnTo>
                  <a:lnTo>
                    <a:pt x="830" y="2340"/>
                  </a:lnTo>
                  <a:lnTo>
                    <a:pt x="1062" y="2734"/>
                  </a:lnTo>
                  <a:lnTo>
                    <a:pt x="1157" y="2530"/>
                  </a:lnTo>
                  <a:lnTo>
                    <a:pt x="1252" y="2326"/>
                  </a:lnTo>
                  <a:lnTo>
                    <a:pt x="1334" y="2095"/>
                  </a:lnTo>
                  <a:lnTo>
                    <a:pt x="1402" y="1877"/>
                  </a:lnTo>
                  <a:lnTo>
                    <a:pt x="1524" y="1429"/>
                  </a:lnTo>
                  <a:lnTo>
                    <a:pt x="1619" y="993"/>
                  </a:lnTo>
                  <a:lnTo>
                    <a:pt x="1687" y="612"/>
                  </a:lnTo>
                  <a:lnTo>
                    <a:pt x="1728" y="30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61" name="Google Shape;1350;p30">
              <a:extLst>
                <a:ext uri="{FF2B5EF4-FFF2-40B4-BE49-F238E27FC236}">
                  <a16:creationId xmlns:a16="http://schemas.microsoft.com/office/drawing/2014/main" id="{CAEE71BE-6184-49F5-ABAF-40A7B88B196A}"/>
                </a:ext>
              </a:extLst>
            </p:cNvPr>
            <p:cNvSpPr/>
            <p:nvPr/>
          </p:nvSpPr>
          <p:spPr>
            <a:xfrm>
              <a:off x="5406363" y="1526363"/>
              <a:ext cx="356123" cy="334406"/>
            </a:xfrm>
            <a:custGeom>
              <a:avLst/>
              <a:gdLst/>
              <a:ahLst/>
              <a:cxnLst/>
              <a:rect l="l" t="t" r="r" b="b"/>
              <a:pathLst>
                <a:path w="12053" h="11318" extrusionOk="0">
                  <a:moveTo>
                    <a:pt x="8570" y="1"/>
                  </a:moveTo>
                  <a:lnTo>
                    <a:pt x="8175" y="14"/>
                  </a:lnTo>
                  <a:lnTo>
                    <a:pt x="7781" y="41"/>
                  </a:lnTo>
                  <a:lnTo>
                    <a:pt x="7359" y="82"/>
                  </a:lnTo>
                  <a:lnTo>
                    <a:pt x="6924" y="150"/>
                  </a:lnTo>
                  <a:lnTo>
                    <a:pt x="6475" y="232"/>
                  </a:lnTo>
                  <a:lnTo>
                    <a:pt x="6026" y="327"/>
                  </a:lnTo>
                  <a:lnTo>
                    <a:pt x="5591" y="436"/>
                  </a:lnTo>
                  <a:lnTo>
                    <a:pt x="5142" y="545"/>
                  </a:lnTo>
                  <a:lnTo>
                    <a:pt x="4285" y="790"/>
                  </a:lnTo>
                  <a:lnTo>
                    <a:pt x="3510" y="1034"/>
                  </a:lnTo>
                  <a:lnTo>
                    <a:pt x="2830" y="1266"/>
                  </a:lnTo>
                  <a:lnTo>
                    <a:pt x="2680" y="1334"/>
                  </a:lnTo>
                  <a:lnTo>
                    <a:pt x="2530" y="1388"/>
                  </a:lnTo>
                  <a:lnTo>
                    <a:pt x="2394" y="1470"/>
                  </a:lnTo>
                  <a:lnTo>
                    <a:pt x="2258" y="1551"/>
                  </a:lnTo>
                  <a:lnTo>
                    <a:pt x="2136" y="1633"/>
                  </a:lnTo>
                  <a:lnTo>
                    <a:pt x="2013" y="1742"/>
                  </a:lnTo>
                  <a:lnTo>
                    <a:pt x="1891" y="1837"/>
                  </a:lnTo>
                  <a:lnTo>
                    <a:pt x="1796" y="1946"/>
                  </a:lnTo>
                  <a:lnTo>
                    <a:pt x="1687" y="2068"/>
                  </a:lnTo>
                  <a:lnTo>
                    <a:pt x="1592" y="2191"/>
                  </a:lnTo>
                  <a:lnTo>
                    <a:pt x="1510" y="2313"/>
                  </a:lnTo>
                  <a:lnTo>
                    <a:pt x="1428" y="2449"/>
                  </a:lnTo>
                  <a:lnTo>
                    <a:pt x="1360" y="2599"/>
                  </a:lnTo>
                  <a:lnTo>
                    <a:pt x="1292" y="2735"/>
                  </a:lnTo>
                  <a:lnTo>
                    <a:pt x="1252" y="2884"/>
                  </a:lnTo>
                  <a:lnTo>
                    <a:pt x="1211" y="3034"/>
                  </a:lnTo>
                  <a:lnTo>
                    <a:pt x="1143" y="3333"/>
                  </a:lnTo>
                  <a:lnTo>
                    <a:pt x="1075" y="3632"/>
                  </a:lnTo>
                  <a:lnTo>
                    <a:pt x="1034" y="3945"/>
                  </a:lnTo>
                  <a:lnTo>
                    <a:pt x="993" y="4272"/>
                  </a:lnTo>
                  <a:lnTo>
                    <a:pt x="925" y="4938"/>
                  </a:lnTo>
                  <a:lnTo>
                    <a:pt x="898" y="5618"/>
                  </a:lnTo>
                  <a:lnTo>
                    <a:pt x="14" y="7183"/>
                  </a:lnTo>
                  <a:lnTo>
                    <a:pt x="0" y="7210"/>
                  </a:lnTo>
                  <a:lnTo>
                    <a:pt x="0" y="7251"/>
                  </a:lnTo>
                  <a:lnTo>
                    <a:pt x="27" y="7292"/>
                  </a:lnTo>
                  <a:lnTo>
                    <a:pt x="68" y="7319"/>
                  </a:lnTo>
                  <a:lnTo>
                    <a:pt x="163" y="7387"/>
                  </a:lnTo>
                  <a:lnTo>
                    <a:pt x="313" y="7441"/>
                  </a:lnTo>
                  <a:lnTo>
                    <a:pt x="476" y="7496"/>
                  </a:lnTo>
                  <a:lnTo>
                    <a:pt x="640" y="7536"/>
                  </a:lnTo>
                  <a:lnTo>
                    <a:pt x="939" y="7604"/>
                  </a:lnTo>
                  <a:lnTo>
                    <a:pt x="980" y="8026"/>
                  </a:lnTo>
                  <a:lnTo>
                    <a:pt x="1129" y="9237"/>
                  </a:lnTo>
                  <a:lnTo>
                    <a:pt x="1238" y="9808"/>
                  </a:lnTo>
                  <a:lnTo>
                    <a:pt x="1292" y="10012"/>
                  </a:lnTo>
                  <a:lnTo>
                    <a:pt x="1347" y="10216"/>
                  </a:lnTo>
                  <a:lnTo>
                    <a:pt x="1401" y="10393"/>
                  </a:lnTo>
                  <a:lnTo>
                    <a:pt x="1469" y="10556"/>
                  </a:lnTo>
                  <a:lnTo>
                    <a:pt x="1537" y="10692"/>
                  </a:lnTo>
                  <a:lnTo>
                    <a:pt x="1619" y="10828"/>
                  </a:lnTo>
                  <a:lnTo>
                    <a:pt x="1687" y="10937"/>
                  </a:lnTo>
                  <a:lnTo>
                    <a:pt x="1782" y="11032"/>
                  </a:lnTo>
                  <a:lnTo>
                    <a:pt x="1864" y="11114"/>
                  </a:lnTo>
                  <a:lnTo>
                    <a:pt x="1959" y="11182"/>
                  </a:lnTo>
                  <a:lnTo>
                    <a:pt x="2068" y="11236"/>
                  </a:lnTo>
                  <a:lnTo>
                    <a:pt x="2163" y="11277"/>
                  </a:lnTo>
                  <a:lnTo>
                    <a:pt x="2272" y="11304"/>
                  </a:lnTo>
                  <a:lnTo>
                    <a:pt x="2394" y="11318"/>
                  </a:lnTo>
                  <a:lnTo>
                    <a:pt x="2517" y="11318"/>
                  </a:lnTo>
                  <a:lnTo>
                    <a:pt x="2639" y="11304"/>
                  </a:lnTo>
                  <a:lnTo>
                    <a:pt x="2762" y="11291"/>
                  </a:lnTo>
                  <a:lnTo>
                    <a:pt x="2911" y="11250"/>
                  </a:lnTo>
                  <a:lnTo>
                    <a:pt x="3265" y="11127"/>
                  </a:lnTo>
                  <a:lnTo>
                    <a:pt x="3700" y="10951"/>
                  </a:lnTo>
                  <a:lnTo>
                    <a:pt x="4190" y="10719"/>
                  </a:lnTo>
                  <a:lnTo>
                    <a:pt x="4734" y="10447"/>
                  </a:lnTo>
                  <a:lnTo>
                    <a:pt x="5332" y="10134"/>
                  </a:lnTo>
                  <a:lnTo>
                    <a:pt x="5945" y="9794"/>
                  </a:lnTo>
                  <a:lnTo>
                    <a:pt x="6584" y="9414"/>
                  </a:lnTo>
                  <a:lnTo>
                    <a:pt x="7237" y="9019"/>
                  </a:lnTo>
                  <a:lnTo>
                    <a:pt x="7876" y="8611"/>
                  </a:lnTo>
                  <a:lnTo>
                    <a:pt x="8515" y="8189"/>
                  </a:lnTo>
                  <a:lnTo>
                    <a:pt x="9128" y="7754"/>
                  </a:lnTo>
                  <a:lnTo>
                    <a:pt x="9699" y="7332"/>
                  </a:lnTo>
                  <a:lnTo>
                    <a:pt x="10243" y="6911"/>
                  </a:lnTo>
                  <a:lnTo>
                    <a:pt x="10719" y="6489"/>
                  </a:lnTo>
                  <a:lnTo>
                    <a:pt x="10937" y="6285"/>
                  </a:lnTo>
                  <a:lnTo>
                    <a:pt x="11127" y="6095"/>
                  </a:lnTo>
                  <a:lnTo>
                    <a:pt x="11304" y="5891"/>
                  </a:lnTo>
                  <a:lnTo>
                    <a:pt x="11467" y="5686"/>
                  </a:lnTo>
                  <a:lnTo>
                    <a:pt x="11603" y="5482"/>
                  </a:lnTo>
                  <a:lnTo>
                    <a:pt x="11726" y="5265"/>
                  </a:lnTo>
                  <a:lnTo>
                    <a:pt x="11821" y="5034"/>
                  </a:lnTo>
                  <a:lnTo>
                    <a:pt x="11902" y="4816"/>
                  </a:lnTo>
                  <a:lnTo>
                    <a:pt x="11970" y="4585"/>
                  </a:lnTo>
                  <a:lnTo>
                    <a:pt x="12011" y="4353"/>
                  </a:lnTo>
                  <a:lnTo>
                    <a:pt x="12039" y="4109"/>
                  </a:lnTo>
                  <a:lnTo>
                    <a:pt x="12052" y="3877"/>
                  </a:lnTo>
                  <a:lnTo>
                    <a:pt x="12052" y="3646"/>
                  </a:lnTo>
                  <a:lnTo>
                    <a:pt x="12039" y="3401"/>
                  </a:lnTo>
                  <a:lnTo>
                    <a:pt x="11998" y="3170"/>
                  </a:lnTo>
                  <a:lnTo>
                    <a:pt x="11957" y="2939"/>
                  </a:lnTo>
                  <a:lnTo>
                    <a:pt x="11889" y="2708"/>
                  </a:lnTo>
                  <a:lnTo>
                    <a:pt x="11821" y="2490"/>
                  </a:lnTo>
                  <a:lnTo>
                    <a:pt x="11739" y="2259"/>
                  </a:lnTo>
                  <a:lnTo>
                    <a:pt x="11630" y="2055"/>
                  </a:lnTo>
                  <a:lnTo>
                    <a:pt x="11522" y="1837"/>
                  </a:lnTo>
                  <a:lnTo>
                    <a:pt x="11399" y="1633"/>
                  </a:lnTo>
                  <a:lnTo>
                    <a:pt x="11263" y="1442"/>
                  </a:lnTo>
                  <a:lnTo>
                    <a:pt x="11127" y="1266"/>
                  </a:lnTo>
                  <a:lnTo>
                    <a:pt x="10978" y="1089"/>
                  </a:lnTo>
                  <a:lnTo>
                    <a:pt x="10814" y="926"/>
                  </a:lnTo>
                  <a:lnTo>
                    <a:pt x="10637" y="762"/>
                  </a:lnTo>
                  <a:lnTo>
                    <a:pt x="10461" y="626"/>
                  </a:lnTo>
                  <a:lnTo>
                    <a:pt x="10284" y="490"/>
                  </a:lnTo>
                  <a:lnTo>
                    <a:pt x="10080" y="381"/>
                  </a:lnTo>
                  <a:lnTo>
                    <a:pt x="9889" y="286"/>
                  </a:lnTo>
                  <a:lnTo>
                    <a:pt x="9672" y="191"/>
                  </a:lnTo>
                  <a:lnTo>
                    <a:pt x="9468" y="123"/>
                  </a:lnTo>
                  <a:lnTo>
                    <a:pt x="9250" y="69"/>
                  </a:lnTo>
                  <a:lnTo>
                    <a:pt x="9087" y="41"/>
                  </a:lnTo>
                  <a:lnTo>
                    <a:pt x="8924" y="28"/>
                  </a:lnTo>
                  <a:lnTo>
                    <a:pt x="8570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62" name="Google Shape;1351;p30">
              <a:extLst>
                <a:ext uri="{FF2B5EF4-FFF2-40B4-BE49-F238E27FC236}">
                  <a16:creationId xmlns:a16="http://schemas.microsoft.com/office/drawing/2014/main" id="{E4B77659-12CD-4312-A38F-641B570B8E67}"/>
                </a:ext>
              </a:extLst>
            </p:cNvPr>
            <p:cNvSpPr/>
            <p:nvPr/>
          </p:nvSpPr>
          <p:spPr>
            <a:xfrm>
              <a:off x="5446134" y="1637282"/>
              <a:ext cx="52681" cy="31378"/>
            </a:xfrm>
            <a:custGeom>
              <a:avLst/>
              <a:gdLst/>
              <a:ahLst/>
              <a:cxnLst/>
              <a:rect l="l" t="t" r="r" b="b"/>
              <a:pathLst>
                <a:path w="1783" h="1062" extrusionOk="0">
                  <a:moveTo>
                    <a:pt x="463" y="1"/>
                  </a:moveTo>
                  <a:lnTo>
                    <a:pt x="314" y="15"/>
                  </a:lnTo>
                  <a:lnTo>
                    <a:pt x="150" y="42"/>
                  </a:lnTo>
                  <a:lnTo>
                    <a:pt x="123" y="55"/>
                  </a:lnTo>
                  <a:lnTo>
                    <a:pt x="82" y="83"/>
                  </a:lnTo>
                  <a:lnTo>
                    <a:pt x="28" y="137"/>
                  </a:lnTo>
                  <a:lnTo>
                    <a:pt x="14" y="219"/>
                  </a:lnTo>
                  <a:lnTo>
                    <a:pt x="1" y="259"/>
                  </a:lnTo>
                  <a:lnTo>
                    <a:pt x="14" y="300"/>
                  </a:lnTo>
                  <a:lnTo>
                    <a:pt x="28" y="341"/>
                  </a:lnTo>
                  <a:lnTo>
                    <a:pt x="55" y="368"/>
                  </a:lnTo>
                  <a:lnTo>
                    <a:pt x="110" y="423"/>
                  </a:lnTo>
                  <a:lnTo>
                    <a:pt x="178" y="450"/>
                  </a:lnTo>
                  <a:lnTo>
                    <a:pt x="219" y="450"/>
                  </a:lnTo>
                  <a:lnTo>
                    <a:pt x="259" y="436"/>
                  </a:lnTo>
                  <a:lnTo>
                    <a:pt x="395" y="409"/>
                  </a:lnTo>
                  <a:lnTo>
                    <a:pt x="640" y="409"/>
                  </a:lnTo>
                  <a:lnTo>
                    <a:pt x="749" y="436"/>
                  </a:lnTo>
                  <a:lnTo>
                    <a:pt x="844" y="463"/>
                  </a:lnTo>
                  <a:lnTo>
                    <a:pt x="939" y="504"/>
                  </a:lnTo>
                  <a:lnTo>
                    <a:pt x="1021" y="559"/>
                  </a:lnTo>
                  <a:lnTo>
                    <a:pt x="1103" y="613"/>
                  </a:lnTo>
                  <a:lnTo>
                    <a:pt x="1225" y="722"/>
                  </a:lnTo>
                  <a:lnTo>
                    <a:pt x="1320" y="831"/>
                  </a:lnTo>
                  <a:lnTo>
                    <a:pt x="1388" y="953"/>
                  </a:lnTo>
                  <a:lnTo>
                    <a:pt x="1429" y="1008"/>
                  </a:lnTo>
                  <a:lnTo>
                    <a:pt x="1470" y="1035"/>
                  </a:lnTo>
                  <a:lnTo>
                    <a:pt x="1524" y="1062"/>
                  </a:lnTo>
                  <a:lnTo>
                    <a:pt x="1633" y="1062"/>
                  </a:lnTo>
                  <a:lnTo>
                    <a:pt x="1674" y="1035"/>
                  </a:lnTo>
                  <a:lnTo>
                    <a:pt x="1701" y="1021"/>
                  </a:lnTo>
                  <a:lnTo>
                    <a:pt x="1728" y="980"/>
                  </a:lnTo>
                  <a:lnTo>
                    <a:pt x="1769" y="912"/>
                  </a:lnTo>
                  <a:lnTo>
                    <a:pt x="1783" y="844"/>
                  </a:lnTo>
                  <a:lnTo>
                    <a:pt x="1769" y="803"/>
                  </a:lnTo>
                  <a:lnTo>
                    <a:pt x="1756" y="763"/>
                  </a:lnTo>
                  <a:lnTo>
                    <a:pt x="1660" y="627"/>
                  </a:lnTo>
                  <a:lnTo>
                    <a:pt x="1538" y="477"/>
                  </a:lnTo>
                  <a:lnTo>
                    <a:pt x="1388" y="327"/>
                  </a:lnTo>
                  <a:lnTo>
                    <a:pt x="1293" y="259"/>
                  </a:lnTo>
                  <a:lnTo>
                    <a:pt x="1198" y="191"/>
                  </a:lnTo>
                  <a:lnTo>
                    <a:pt x="1089" y="137"/>
                  </a:lnTo>
                  <a:lnTo>
                    <a:pt x="980" y="83"/>
                  </a:lnTo>
                  <a:lnTo>
                    <a:pt x="858" y="42"/>
                  </a:lnTo>
                  <a:lnTo>
                    <a:pt x="735" y="15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63" name="Google Shape;1352;p30">
              <a:extLst>
                <a:ext uri="{FF2B5EF4-FFF2-40B4-BE49-F238E27FC236}">
                  <a16:creationId xmlns:a16="http://schemas.microsoft.com/office/drawing/2014/main" id="{B2614A84-55FD-4DC9-A904-311BEC3D250B}"/>
                </a:ext>
              </a:extLst>
            </p:cNvPr>
            <p:cNvSpPr/>
            <p:nvPr/>
          </p:nvSpPr>
          <p:spPr>
            <a:xfrm>
              <a:off x="5434492" y="1626438"/>
              <a:ext cx="47451" cy="105747"/>
            </a:xfrm>
            <a:custGeom>
              <a:avLst/>
              <a:gdLst/>
              <a:ahLst/>
              <a:cxnLst/>
              <a:rect l="l" t="t" r="r" b="b"/>
              <a:pathLst>
                <a:path w="1606" h="3579" extrusionOk="0">
                  <a:moveTo>
                    <a:pt x="817" y="177"/>
                  </a:moveTo>
                  <a:lnTo>
                    <a:pt x="871" y="205"/>
                  </a:lnTo>
                  <a:lnTo>
                    <a:pt x="939" y="232"/>
                  </a:lnTo>
                  <a:lnTo>
                    <a:pt x="993" y="286"/>
                  </a:lnTo>
                  <a:lnTo>
                    <a:pt x="1048" y="354"/>
                  </a:lnTo>
                  <a:lnTo>
                    <a:pt x="1102" y="422"/>
                  </a:lnTo>
                  <a:lnTo>
                    <a:pt x="1197" y="613"/>
                  </a:lnTo>
                  <a:lnTo>
                    <a:pt x="1293" y="844"/>
                  </a:lnTo>
                  <a:lnTo>
                    <a:pt x="1361" y="1116"/>
                  </a:lnTo>
                  <a:lnTo>
                    <a:pt x="1415" y="1429"/>
                  </a:lnTo>
                  <a:lnTo>
                    <a:pt x="1442" y="1769"/>
                  </a:lnTo>
                  <a:lnTo>
                    <a:pt x="1429" y="2123"/>
                  </a:lnTo>
                  <a:lnTo>
                    <a:pt x="1401" y="2435"/>
                  </a:lnTo>
                  <a:lnTo>
                    <a:pt x="1347" y="2708"/>
                  </a:lnTo>
                  <a:lnTo>
                    <a:pt x="1265" y="2952"/>
                  </a:lnTo>
                  <a:lnTo>
                    <a:pt x="1170" y="3143"/>
                  </a:lnTo>
                  <a:lnTo>
                    <a:pt x="1129" y="3224"/>
                  </a:lnTo>
                  <a:lnTo>
                    <a:pt x="1075" y="3279"/>
                  </a:lnTo>
                  <a:lnTo>
                    <a:pt x="1021" y="3333"/>
                  </a:lnTo>
                  <a:lnTo>
                    <a:pt x="966" y="3374"/>
                  </a:lnTo>
                  <a:lnTo>
                    <a:pt x="912" y="3401"/>
                  </a:lnTo>
                  <a:lnTo>
                    <a:pt x="857" y="3415"/>
                  </a:lnTo>
                  <a:lnTo>
                    <a:pt x="803" y="3401"/>
                  </a:lnTo>
                  <a:lnTo>
                    <a:pt x="749" y="3388"/>
                  </a:lnTo>
                  <a:lnTo>
                    <a:pt x="694" y="3360"/>
                  </a:lnTo>
                  <a:lnTo>
                    <a:pt x="640" y="3306"/>
                  </a:lnTo>
                  <a:lnTo>
                    <a:pt x="585" y="3252"/>
                  </a:lnTo>
                  <a:lnTo>
                    <a:pt x="531" y="3184"/>
                  </a:lnTo>
                  <a:lnTo>
                    <a:pt x="436" y="3020"/>
                  </a:lnTo>
                  <a:lnTo>
                    <a:pt x="340" y="2816"/>
                  </a:lnTo>
                  <a:lnTo>
                    <a:pt x="272" y="2572"/>
                  </a:lnTo>
                  <a:lnTo>
                    <a:pt x="218" y="2286"/>
                  </a:lnTo>
                  <a:lnTo>
                    <a:pt x="191" y="1973"/>
                  </a:lnTo>
                  <a:lnTo>
                    <a:pt x="177" y="1810"/>
                  </a:lnTo>
                  <a:lnTo>
                    <a:pt x="177" y="1769"/>
                  </a:lnTo>
                  <a:lnTo>
                    <a:pt x="191" y="1429"/>
                  </a:lnTo>
                  <a:lnTo>
                    <a:pt x="218" y="1116"/>
                  </a:lnTo>
                  <a:lnTo>
                    <a:pt x="272" y="844"/>
                  </a:lnTo>
                  <a:lnTo>
                    <a:pt x="354" y="613"/>
                  </a:lnTo>
                  <a:lnTo>
                    <a:pt x="436" y="436"/>
                  </a:lnTo>
                  <a:lnTo>
                    <a:pt x="490" y="354"/>
                  </a:lnTo>
                  <a:lnTo>
                    <a:pt x="544" y="286"/>
                  </a:lnTo>
                  <a:lnTo>
                    <a:pt x="599" y="245"/>
                  </a:lnTo>
                  <a:lnTo>
                    <a:pt x="653" y="205"/>
                  </a:lnTo>
                  <a:lnTo>
                    <a:pt x="708" y="177"/>
                  </a:lnTo>
                  <a:close/>
                  <a:moveTo>
                    <a:pt x="762" y="1"/>
                  </a:moveTo>
                  <a:lnTo>
                    <a:pt x="681" y="14"/>
                  </a:lnTo>
                  <a:lnTo>
                    <a:pt x="599" y="41"/>
                  </a:lnTo>
                  <a:lnTo>
                    <a:pt x="531" y="82"/>
                  </a:lnTo>
                  <a:lnTo>
                    <a:pt x="449" y="137"/>
                  </a:lnTo>
                  <a:lnTo>
                    <a:pt x="395" y="218"/>
                  </a:lnTo>
                  <a:lnTo>
                    <a:pt x="327" y="300"/>
                  </a:lnTo>
                  <a:lnTo>
                    <a:pt x="272" y="395"/>
                  </a:lnTo>
                  <a:lnTo>
                    <a:pt x="218" y="504"/>
                  </a:lnTo>
                  <a:lnTo>
                    <a:pt x="164" y="626"/>
                  </a:lnTo>
                  <a:lnTo>
                    <a:pt x="123" y="762"/>
                  </a:lnTo>
                  <a:lnTo>
                    <a:pt x="55" y="1062"/>
                  </a:lnTo>
                  <a:lnTo>
                    <a:pt x="14" y="1388"/>
                  </a:lnTo>
                  <a:lnTo>
                    <a:pt x="0" y="1728"/>
                  </a:lnTo>
                  <a:lnTo>
                    <a:pt x="0" y="1810"/>
                  </a:lnTo>
                  <a:lnTo>
                    <a:pt x="14" y="1905"/>
                  </a:lnTo>
                  <a:lnTo>
                    <a:pt x="41" y="2259"/>
                  </a:lnTo>
                  <a:lnTo>
                    <a:pt x="96" y="2572"/>
                  </a:lnTo>
                  <a:lnTo>
                    <a:pt x="177" y="2857"/>
                  </a:lnTo>
                  <a:lnTo>
                    <a:pt x="232" y="2993"/>
                  </a:lnTo>
                  <a:lnTo>
                    <a:pt x="286" y="3102"/>
                  </a:lnTo>
                  <a:lnTo>
                    <a:pt x="340" y="3211"/>
                  </a:lnTo>
                  <a:lnTo>
                    <a:pt x="408" y="3306"/>
                  </a:lnTo>
                  <a:lnTo>
                    <a:pt x="476" y="3388"/>
                  </a:lnTo>
                  <a:lnTo>
                    <a:pt x="544" y="3456"/>
                  </a:lnTo>
                  <a:lnTo>
                    <a:pt x="626" y="3510"/>
                  </a:lnTo>
                  <a:lnTo>
                    <a:pt x="694" y="3551"/>
                  </a:lnTo>
                  <a:lnTo>
                    <a:pt x="776" y="3578"/>
                  </a:lnTo>
                  <a:lnTo>
                    <a:pt x="857" y="3578"/>
                  </a:lnTo>
                  <a:lnTo>
                    <a:pt x="939" y="3565"/>
                  </a:lnTo>
                  <a:lnTo>
                    <a:pt x="1021" y="3537"/>
                  </a:lnTo>
                  <a:lnTo>
                    <a:pt x="1102" y="3496"/>
                  </a:lnTo>
                  <a:lnTo>
                    <a:pt x="1170" y="3428"/>
                  </a:lnTo>
                  <a:lnTo>
                    <a:pt x="1238" y="3360"/>
                  </a:lnTo>
                  <a:lnTo>
                    <a:pt x="1306" y="3265"/>
                  </a:lnTo>
                  <a:lnTo>
                    <a:pt x="1361" y="3156"/>
                  </a:lnTo>
                  <a:lnTo>
                    <a:pt x="1415" y="3048"/>
                  </a:lnTo>
                  <a:lnTo>
                    <a:pt x="1456" y="2925"/>
                  </a:lnTo>
                  <a:lnTo>
                    <a:pt x="1497" y="2776"/>
                  </a:lnTo>
                  <a:lnTo>
                    <a:pt x="1537" y="2626"/>
                  </a:lnTo>
                  <a:lnTo>
                    <a:pt x="1565" y="2476"/>
                  </a:lnTo>
                  <a:lnTo>
                    <a:pt x="1592" y="2313"/>
                  </a:lnTo>
                  <a:lnTo>
                    <a:pt x="1605" y="2136"/>
                  </a:lnTo>
                  <a:lnTo>
                    <a:pt x="1605" y="1959"/>
                  </a:lnTo>
                  <a:lnTo>
                    <a:pt x="1605" y="1769"/>
                  </a:lnTo>
                  <a:lnTo>
                    <a:pt x="1605" y="1579"/>
                  </a:lnTo>
                  <a:lnTo>
                    <a:pt x="1578" y="1402"/>
                  </a:lnTo>
                  <a:lnTo>
                    <a:pt x="1565" y="1238"/>
                  </a:lnTo>
                  <a:lnTo>
                    <a:pt x="1524" y="1062"/>
                  </a:lnTo>
                  <a:lnTo>
                    <a:pt x="1483" y="912"/>
                  </a:lnTo>
                  <a:lnTo>
                    <a:pt x="1442" y="762"/>
                  </a:lnTo>
                  <a:lnTo>
                    <a:pt x="1401" y="626"/>
                  </a:lnTo>
                  <a:lnTo>
                    <a:pt x="1347" y="504"/>
                  </a:lnTo>
                  <a:lnTo>
                    <a:pt x="1279" y="395"/>
                  </a:lnTo>
                  <a:lnTo>
                    <a:pt x="1211" y="286"/>
                  </a:lnTo>
                  <a:lnTo>
                    <a:pt x="1143" y="205"/>
                  </a:lnTo>
                  <a:lnTo>
                    <a:pt x="1075" y="137"/>
                  </a:lnTo>
                  <a:lnTo>
                    <a:pt x="1007" y="69"/>
                  </a:lnTo>
                  <a:lnTo>
                    <a:pt x="925" y="28"/>
                  </a:lnTo>
                  <a:lnTo>
                    <a:pt x="844" y="1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64" name="Google Shape;1353;p30">
              <a:extLst>
                <a:ext uri="{FF2B5EF4-FFF2-40B4-BE49-F238E27FC236}">
                  <a16:creationId xmlns:a16="http://schemas.microsoft.com/office/drawing/2014/main" id="{E8001751-B99A-4F93-80B7-D909C1FB9157}"/>
                </a:ext>
              </a:extLst>
            </p:cNvPr>
            <p:cNvSpPr/>
            <p:nvPr/>
          </p:nvSpPr>
          <p:spPr>
            <a:xfrm>
              <a:off x="5428465" y="1677495"/>
              <a:ext cx="11670" cy="7653"/>
            </a:xfrm>
            <a:custGeom>
              <a:avLst/>
              <a:gdLst/>
              <a:ahLst/>
              <a:cxnLst/>
              <a:rect l="l" t="t" r="r" b="b"/>
              <a:pathLst>
                <a:path w="395" h="259" extrusionOk="0">
                  <a:moveTo>
                    <a:pt x="204" y="0"/>
                  </a:moveTo>
                  <a:lnTo>
                    <a:pt x="164" y="14"/>
                  </a:lnTo>
                  <a:lnTo>
                    <a:pt x="123" y="41"/>
                  </a:lnTo>
                  <a:lnTo>
                    <a:pt x="68" y="68"/>
                  </a:lnTo>
                  <a:lnTo>
                    <a:pt x="28" y="123"/>
                  </a:lnTo>
                  <a:lnTo>
                    <a:pt x="0" y="150"/>
                  </a:lnTo>
                  <a:lnTo>
                    <a:pt x="0" y="177"/>
                  </a:lnTo>
                  <a:lnTo>
                    <a:pt x="14" y="218"/>
                  </a:lnTo>
                  <a:lnTo>
                    <a:pt x="41" y="245"/>
                  </a:lnTo>
                  <a:lnTo>
                    <a:pt x="68" y="259"/>
                  </a:lnTo>
                  <a:lnTo>
                    <a:pt x="96" y="259"/>
                  </a:lnTo>
                  <a:lnTo>
                    <a:pt x="123" y="245"/>
                  </a:lnTo>
                  <a:lnTo>
                    <a:pt x="150" y="231"/>
                  </a:lnTo>
                  <a:lnTo>
                    <a:pt x="191" y="204"/>
                  </a:lnTo>
                  <a:lnTo>
                    <a:pt x="218" y="177"/>
                  </a:lnTo>
                  <a:lnTo>
                    <a:pt x="272" y="177"/>
                  </a:lnTo>
                  <a:lnTo>
                    <a:pt x="313" y="191"/>
                  </a:lnTo>
                  <a:lnTo>
                    <a:pt x="340" y="218"/>
                  </a:lnTo>
                  <a:lnTo>
                    <a:pt x="368" y="245"/>
                  </a:lnTo>
                  <a:lnTo>
                    <a:pt x="395" y="245"/>
                  </a:lnTo>
                  <a:lnTo>
                    <a:pt x="381" y="82"/>
                  </a:lnTo>
                  <a:lnTo>
                    <a:pt x="381" y="41"/>
                  </a:lnTo>
                  <a:lnTo>
                    <a:pt x="313" y="1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65" name="Google Shape;1354;p30">
              <a:extLst>
                <a:ext uri="{FF2B5EF4-FFF2-40B4-BE49-F238E27FC236}">
                  <a16:creationId xmlns:a16="http://schemas.microsoft.com/office/drawing/2014/main" id="{DEBF637C-CA2C-4913-8375-6F74A323A323}"/>
                </a:ext>
              </a:extLst>
            </p:cNvPr>
            <p:cNvSpPr/>
            <p:nvPr/>
          </p:nvSpPr>
          <p:spPr>
            <a:xfrm>
              <a:off x="5476685" y="1652971"/>
              <a:ext cx="89673" cy="22928"/>
            </a:xfrm>
            <a:custGeom>
              <a:avLst/>
              <a:gdLst/>
              <a:ahLst/>
              <a:cxnLst/>
              <a:rect l="l" t="t" r="r" b="b"/>
              <a:pathLst>
                <a:path w="3035" h="776" extrusionOk="0">
                  <a:moveTo>
                    <a:pt x="3034" y="0"/>
                  </a:moveTo>
                  <a:lnTo>
                    <a:pt x="82" y="613"/>
                  </a:lnTo>
                  <a:lnTo>
                    <a:pt x="55" y="626"/>
                  </a:lnTo>
                  <a:lnTo>
                    <a:pt x="28" y="640"/>
                  </a:lnTo>
                  <a:lnTo>
                    <a:pt x="1" y="667"/>
                  </a:lnTo>
                  <a:lnTo>
                    <a:pt x="1" y="694"/>
                  </a:lnTo>
                  <a:lnTo>
                    <a:pt x="14" y="735"/>
                  </a:lnTo>
                  <a:lnTo>
                    <a:pt x="28" y="762"/>
                  </a:lnTo>
                  <a:lnTo>
                    <a:pt x="55" y="776"/>
                  </a:lnTo>
                  <a:lnTo>
                    <a:pt x="96" y="776"/>
                  </a:lnTo>
                  <a:lnTo>
                    <a:pt x="2925" y="150"/>
                  </a:lnTo>
                  <a:lnTo>
                    <a:pt x="2939" y="109"/>
                  </a:lnTo>
                  <a:lnTo>
                    <a:pt x="2980" y="68"/>
                  </a:lnTo>
                  <a:lnTo>
                    <a:pt x="3007" y="41"/>
                  </a:lnTo>
                  <a:lnTo>
                    <a:pt x="3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66" name="Google Shape;1355;p30">
              <a:extLst>
                <a:ext uri="{FF2B5EF4-FFF2-40B4-BE49-F238E27FC236}">
                  <a16:creationId xmlns:a16="http://schemas.microsoft.com/office/drawing/2014/main" id="{5F8E21B6-7158-42AD-8097-3E38B3D5F0EF}"/>
                </a:ext>
              </a:extLst>
            </p:cNvPr>
            <p:cNvSpPr/>
            <p:nvPr/>
          </p:nvSpPr>
          <p:spPr>
            <a:xfrm>
              <a:off x="5444538" y="1767525"/>
              <a:ext cx="38618" cy="21716"/>
            </a:xfrm>
            <a:custGeom>
              <a:avLst/>
              <a:gdLst/>
              <a:ahLst/>
              <a:cxnLst/>
              <a:rect l="l" t="t" r="r" b="b"/>
              <a:pathLst>
                <a:path w="1307" h="735" extrusionOk="0">
                  <a:moveTo>
                    <a:pt x="1157" y="0"/>
                  </a:moveTo>
                  <a:lnTo>
                    <a:pt x="1116" y="14"/>
                  </a:lnTo>
                  <a:lnTo>
                    <a:pt x="1075" y="55"/>
                  </a:lnTo>
                  <a:lnTo>
                    <a:pt x="1007" y="136"/>
                  </a:lnTo>
                  <a:lnTo>
                    <a:pt x="925" y="218"/>
                  </a:lnTo>
                  <a:lnTo>
                    <a:pt x="817" y="299"/>
                  </a:lnTo>
                  <a:lnTo>
                    <a:pt x="681" y="381"/>
                  </a:lnTo>
                  <a:lnTo>
                    <a:pt x="613" y="422"/>
                  </a:lnTo>
                  <a:lnTo>
                    <a:pt x="531" y="449"/>
                  </a:lnTo>
                  <a:lnTo>
                    <a:pt x="449" y="463"/>
                  </a:lnTo>
                  <a:lnTo>
                    <a:pt x="354" y="476"/>
                  </a:lnTo>
                  <a:lnTo>
                    <a:pt x="259" y="476"/>
                  </a:lnTo>
                  <a:lnTo>
                    <a:pt x="150" y="463"/>
                  </a:lnTo>
                  <a:lnTo>
                    <a:pt x="96" y="463"/>
                  </a:lnTo>
                  <a:lnTo>
                    <a:pt x="55" y="490"/>
                  </a:lnTo>
                  <a:lnTo>
                    <a:pt x="14" y="517"/>
                  </a:lnTo>
                  <a:lnTo>
                    <a:pt x="0" y="571"/>
                  </a:lnTo>
                  <a:lnTo>
                    <a:pt x="0" y="612"/>
                  </a:lnTo>
                  <a:lnTo>
                    <a:pt x="14" y="667"/>
                  </a:lnTo>
                  <a:lnTo>
                    <a:pt x="55" y="694"/>
                  </a:lnTo>
                  <a:lnTo>
                    <a:pt x="109" y="721"/>
                  </a:lnTo>
                  <a:lnTo>
                    <a:pt x="204" y="735"/>
                  </a:lnTo>
                  <a:lnTo>
                    <a:pt x="409" y="735"/>
                  </a:lnTo>
                  <a:lnTo>
                    <a:pt x="517" y="707"/>
                  </a:lnTo>
                  <a:lnTo>
                    <a:pt x="613" y="694"/>
                  </a:lnTo>
                  <a:lnTo>
                    <a:pt x="708" y="653"/>
                  </a:lnTo>
                  <a:lnTo>
                    <a:pt x="885" y="571"/>
                  </a:lnTo>
                  <a:lnTo>
                    <a:pt x="1021" y="476"/>
                  </a:lnTo>
                  <a:lnTo>
                    <a:pt x="1129" y="381"/>
                  </a:lnTo>
                  <a:lnTo>
                    <a:pt x="1211" y="286"/>
                  </a:lnTo>
                  <a:lnTo>
                    <a:pt x="1293" y="191"/>
                  </a:lnTo>
                  <a:lnTo>
                    <a:pt x="1306" y="150"/>
                  </a:lnTo>
                  <a:lnTo>
                    <a:pt x="1306" y="95"/>
                  </a:lnTo>
                  <a:lnTo>
                    <a:pt x="1293" y="55"/>
                  </a:lnTo>
                  <a:lnTo>
                    <a:pt x="1252" y="14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67" name="Google Shape;1356;p30">
              <a:extLst>
                <a:ext uri="{FF2B5EF4-FFF2-40B4-BE49-F238E27FC236}">
                  <a16:creationId xmlns:a16="http://schemas.microsoft.com/office/drawing/2014/main" id="{1ECE1A67-6B1A-4375-9B7E-22D94F0120D3}"/>
                </a:ext>
              </a:extLst>
            </p:cNvPr>
            <p:cNvSpPr/>
            <p:nvPr/>
          </p:nvSpPr>
          <p:spPr>
            <a:xfrm>
              <a:off x="5480319" y="1718092"/>
              <a:ext cx="59891" cy="32973"/>
            </a:xfrm>
            <a:custGeom>
              <a:avLst/>
              <a:gdLst/>
              <a:ahLst/>
              <a:cxnLst/>
              <a:rect l="l" t="t" r="r" b="b"/>
              <a:pathLst>
                <a:path w="2027" h="1116" extrusionOk="0">
                  <a:moveTo>
                    <a:pt x="1292" y="0"/>
                  </a:moveTo>
                  <a:lnTo>
                    <a:pt x="1102" y="14"/>
                  </a:lnTo>
                  <a:lnTo>
                    <a:pt x="898" y="41"/>
                  </a:lnTo>
                  <a:lnTo>
                    <a:pt x="694" y="109"/>
                  </a:lnTo>
                  <a:lnTo>
                    <a:pt x="503" y="177"/>
                  </a:lnTo>
                  <a:lnTo>
                    <a:pt x="354" y="258"/>
                  </a:lnTo>
                  <a:lnTo>
                    <a:pt x="218" y="354"/>
                  </a:lnTo>
                  <a:lnTo>
                    <a:pt x="109" y="463"/>
                  </a:lnTo>
                  <a:lnTo>
                    <a:pt x="41" y="571"/>
                  </a:lnTo>
                  <a:lnTo>
                    <a:pt x="14" y="626"/>
                  </a:lnTo>
                  <a:lnTo>
                    <a:pt x="0" y="680"/>
                  </a:lnTo>
                  <a:lnTo>
                    <a:pt x="0" y="735"/>
                  </a:lnTo>
                  <a:lnTo>
                    <a:pt x="0" y="789"/>
                  </a:lnTo>
                  <a:lnTo>
                    <a:pt x="27" y="843"/>
                  </a:lnTo>
                  <a:lnTo>
                    <a:pt x="54" y="884"/>
                  </a:lnTo>
                  <a:lnTo>
                    <a:pt x="82" y="939"/>
                  </a:lnTo>
                  <a:lnTo>
                    <a:pt x="136" y="966"/>
                  </a:lnTo>
                  <a:lnTo>
                    <a:pt x="245" y="1034"/>
                  </a:lnTo>
                  <a:lnTo>
                    <a:pt x="381" y="1088"/>
                  </a:lnTo>
                  <a:lnTo>
                    <a:pt x="544" y="1115"/>
                  </a:lnTo>
                  <a:lnTo>
                    <a:pt x="735" y="1115"/>
                  </a:lnTo>
                  <a:lnTo>
                    <a:pt x="925" y="1102"/>
                  </a:lnTo>
                  <a:lnTo>
                    <a:pt x="1129" y="1075"/>
                  </a:lnTo>
                  <a:lnTo>
                    <a:pt x="1333" y="1020"/>
                  </a:lnTo>
                  <a:lnTo>
                    <a:pt x="1510" y="939"/>
                  </a:lnTo>
                  <a:lnTo>
                    <a:pt x="1673" y="857"/>
                  </a:lnTo>
                  <a:lnTo>
                    <a:pt x="1809" y="762"/>
                  </a:lnTo>
                  <a:lnTo>
                    <a:pt x="1904" y="653"/>
                  </a:lnTo>
                  <a:lnTo>
                    <a:pt x="1986" y="544"/>
                  </a:lnTo>
                  <a:lnTo>
                    <a:pt x="2013" y="490"/>
                  </a:lnTo>
                  <a:lnTo>
                    <a:pt x="2013" y="435"/>
                  </a:lnTo>
                  <a:lnTo>
                    <a:pt x="2027" y="381"/>
                  </a:lnTo>
                  <a:lnTo>
                    <a:pt x="2013" y="326"/>
                  </a:lnTo>
                  <a:lnTo>
                    <a:pt x="2000" y="272"/>
                  </a:lnTo>
                  <a:lnTo>
                    <a:pt x="1972" y="231"/>
                  </a:lnTo>
                  <a:lnTo>
                    <a:pt x="1932" y="177"/>
                  </a:lnTo>
                  <a:lnTo>
                    <a:pt x="1891" y="150"/>
                  </a:lnTo>
                  <a:lnTo>
                    <a:pt x="1782" y="82"/>
                  </a:lnTo>
                  <a:lnTo>
                    <a:pt x="1632" y="27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68" name="Google Shape;1357;p30">
              <a:extLst>
                <a:ext uri="{FF2B5EF4-FFF2-40B4-BE49-F238E27FC236}">
                  <a16:creationId xmlns:a16="http://schemas.microsoft.com/office/drawing/2014/main" id="{4E4907AB-B736-4C6C-AC0F-8AE0CED32210}"/>
                </a:ext>
              </a:extLst>
            </p:cNvPr>
            <p:cNvSpPr/>
            <p:nvPr/>
          </p:nvSpPr>
          <p:spPr>
            <a:xfrm>
              <a:off x="5454171" y="1668631"/>
              <a:ext cx="14094" cy="24966"/>
            </a:xfrm>
            <a:custGeom>
              <a:avLst/>
              <a:gdLst/>
              <a:ahLst/>
              <a:cxnLst/>
              <a:rect l="l" t="t" r="r" b="b"/>
              <a:pathLst>
                <a:path w="477" h="845" extrusionOk="0">
                  <a:moveTo>
                    <a:pt x="232" y="1"/>
                  </a:moveTo>
                  <a:lnTo>
                    <a:pt x="191" y="28"/>
                  </a:lnTo>
                  <a:lnTo>
                    <a:pt x="151" y="55"/>
                  </a:lnTo>
                  <a:lnTo>
                    <a:pt x="110" y="110"/>
                  </a:lnTo>
                  <a:lnTo>
                    <a:pt x="69" y="164"/>
                  </a:lnTo>
                  <a:lnTo>
                    <a:pt x="42" y="232"/>
                  </a:lnTo>
                  <a:lnTo>
                    <a:pt x="15" y="314"/>
                  </a:lnTo>
                  <a:lnTo>
                    <a:pt x="1" y="395"/>
                  </a:lnTo>
                  <a:lnTo>
                    <a:pt x="1" y="491"/>
                  </a:lnTo>
                  <a:lnTo>
                    <a:pt x="1" y="572"/>
                  </a:lnTo>
                  <a:lnTo>
                    <a:pt x="15" y="640"/>
                  </a:lnTo>
                  <a:lnTo>
                    <a:pt x="42" y="708"/>
                  </a:lnTo>
                  <a:lnTo>
                    <a:pt x="69" y="763"/>
                  </a:lnTo>
                  <a:lnTo>
                    <a:pt x="110" y="803"/>
                  </a:lnTo>
                  <a:lnTo>
                    <a:pt x="151" y="831"/>
                  </a:lnTo>
                  <a:lnTo>
                    <a:pt x="191" y="844"/>
                  </a:lnTo>
                  <a:lnTo>
                    <a:pt x="246" y="844"/>
                  </a:lnTo>
                  <a:lnTo>
                    <a:pt x="287" y="831"/>
                  </a:lnTo>
                  <a:lnTo>
                    <a:pt x="327" y="790"/>
                  </a:lnTo>
                  <a:lnTo>
                    <a:pt x="368" y="749"/>
                  </a:lnTo>
                  <a:lnTo>
                    <a:pt x="409" y="681"/>
                  </a:lnTo>
                  <a:lnTo>
                    <a:pt x="436" y="613"/>
                  </a:lnTo>
                  <a:lnTo>
                    <a:pt x="463" y="531"/>
                  </a:lnTo>
                  <a:lnTo>
                    <a:pt x="477" y="450"/>
                  </a:lnTo>
                  <a:lnTo>
                    <a:pt x="477" y="368"/>
                  </a:lnTo>
                  <a:lnTo>
                    <a:pt x="477" y="287"/>
                  </a:lnTo>
                  <a:lnTo>
                    <a:pt x="463" y="205"/>
                  </a:lnTo>
                  <a:lnTo>
                    <a:pt x="436" y="151"/>
                  </a:lnTo>
                  <a:lnTo>
                    <a:pt x="409" y="83"/>
                  </a:lnTo>
                  <a:lnTo>
                    <a:pt x="368" y="42"/>
                  </a:lnTo>
                  <a:lnTo>
                    <a:pt x="327" y="15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69" name="Google Shape;1358;p30">
              <a:extLst>
                <a:ext uri="{FF2B5EF4-FFF2-40B4-BE49-F238E27FC236}">
                  <a16:creationId xmlns:a16="http://schemas.microsoft.com/office/drawing/2014/main" id="{5C29CC97-5DA2-4F16-9BEF-29DCE85E79F9}"/>
                </a:ext>
              </a:extLst>
            </p:cNvPr>
            <p:cNvSpPr/>
            <p:nvPr/>
          </p:nvSpPr>
          <p:spPr>
            <a:xfrm>
              <a:off x="5582788" y="1655394"/>
              <a:ext cx="35012" cy="54661"/>
            </a:xfrm>
            <a:custGeom>
              <a:avLst/>
              <a:gdLst/>
              <a:ahLst/>
              <a:cxnLst/>
              <a:rect l="l" t="t" r="r" b="b"/>
              <a:pathLst>
                <a:path w="1185" h="1850" extrusionOk="0">
                  <a:moveTo>
                    <a:pt x="1062" y="0"/>
                  </a:moveTo>
                  <a:lnTo>
                    <a:pt x="1007" y="14"/>
                  </a:lnTo>
                  <a:lnTo>
                    <a:pt x="967" y="27"/>
                  </a:lnTo>
                  <a:lnTo>
                    <a:pt x="817" y="150"/>
                  </a:lnTo>
                  <a:lnTo>
                    <a:pt x="681" y="286"/>
                  </a:lnTo>
                  <a:lnTo>
                    <a:pt x="531" y="463"/>
                  </a:lnTo>
                  <a:lnTo>
                    <a:pt x="368" y="694"/>
                  </a:lnTo>
                  <a:lnTo>
                    <a:pt x="286" y="830"/>
                  </a:lnTo>
                  <a:lnTo>
                    <a:pt x="205" y="979"/>
                  </a:lnTo>
                  <a:lnTo>
                    <a:pt x="137" y="1143"/>
                  </a:lnTo>
                  <a:lnTo>
                    <a:pt x="82" y="1306"/>
                  </a:lnTo>
                  <a:lnTo>
                    <a:pt x="28" y="1496"/>
                  </a:lnTo>
                  <a:lnTo>
                    <a:pt x="1" y="1687"/>
                  </a:lnTo>
                  <a:lnTo>
                    <a:pt x="1" y="1741"/>
                  </a:lnTo>
                  <a:lnTo>
                    <a:pt x="14" y="1796"/>
                  </a:lnTo>
                  <a:lnTo>
                    <a:pt x="55" y="1823"/>
                  </a:lnTo>
                  <a:lnTo>
                    <a:pt x="110" y="1850"/>
                  </a:lnTo>
                  <a:lnTo>
                    <a:pt x="137" y="1850"/>
                  </a:lnTo>
                  <a:lnTo>
                    <a:pt x="191" y="1836"/>
                  </a:lnTo>
                  <a:lnTo>
                    <a:pt x="232" y="1809"/>
                  </a:lnTo>
                  <a:lnTo>
                    <a:pt x="259" y="1768"/>
                  </a:lnTo>
                  <a:lnTo>
                    <a:pt x="273" y="1728"/>
                  </a:lnTo>
                  <a:lnTo>
                    <a:pt x="314" y="1551"/>
                  </a:lnTo>
                  <a:lnTo>
                    <a:pt x="354" y="1387"/>
                  </a:lnTo>
                  <a:lnTo>
                    <a:pt x="409" y="1238"/>
                  </a:lnTo>
                  <a:lnTo>
                    <a:pt x="463" y="1102"/>
                  </a:lnTo>
                  <a:lnTo>
                    <a:pt x="531" y="966"/>
                  </a:lnTo>
                  <a:lnTo>
                    <a:pt x="599" y="843"/>
                  </a:lnTo>
                  <a:lnTo>
                    <a:pt x="749" y="639"/>
                  </a:lnTo>
                  <a:lnTo>
                    <a:pt x="885" y="476"/>
                  </a:lnTo>
                  <a:lnTo>
                    <a:pt x="1007" y="354"/>
                  </a:lnTo>
                  <a:lnTo>
                    <a:pt x="1130" y="258"/>
                  </a:lnTo>
                  <a:lnTo>
                    <a:pt x="1171" y="218"/>
                  </a:lnTo>
                  <a:lnTo>
                    <a:pt x="1184" y="163"/>
                  </a:lnTo>
                  <a:lnTo>
                    <a:pt x="1184" y="109"/>
                  </a:lnTo>
                  <a:lnTo>
                    <a:pt x="1157" y="68"/>
                  </a:lnTo>
                  <a:lnTo>
                    <a:pt x="1116" y="27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70" name="Google Shape;1359;p30">
              <a:extLst>
                <a:ext uri="{FF2B5EF4-FFF2-40B4-BE49-F238E27FC236}">
                  <a16:creationId xmlns:a16="http://schemas.microsoft.com/office/drawing/2014/main" id="{97511A77-B89D-4240-90F6-AF17A3B4ABEA}"/>
                </a:ext>
              </a:extLst>
            </p:cNvPr>
            <p:cNvSpPr/>
            <p:nvPr/>
          </p:nvSpPr>
          <p:spPr>
            <a:xfrm>
              <a:off x="5591652" y="1675871"/>
              <a:ext cx="30965" cy="12912"/>
            </a:xfrm>
            <a:custGeom>
              <a:avLst/>
              <a:gdLst/>
              <a:ahLst/>
              <a:cxnLst/>
              <a:rect l="l" t="t" r="r" b="b"/>
              <a:pathLst>
                <a:path w="1048" h="437" extrusionOk="0">
                  <a:moveTo>
                    <a:pt x="258" y="1"/>
                  </a:moveTo>
                  <a:lnTo>
                    <a:pt x="109" y="14"/>
                  </a:lnTo>
                  <a:lnTo>
                    <a:pt x="54" y="28"/>
                  </a:lnTo>
                  <a:lnTo>
                    <a:pt x="27" y="69"/>
                  </a:lnTo>
                  <a:lnTo>
                    <a:pt x="0" y="123"/>
                  </a:lnTo>
                  <a:lnTo>
                    <a:pt x="0" y="178"/>
                  </a:lnTo>
                  <a:lnTo>
                    <a:pt x="27" y="232"/>
                  </a:lnTo>
                  <a:lnTo>
                    <a:pt x="68" y="273"/>
                  </a:lnTo>
                  <a:lnTo>
                    <a:pt x="109" y="286"/>
                  </a:lnTo>
                  <a:lnTo>
                    <a:pt x="177" y="286"/>
                  </a:lnTo>
                  <a:lnTo>
                    <a:pt x="258" y="273"/>
                  </a:lnTo>
                  <a:lnTo>
                    <a:pt x="354" y="286"/>
                  </a:lnTo>
                  <a:lnTo>
                    <a:pt x="449" y="300"/>
                  </a:lnTo>
                  <a:lnTo>
                    <a:pt x="544" y="314"/>
                  </a:lnTo>
                  <a:lnTo>
                    <a:pt x="721" y="368"/>
                  </a:lnTo>
                  <a:lnTo>
                    <a:pt x="843" y="422"/>
                  </a:lnTo>
                  <a:lnTo>
                    <a:pt x="871" y="436"/>
                  </a:lnTo>
                  <a:lnTo>
                    <a:pt x="911" y="436"/>
                  </a:lnTo>
                  <a:lnTo>
                    <a:pt x="952" y="422"/>
                  </a:lnTo>
                  <a:lnTo>
                    <a:pt x="979" y="409"/>
                  </a:lnTo>
                  <a:lnTo>
                    <a:pt x="1007" y="382"/>
                  </a:lnTo>
                  <a:lnTo>
                    <a:pt x="1034" y="354"/>
                  </a:lnTo>
                  <a:lnTo>
                    <a:pt x="1047" y="300"/>
                  </a:lnTo>
                  <a:lnTo>
                    <a:pt x="1034" y="246"/>
                  </a:lnTo>
                  <a:lnTo>
                    <a:pt x="1007" y="205"/>
                  </a:lnTo>
                  <a:lnTo>
                    <a:pt x="966" y="164"/>
                  </a:lnTo>
                  <a:lnTo>
                    <a:pt x="871" y="123"/>
                  </a:lnTo>
                  <a:lnTo>
                    <a:pt x="667" y="55"/>
                  </a:lnTo>
                  <a:lnTo>
                    <a:pt x="544" y="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71" name="Google Shape;1360;p30">
              <a:extLst>
                <a:ext uri="{FF2B5EF4-FFF2-40B4-BE49-F238E27FC236}">
                  <a16:creationId xmlns:a16="http://schemas.microsoft.com/office/drawing/2014/main" id="{25BA0CD9-E3FF-4A05-B67D-14A353D53C88}"/>
                </a:ext>
              </a:extLst>
            </p:cNvPr>
            <p:cNvSpPr/>
            <p:nvPr/>
          </p:nvSpPr>
          <p:spPr>
            <a:xfrm>
              <a:off x="5439722" y="1454416"/>
              <a:ext cx="406766" cy="405170"/>
            </a:xfrm>
            <a:custGeom>
              <a:avLst/>
              <a:gdLst/>
              <a:ahLst/>
              <a:cxnLst/>
              <a:rect l="l" t="t" r="r" b="b"/>
              <a:pathLst>
                <a:path w="13767" h="13713" extrusionOk="0">
                  <a:moveTo>
                    <a:pt x="7726" y="1"/>
                  </a:moveTo>
                  <a:lnTo>
                    <a:pt x="7223" y="14"/>
                  </a:lnTo>
                  <a:lnTo>
                    <a:pt x="6693" y="69"/>
                  </a:lnTo>
                  <a:lnTo>
                    <a:pt x="6121" y="150"/>
                  </a:lnTo>
                  <a:lnTo>
                    <a:pt x="5523" y="259"/>
                  </a:lnTo>
                  <a:lnTo>
                    <a:pt x="4897" y="422"/>
                  </a:lnTo>
                  <a:lnTo>
                    <a:pt x="4285" y="599"/>
                  </a:lnTo>
                  <a:lnTo>
                    <a:pt x="3727" y="776"/>
                  </a:lnTo>
                  <a:lnTo>
                    <a:pt x="3210" y="967"/>
                  </a:lnTo>
                  <a:lnTo>
                    <a:pt x="2762" y="1157"/>
                  </a:lnTo>
                  <a:lnTo>
                    <a:pt x="2340" y="1347"/>
                  </a:lnTo>
                  <a:lnTo>
                    <a:pt x="1973" y="1538"/>
                  </a:lnTo>
                  <a:lnTo>
                    <a:pt x="1646" y="1728"/>
                  </a:lnTo>
                  <a:lnTo>
                    <a:pt x="1360" y="1919"/>
                  </a:lnTo>
                  <a:lnTo>
                    <a:pt x="1102" y="2109"/>
                  </a:lnTo>
                  <a:lnTo>
                    <a:pt x="884" y="2300"/>
                  </a:lnTo>
                  <a:lnTo>
                    <a:pt x="708" y="2490"/>
                  </a:lnTo>
                  <a:lnTo>
                    <a:pt x="544" y="2680"/>
                  </a:lnTo>
                  <a:lnTo>
                    <a:pt x="422" y="2871"/>
                  </a:lnTo>
                  <a:lnTo>
                    <a:pt x="313" y="3048"/>
                  </a:lnTo>
                  <a:lnTo>
                    <a:pt x="231" y="3238"/>
                  </a:lnTo>
                  <a:lnTo>
                    <a:pt x="163" y="3415"/>
                  </a:lnTo>
                  <a:lnTo>
                    <a:pt x="82" y="3701"/>
                  </a:lnTo>
                  <a:lnTo>
                    <a:pt x="27" y="3973"/>
                  </a:lnTo>
                  <a:lnTo>
                    <a:pt x="0" y="4218"/>
                  </a:lnTo>
                  <a:lnTo>
                    <a:pt x="0" y="4435"/>
                  </a:lnTo>
                  <a:lnTo>
                    <a:pt x="14" y="4626"/>
                  </a:lnTo>
                  <a:lnTo>
                    <a:pt x="68" y="4789"/>
                  </a:lnTo>
                  <a:lnTo>
                    <a:pt x="136" y="4925"/>
                  </a:lnTo>
                  <a:lnTo>
                    <a:pt x="177" y="4993"/>
                  </a:lnTo>
                  <a:lnTo>
                    <a:pt x="218" y="5047"/>
                  </a:lnTo>
                  <a:lnTo>
                    <a:pt x="381" y="5197"/>
                  </a:lnTo>
                  <a:lnTo>
                    <a:pt x="558" y="5347"/>
                  </a:lnTo>
                  <a:lnTo>
                    <a:pt x="762" y="5510"/>
                  </a:lnTo>
                  <a:lnTo>
                    <a:pt x="980" y="5659"/>
                  </a:lnTo>
                  <a:lnTo>
                    <a:pt x="1197" y="5823"/>
                  </a:lnTo>
                  <a:lnTo>
                    <a:pt x="1442" y="5972"/>
                  </a:lnTo>
                  <a:lnTo>
                    <a:pt x="1701" y="6122"/>
                  </a:lnTo>
                  <a:lnTo>
                    <a:pt x="1959" y="6258"/>
                  </a:lnTo>
                  <a:lnTo>
                    <a:pt x="2231" y="6380"/>
                  </a:lnTo>
                  <a:lnTo>
                    <a:pt x="2503" y="6503"/>
                  </a:lnTo>
                  <a:lnTo>
                    <a:pt x="2775" y="6612"/>
                  </a:lnTo>
                  <a:lnTo>
                    <a:pt x="3061" y="6693"/>
                  </a:lnTo>
                  <a:lnTo>
                    <a:pt x="3346" y="6761"/>
                  </a:lnTo>
                  <a:lnTo>
                    <a:pt x="3619" y="6816"/>
                  </a:lnTo>
                  <a:lnTo>
                    <a:pt x="3904" y="6856"/>
                  </a:lnTo>
                  <a:lnTo>
                    <a:pt x="4176" y="6870"/>
                  </a:lnTo>
                  <a:lnTo>
                    <a:pt x="4231" y="6788"/>
                  </a:lnTo>
                  <a:lnTo>
                    <a:pt x="4367" y="6612"/>
                  </a:lnTo>
                  <a:lnTo>
                    <a:pt x="4475" y="6489"/>
                  </a:lnTo>
                  <a:lnTo>
                    <a:pt x="4598" y="6367"/>
                  </a:lnTo>
                  <a:lnTo>
                    <a:pt x="4734" y="6244"/>
                  </a:lnTo>
                  <a:lnTo>
                    <a:pt x="4897" y="6122"/>
                  </a:lnTo>
                  <a:lnTo>
                    <a:pt x="5074" y="6013"/>
                  </a:lnTo>
                  <a:lnTo>
                    <a:pt x="5264" y="5931"/>
                  </a:lnTo>
                  <a:lnTo>
                    <a:pt x="5373" y="5904"/>
                  </a:lnTo>
                  <a:lnTo>
                    <a:pt x="5482" y="5877"/>
                  </a:lnTo>
                  <a:lnTo>
                    <a:pt x="5591" y="5863"/>
                  </a:lnTo>
                  <a:lnTo>
                    <a:pt x="5700" y="5850"/>
                  </a:lnTo>
                  <a:lnTo>
                    <a:pt x="5809" y="5850"/>
                  </a:lnTo>
                  <a:lnTo>
                    <a:pt x="5931" y="5863"/>
                  </a:lnTo>
                  <a:lnTo>
                    <a:pt x="6053" y="5891"/>
                  </a:lnTo>
                  <a:lnTo>
                    <a:pt x="6176" y="5931"/>
                  </a:lnTo>
                  <a:lnTo>
                    <a:pt x="6298" y="5972"/>
                  </a:lnTo>
                  <a:lnTo>
                    <a:pt x="6434" y="6040"/>
                  </a:lnTo>
                  <a:lnTo>
                    <a:pt x="6557" y="6122"/>
                  </a:lnTo>
                  <a:lnTo>
                    <a:pt x="6693" y="6217"/>
                  </a:lnTo>
                  <a:lnTo>
                    <a:pt x="6815" y="6326"/>
                  </a:lnTo>
                  <a:lnTo>
                    <a:pt x="6924" y="6435"/>
                  </a:lnTo>
                  <a:lnTo>
                    <a:pt x="7019" y="6557"/>
                  </a:lnTo>
                  <a:lnTo>
                    <a:pt x="7087" y="6693"/>
                  </a:lnTo>
                  <a:lnTo>
                    <a:pt x="7142" y="6829"/>
                  </a:lnTo>
                  <a:lnTo>
                    <a:pt x="7182" y="6965"/>
                  </a:lnTo>
                  <a:lnTo>
                    <a:pt x="7196" y="7115"/>
                  </a:lnTo>
                  <a:lnTo>
                    <a:pt x="7210" y="7265"/>
                  </a:lnTo>
                  <a:lnTo>
                    <a:pt x="7196" y="7401"/>
                  </a:lnTo>
                  <a:lnTo>
                    <a:pt x="7182" y="7564"/>
                  </a:lnTo>
                  <a:lnTo>
                    <a:pt x="7155" y="7713"/>
                  </a:lnTo>
                  <a:lnTo>
                    <a:pt x="7101" y="7863"/>
                  </a:lnTo>
                  <a:lnTo>
                    <a:pt x="7046" y="8013"/>
                  </a:lnTo>
                  <a:lnTo>
                    <a:pt x="6992" y="8162"/>
                  </a:lnTo>
                  <a:lnTo>
                    <a:pt x="6910" y="8298"/>
                  </a:lnTo>
                  <a:lnTo>
                    <a:pt x="6829" y="8448"/>
                  </a:lnTo>
                  <a:lnTo>
                    <a:pt x="6734" y="8584"/>
                  </a:lnTo>
                  <a:lnTo>
                    <a:pt x="6638" y="8720"/>
                  </a:lnTo>
                  <a:lnTo>
                    <a:pt x="6529" y="8842"/>
                  </a:lnTo>
                  <a:lnTo>
                    <a:pt x="6407" y="8965"/>
                  </a:lnTo>
                  <a:lnTo>
                    <a:pt x="6285" y="9074"/>
                  </a:lnTo>
                  <a:lnTo>
                    <a:pt x="6162" y="9182"/>
                  </a:lnTo>
                  <a:lnTo>
                    <a:pt x="6026" y="9278"/>
                  </a:lnTo>
                  <a:lnTo>
                    <a:pt x="5890" y="9359"/>
                  </a:lnTo>
                  <a:lnTo>
                    <a:pt x="5754" y="9427"/>
                  </a:lnTo>
                  <a:lnTo>
                    <a:pt x="5604" y="9495"/>
                  </a:lnTo>
                  <a:lnTo>
                    <a:pt x="5468" y="9550"/>
                  </a:lnTo>
                  <a:lnTo>
                    <a:pt x="5319" y="9577"/>
                  </a:lnTo>
                  <a:lnTo>
                    <a:pt x="5169" y="9604"/>
                  </a:lnTo>
                  <a:lnTo>
                    <a:pt x="5033" y="9618"/>
                  </a:lnTo>
                  <a:lnTo>
                    <a:pt x="4884" y="9604"/>
                  </a:lnTo>
                  <a:lnTo>
                    <a:pt x="4734" y="9577"/>
                  </a:lnTo>
                  <a:lnTo>
                    <a:pt x="4720" y="9659"/>
                  </a:lnTo>
                  <a:lnTo>
                    <a:pt x="4680" y="9890"/>
                  </a:lnTo>
                  <a:lnTo>
                    <a:pt x="4652" y="10053"/>
                  </a:lnTo>
                  <a:lnTo>
                    <a:pt x="4639" y="10243"/>
                  </a:lnTo>
                  <a:lnTo>
                    <a:pt x="4639" y="10448"/>
                  </a:lnTo>
                  <a:lnTo>
                    <a:pt x="4652" y="10692"/>
                  </a:lnTo>
                  <a:lnTo>
                    <a:pt x="4666" y="10937"/>
                  </a:lnTo>
                  <a:lnTo>
                    <a:pt x="4707" y="11209"/>
                  </a:lnTo>
                  <a:lnTo>
                    <a:pt x="4775" y="11481"/>
                  </a:lnTo>
                  <a:lnTo>
                    <a:pt x="4870" y="11767"/>
                  </a:lnTo>
                  <a:lnTo>
                    <a:pt x="4992" y="12053"/>
                  </a:lnTo>
                  <a:lnTo>
                    <a:pt x="5142" y="12352"/>
                  </a:lnTo>
                  <a:lnTo>
                    <a:pt x="5237" y="12488"/>
                  </a:lnTo>
                  <a:lnTo>
                    <a:pt x="5346" y="12638"/>
                  </a:lnTo>
                  <a:lnTo>
                    <a:pt x="5455" y="12787"/>
                  </a:lnTo>
                  <a:lnTo>
                    <a:pt x="5577" y="12923"/>
                  </a:lnTo>
                  <a:lnTo>
                    <a:pt x="5917" y="13086"/>
                  </a:lnTo>
                  <a:lnTo>
                    <a:pt x="6257" y="13236"/>
                  </a:lnTo>
                  <a:lnTo>
                    <a:pt x="6611" y="13358"/>
                  </a:lnTo>
                  <a:lnTo>
                    <a:pt x="6951" y="13454"/>
                  </a:lnTo>
                  <a:lnTo>
                    <a:pt x="7305" y="13535"/>
                  </a:lnTo>
                  <a:lnTo>
                    <a:pt x="7658" y="13603"/>
                  </a:lnTo>
                  <a:lnTo>
                    <a:pt x="8012" y="13658"/>
                  </a:lnTo>
                  <a:lnTo>
                    <a:pt x="8352" y="13685"/>
                  </a:lnTo>
                  <a:lnTo>
                    <a:pt x="8706" y="13699"/>
                  </a:lnTo>
                  <a:lnTo>
                    <a:pt x="9046" y="13712"/>
                  </a:lnTo>
                  <a:lnTo>
                    <a:pt x="9386" y="13699"/>
                  </a:lnTo>
                  <a:lnTo>
                    <a:pt x="9712" y="13685"/>
                  </a:lnTo>
                  <a:lnTo>
                    <a:pt x="10039" y="13658"/>
                  </a:lnTo>
                  <a:lnTo>
                    <a:pt x="10352" y="13617"/>
                  </a:lnTo>
                  <a:lnTo>
                    <a:pt x="10665" y="13576"/>
                  </a:lnTo>
                  <a:lnTo>
                    <a:pt x="10964" y="13522"/>
                  </a:lnTo>
                  <a:lnTo>
                    <a:pt x="11522" y="13413"/>
                  </a:lnTo>
                  <a:lnTo>
                    <a:pt x="12039" y="13277"/>
                  </a:lnTo>
                  <a:lnTo>
                    <a:pt x="12487" y="13141"/>
                  </a:lnTo>
                  <a:lnTo>
                    <a:pt x="12882" y="13018"/>
                  </a:lnTo>
                  <a:lnTo>
                    <a:pt x="13195" y="12896"/>
                  </a:lnTo>
                  <a:lnTo>
                    <a:pt x="13440" y="12801"/>
                  </a:lnTo>
                  <a:lnTo>
                    <a:pt x="13630" y="12719"/>
                  </a:lnTo>
                  <a:lnTo>
                    <a:pt x="13698" y="12189"/>
                  </a:lnTo>
                  <a:lnTo>
                    <a:pt x="13739" y="11658"/>
                  </a:lnTo>
                  <a:lnTo>
                    <a:pt x="13752" y="11141"/>
                  </a:lnTo>
                  <a:lnTo>
                    <a:pt x="13766" y="10638"/>
                  </a:lnTo>
                  <a:lnTo>
                    <a:pt x="13752" y="10148"/>
                  </a:lnTo>
                  <a:lnTo>
                    <a:pt x="13739" y="9672"/>
                  </a:lnTo>
                  <a:lnTo>
                    <a:pt x="13698" y="9237"/>
                  </a:lnTo>
                  <a:lnTo>
                    <a:pt x="13671" y="8815"/>
                  </a:lnTo>
                  <a:lnTo>
                    <a:pt x="13589" y="8094"/>
                  </a:lnTo>
                  <a:lnTo>
                    <a:pt x="13494" y="7523"/>
                  </a:lnTo>
                  <a:lnTo>
                    <a:pt x="13426" y="7128"/>
                  </a:lnTo>
                  <a:lnTo>
                    <a:pt x="13399" y="6965"/>
                  </a:lnTo>
                  <a:lnTo>
                    <a:pt x="13317" y="6285"/>
                  </a:lnTo>
                  <a:lnTo>
                    <a:pt x="13208" y="5591"/>
                  </a:lnTo>
                  <a:lnTo>
                    <a:pt x="13140" y="5251"/>
                  </a:lnTo>
                  <a:lnTo>
                    <a:pt x="13059" y="4898"/>
                  </a:lnTo>
                  <a:lnTo>
                    <a:pt x="12977" y="4544"/>
                  </a:lnTo>
                  <a:lnTo>
                    <a:pt x="12868" y="4190"/>
                  </a:lnTo>
                  <a:lnTo>
                    <a:pt x="12759" y="3850"/>
                  </a:lnTo>
                  <a:lnTo>
                    <a:pt x="12637" y="3510"/>
                  </a:lnTo>
                  <a:lnTo>
                    <a:pt x="12501" y="3170"/>
                  </a:lnTo>
                  <a:lnTo>
                    <a:pt x="12351" y="2857"/>
                  </a:lnTo>
                  <a:lnTo>
                    <a:pt x="12188" y="2531"/>
                  </a:lnTo>
                  <a:lnTo>
                    <a:pt x="11998" y="2232"/>
                  </a:lnTo>
                  <a:lnTo>
                    <a:pt x="11807" y="1946"/>
                  </a:lnTo>
                  <a:lnTo>
                    <a:pt x="11576" y="1660"/>
                  </a:lnTo>
                  <a:lnTo>
                    <a:pt x="11345" y="1402"/>
                  </a:lnTo>
                  <a:lnTo>
                    <a:pt x="11086" y="1157"/>
                  </a:lnTo>
                  <a:lnTo>
                    <a:pt x="10814" y="939"/>
                  </a:lnTo>
                  <a:lnTo>
                    <a:pt x="10501" y="735"/>
                  </a:lnTo>
                  <a:lnTo>
                    <a:pt x="10189" y="558"/>
                  </a:lnTo>
                  <a:lnTo>
                    <a:pt x="9835" y="395"/>
                  </a:lnTo>
                  <a:lnTo>
                    <a:pt x="9658" y="327"/>
                  </a:lnTo>
                  <a:lnTo>
                    <a:pt x="9468" y="259"/>
                  </a:lnTo>
                  <a:lnTo>
                    <a:pt x="9277" y="205"/>
                  </a:lnTo>
                  <a:lnTo>
                    <a:pt x="9073" y="150"/>
                  </a:lnTo>
                  <a:lnTo>
                    <a:pt x="8869" y="110"/>
                  </a:lnTo>
                  <a:lnTo>
                    <a:pt x="8651" y="69"/>
                  </a:lnTo>
                  <a:lnTo>
                    <a:pt x="8434" y="42"/>
                  </a:lnTo>
                  <a:lnTo>
                    <a:pt x="8203" y="28"/>
                  </a:lnTo>
                  <a:lnTo>
                    <a:pt x="7971" y="14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72" name="Google Shape;1361;p30">
              <a:extLst>
                <a:ext uri="{FF2B5EF4-FFF2-40B4-BE49-F238E27FC236}">
                  <a16:creationId xmlns:a16="http://schemas.microsoft.com/office/drawing/2014/main" id="{EFBA7C33-96A3-48E2-A4E8-436F7B156CD5}"/>
                </a:ext>
              </a:extLst>
            </p:cNvPr>
            <p:cNvSpPr/>
            <p:nvPr/>
          </p:nvSpPr>
          <p:spPr>
            <a:xfrm>
              <a:off x="5576376" y="1721284"/>
              <a:ext cx="26946" cy="26562"/>
            </a:xfrm>
            <a:custGeom>
              <a:avLst/>
              <a:gdLst/>
              <a:ahLst/>
              <a:cxnLst/>
              <a:rect l="l" t="t" r="r" b="b"/>
              <a:pathLst>
                <a:path w="912" h="899" extrusionOk="0">
                  <a:moveTo>
                    <a:pt x="367" y="1"/>
                  </a:moveTo>
                  <a:lnTo>
                    <a:pt x="272" y="28"/>
                  </a:lnTo>
                  <a:lnTo>
                    <a:pt x="204" y="69"/>
                  </a:lnTo>
                  <a:lnTo>
                    <a:pt x="136" y="123"/>
                  </a:lnTo>
                  <a:lnTo>
                    <a:pt x="82" y="191"/>
                  </a:lnTo>
                  <a:lnTo>
                    <a:pt x="41" y="273"/>
                  </a:lnTo>
                  <a:lnTo>
                    <a:pt x="14" y="355"/>
                  </a:lnTo>
                  <a:lnTo>
                    <a:pt x="0" y="450"/>
                  </a:lnTo>
                  <a:lnTo>
                    <a:pt x="14" y="545"/>
                  </a:lnTo>
                  <a:lnTo>
                    <a:pt x="41" y="627"/>
                  </a:lnTo>
                  <a:lnTo>
                    <a:pt x="82" y="708"/>
                  </a:lnTo>
                  <a:lnTo>
                    <a:pt x="136" y="776"/>
                  </a:lnTo>
                  <a:lnTo>
                    <a:pt x="204" y="831"/>
                  </a:lnTo>
                  <a:lnTo>
                    <a:pt x="272" y="871"/>
                  </a:lnTo>
                  <a:lnTo>
                    <a:pt x="367" y="899"/>
                  </a:lnTo>
                  <a:lnTo>
                    <a:pt x="544" y="899"/>
                  </a:lnTo>
                  <a:lnTo>
                    <a:pt x="626" y="871"/>
                  </a:lnTo>
                  <a:lnTo>
                    <a:pt x="707" y="831"/>
                  </a:lnTo>
                  <a:lnTo>
                    <a:pt x="775" y="776"/>
                  </a:lnTo>
                  <a:lnTo>
                    <a:pt x="830" y="708"/>
                  </a:lnTo>
                  <a:lnTo>
                    <a:pt x="871" y="627"/>
                  </a:lnTo>
                  <a:lnTo>
                    <a:pt x="898" y="545"/>
                  </a:lnTo>
                  <a:lnTo>
                    <a:pt x="911" y="450"/>
                  </a:lnTo>
                  <a:lnTo>
                    <a:pt x="898" y="355"/>
                  </a:lnTo>
                  <a:lnTo>
                    <a:pt x="871" y="273"/>
                  </a:lnTo>
                  <a:lnTo>
                    <a:pt x="830" y="191"/>
                  </a:lnTo>
                  <a:lnTo>
                    <a:pt x="775" y="123"/>
                  </a:lnTo>
                  <a:lnTo>
                    <a:pt x="707" y="69"/>
                  </a:lnTo>
                  <a:lnTo>
                    <a:pt x="626" y="2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73" name="Google Shape;1362;p30">
              <a:extLst>
                <a:ext uri="{FF2B5EF4-FFF2-40B4-BE49-F238E27FC236}">
                  <a16:creationId xmlns:a16="http://schemas.microsoft.com/office/drawing/2014/main" id="{9D719CE6-1CAC-444A-BD39-F20F5619093A}"/>
                </a:ext>
              </a:extLst>
            </p:cNvPr>
            <p:cNvSpPr/>
            <p:nvPr/>
          </p:nvSpPr>
          <p:spPr>
            <a:xfrm>
              <a:off x="5229910" y="1958428"/>
              <a:ext cx="797428" cy="788151"/>
            </a:xfrm>
            <a:custGeom>
              <a:avLst/>
              <a:gdLst/>
              <a:ahLst/>
              <a:cxnLst/>
              <a:rect l="l" t="t" r="r" b="b"/>
              <a:pathLst>
                <a:path w="26989" h="26675" extrusionOk="0">
                  <a:moveTo>
                    <a:pt x="21207" y="0"/>
                  </a:moveTo>
                  <a:lnTo>
                    <a:pt x="20881" y="14"/>
                  </a:lnTo>
                  <a:lnTo>
                    <a:pt x="20717" y="41"/>
                  </a:lnTo>
                  <a:lnTo>
                    <a:pt x="20554" y="68"/>
                  </a:lnTo>
                  <a:lnTo>
                    <a:pt x="20391" y="96"/>
                  </a:lnTo>
                  <a:lnTo>
                    <a:pt x="20228" y="136"/>
                  </a:lnTo>
                  <a:lnTo>
                    <a:pt x="20065" y="191"/>
                  </a:lnTo>
                  <a:lnTo>
                    <a:pt x="19901" y="259"/>
                  </a:lnTo>
                  <a:lnTo>
                    <a:pt x="19752" y="327"/>
                  </a:lnTo>
                  <a:lnTo>
                    <a:pt x="19588" y="408"/>
                  </a:lnTo>
                  <a:lnTo>
                    <a:pt x="19452" y="490"/>
                  </a:lnTo>
                  <a:lnTo>
                    <a:pt x="19303" y="572"/>
                  </a:lnTo>
                  <a:lnTo>
                    <a:pt x="19167" y="667"/>
                  </a:lnTo>
                  <a:lnTo>
                    <a:pt x="19044" y="776"/>
                  </a:lnTo>
                  <a:lnTo>
                    <a:pt x="18799" y="993"/>
                  </a:lnTo>
                  <a:lnTo>
                    <a:pt x="18582" y="1238"/>
                  </a:lnTo>
                  <a:lnTo>
                    <a:pt x="18391" y="1497"/>
                  </a:lnTo>
                  <a:lnTo>
                    <a:pt x="18228" y="1769"/>
                  </a:lnTo>
                  <a:lnTo>
                    <a:pt x="18079" y="2068"/>
                  </a:lnTo>
                  <a:lnTo>
                    <a:pt x="17970" y="2367"/>
                  </a:lnTo>
                  <a:lnTo>
                    <a:pt x="17888" y="2680"/>
                  </a:lnTo>
                  <a:lnTo>
                    <a:pt x="17847" y="2993"/>
                  </a:lnTo>
                  <a:lnTo>
                    <a:pt x="17820" y="3319"/>
                  </a:lnTo>
                  <a:lnTo>
                    <a:pt x="17834" y="3646"/>
                  </a:lnTo>
                  <a:lnTo>
                    <a:pt x="17847" y="3809"/>
                  </a:lnTo>
                  <a:lnTo>
                    <a:pt x="17874" y="3972"/>
                  </a:lnTo>
                  <a:lnTo>
                    <a:pt x="17915" y="4149"/>
                  </a:lnTo>
                  <a:lnTo>
                    <a:pt x="17956" y="4312"/>
                  </a:lnTo>
                  <a:lnTo>
                    <a:pt x="18011" y="4462"/>
                  </a:lnTo>
                  <a:lnTo>
                    <a:pt x="18079" y="4625"/>
                  </a:lnTo>
                  <a:lnTo>
                    <a:pt x="18119" y="4734"/>
                  </a:lnTo>
                  <a:lnTo>
                    <a:pt x="18201" y="4938"/>
                  </a:lnTo>
                  <a:lnTo>
                    <a:pt x="18296" y="5196"/>
                  </a:lnTo>
                  <a:lnTo>
                    <a:pt x="18500" y="5727"/>
                  </a:lnTo>
                  <a:lnTo>
                    <a:pt x="18691" y="6271"/>
                  </a:lnTo>
                  <a:lnTo>
                    <a:pt x="18867" y="6815"/>
                  </a:lnTo>
                  <a:lnTo>
                    <a:pt x="19044" y="7373"/>
                  </a:lnTo>
                  <a:lnTo>
                    <a:pt x="19194" y="7944"/>
                  </a:lnTo>
                  <a:lnTo>
                    <a:pt x="19357" y="8502"/>
                  </a:lnTo>
                  <a:lnTo>
                    <a:pt x="19493" y="9073"/>
                  </a:lnTo>
                  <a:lnTo>
                    <a:pt x="19629" y="9631"/>
                  </a:lnTo>
                  <a:lnTo>
                    <a:pt x="19738" y="10202"/>
                  </a:lnTo>
                  <a:lnTo>
                    <a:pt x="19847" y="10774"/>
                  </a:lnTo>
                  <a:lnTo>
                    <a:pt x="19956" y="11331"/>
                  </a:lnTo>
                  <a:lnTo>
                    <a:pt x="20037" y="11903"/>
                  </a:lnTo>
                  <a:lnTo>
                    <a:pt x="20105" y="12474"/>
                  </a:lnTo>
                  <a:lnTo>
                    <a:pt x="20173" y="13032"/>
                  </a:lnTo>
                  <a:lnTo>
                    <a:pt x="20228" y="13603"/>
                  </a:lnTo>
                  <a:lnTo>
                    <a:pt x="20255" y="14161"/>
                  </a:lnTo>
                  <a:lnTo>
                    <a:pt x="20282" y="14718"/>
                  </a:lnTo>
                  <a:lnTo>
                    <a:pt x="20282" y="15262"/>
                  </a:lnTo>
                  <a:lnTo>
                    <a:pt x="20282" y="15820"/>
                  </a:lnTo>
                  <a:lnTo>
                    <a:pt x="20255" y="16364"/>
                  </a:lnTo>
                  <a:lnTo>
                    <a:pt x="20214" y="16895"/>
                  </a:lnTo>
                  <a:lnTo>
                    <a:pt x="20160" y="17425"/>
                  </a:lnTo>
                  <a:lnTo>
                    <a:pt x="20092" y="17956"/>
                  </a:lnTo>
                  <a:lnTo>
                    <a:pt x="19996" y="18432"/>
                  </a:lnTo>
                  <a:lnTo>
                    <a:pt x="19901" y="18908"/>
                  </a:lnTo>
                  <a:lnTo>
                    <a:pt x="19792" y="19384"/>
                  </a:lnTo>
                  <a:lnTo>
                    <a:pt x="19656" y="19833"/>
                  </a:lnTo>
                  <a:lnTo>
                    <a:pt x="19616" y="19942"/>
                  </a:lnTo>
                  <a:lnTo>
                    <a:pt x="19520" y="20268"/>
                  </a:lnTo>
                  <a:lnTo>
                    <a:pt x="19507" y="20268"/>
                  </a:lnTo>
                  <a:lnTo>
                    <a:pt x="16650" y="20663"/>
                  </a:lnTo>
                  <a:lnTo>
                    <a:pt x="14175" y="20975"/>
                  </a:lnTo>
                  <a:lnTo>
                    <a:pt x="11685" y="21288"/>
                  </a:lnTo>
                  <a:lnTo>
                    <a:pt x="9210" y="21601"/>
                  </a:lnTo>
                  <a:lnTo>
                    <a:pt x="6734" y="21887"/>
                  </a:lnTo>
                  <a:lnTo>
                    <a:pt x="4245" y="22159"/>
                  </a:lnTo>
                  <a:lnTo>
                    <a:pt x="1769" y="22404"/>
                  </a:lnTo>
                  <a:lnTo>
                    <a:pt x="1592" y="22431"/>
                  </a:lnTo>
                  <a:lnTo>
                    <a:pt x="1415" y="22472"/>
                  </a:lnTo>
                  <a:lnTo>
                    <a:pt x="1252" y="22526"/>
                  </a:lnTo>
                  <a:lnTo>
                    <a:pt x="1102" y="22594"/>
                  </a:lnTo>
                  <a:lnTo>
                    <a:pt x="953" y="22676"/>
                  </a:lnTo>
                  <a:lnTo>
                    <a:pt x="803" y="22771"/>
                  </a:lnTo>
                  <a:lnTo>
                    <a:pt x="681" y="22880"/>
                  </a:lnTo>
                  <a:lnTo>
                    <a:pt x="558" y="23002"/>
                  </a:lnTo>
                  <a:lnTo>
                    <a:pt x="436" y="23125"/>
                  </a:lnTo>
                  <a:lnTo>
                    <a:pt x="341" y="23261"/>
                  </a:lnTo>
                  <a:lnTo>
                    <a:pt x="245" y="23410"/>
                  </a:lnTo>
                  <a:lnTo>
                    <a:pt x="177" y="23560"/>
                  </a:lnTo>
                  <a:lnTo>
                    <a:pt x="109" y="23723"/>
                  </a:lnTo>
                  <a:lnTo>
                    <a:pt x="69" y="23900"/>
                  </a:lnTo>
                  <a:lnTo>
                    <a:pt x="28" y="24077"/>
                  </a:lnTo>
                  <a:lnTo>
                    <a:pt x="14" y="24254"/>
                  </a:lnTo>
                  <a:lnTo>
                    <a:pt x="1" y="24621"/>
                  </a:lnTo>
                  <a:lnTo>
                    <a:pt x="14" y="24920"/>
                  </a:lnTo>
                  <a:lnTo>
                    <a:pt x="28" y="25151"/>
                  </a:lnTo>
                  <a:lnTo>
                    <a:pt x="55" y="25260"/>
                  </a:lnTo>
                  <a:lnTo>
                    <a:pt x="82" y="25342"/>
                  </a:lnTo>
                  <a:lnTo>
                    <a:pt x="109" y="25410"/>
                  </a:lnTo>
                  <a:lnTo>
                    <a:pt x="150" y="25478"/>
                  </a:lnTo>
                  <a:lnTo>
                    <a:pt x="191" y="25532"/>
                  </a:lnTo>
                  <a:lnTo>
                    <a:pt x="245" y="25573"/>
                  </a:lnTo>
                  <a:lnTo>
                    <a:pt x="314" y="25614"/>
                  </a:lnTo>
                  <a:lnTo>
                    <a:pt x="382" y="25641"/>
                  </a:lnTo>
                  <a:lnTo>
                    <a:pt x="558" y="25682"/>
                  </a:lnTo>
                  <a:lnTo>
                    <a:pt x="1211" y="25723"/>
                  </a:lnTo>
                  <a:lnTo>
                    <a:pt x="1878" y="25764"/>
                  </a:lnTo>
                  <a:lnTo>
                    <a:pt x="3292" y="25886"/>
                  </a:lnTo>
                  <a:lnTo>
                    <a:pt x="4762" y="26022"/>
                  </a:lnTo>
                  <a:lnTo>
                    <a:pt x="6271" y="26158"/>
                  </a:lnTo>
                  <a:lnTo>
                    <a:pt x="7768" y="26308"/>
                  </a:lnTo>
                  <a:lnTo>
                    <a:pt x="9237" y="26430"/>
                  </a:lnTo>
                  <a:lnTo>
                    <a:pt x="9958" y="26484"/>
                  </a:lnTo>
                  <a:lnTo>
                    <a:pt x="10651" y="26525"/>
                  </a:lnTo>
                  <a:lnTo>
                    <a:pt x="11318" y="26552"/>
                  </a:lnTo>
                  <a:lnTo>
                    <a:pt x="11971" y="26566"/>
                  </a:lnTo>
                  <a:lnTo>
                    <a:pt x="14487" y="26607"/>
                  </a:lnTo>
                  <a:lnTo>
                    <a:pt x="17004" y="26648"/>
                  </a:lnTo>
                  <a:lnTo>
                    <a:pt x="19534" y="26661"/>
                  </a:lnTo>
                  <a:lnTo>
                    <a:pt x="22064" y="26675"/>
                  </a:lnTo>
                  <a:lnTo>
                    <a:pt x="22255" y="26675"/>
                  </a:lnTo>
                  <a:lnTo>
                    <a:pt x="22445" y="26648"/>
                  </a:lnTo>
                  <a:lnTo>
                    <a:pt x="22622" y="26620"/>
                  </a:lnTo>
                  <a:lnTo>
                    <a:pt x="22812" y="26580"/>
                  </a:lnTo>
                  <a:lnTo>
                    <a:pt x="22989" y="26525"/>
                  </a:lnTo>
                  <a:lnTo>
                    <a:pt x="23180" y="26457"/>
                  </a:lnTo>
                  <a:lnTo>
                    <a:pt x="23343" y="26376"/>
                  </a:lnTo>
                  <a:lnTo>
                    <a:pt x="23520" y="26294"/>
                  </a:lnTo>
                  <a:lnTo>
                    <a:pt x="23683" y="26185"/>
                  </a:lnTo>
                  <a:lnTo>
                    <a:pt x="23832" y="26076"/>
                  </a:lnTo>
                  <a:lnTo>
                    <a:pt x="23996" y="25954"/>
                  </a:lnTo>
                  <a:lnTo>
                    <a:pt x="24132" y="25832"/>
                  </a:lnTo>
                  <a:lnTo>
                    <a:pt x="24268" y="25682"/>
                  </a:lnTo>
                  <a:lnTo>
                    <a:pt x="24390" y="25532"/>
                  </a:lnTo>
                  <a:lnTo>
                    <a:pt x="24513" y="25369"/>
                  </a:lnTo>
                  <a:lnTo>
                    <a:pt x="24621" y="25192"/>
                  </a:lnTo>
                  <a:lnTo>
                    <a:pt x="24785" y="24907"/>
                  </a:lnTo>
                  <a:lnTo>
                    <a:pt x="24975" y="24553"/>
                  </a:lnTo>
                  <a:lnTo>
                    <a:pt x="25152" y="24186"/>
                  </a:lnTo>
                  <a:lnTo>
                    <a:pt x="25315" y="23832"/>
                  </a:lnTo>
                  <a:lnTo>
                    <a:pt x="25465" y="23465"/>
                  </a:lnTo>
                  <a:lnTo>
                    <a:pt x="25750" y="22730"/>
                  </a:lnTo>
                  <a:lnTo>
                    <a:pt x="25886" y="22349"/>
                  </a:lnTo>
                  <a:lnTo>
                    <a:pt x="26009" y="21982"/>
                  </a:lnTo>
                  <a:lnTo>
                    <a:pt x="26226" y="21234"/>
                  </a:lnTo>
                  <a:lnTo>
                    <a:pt x="26417" y="20486"/>
                  </a:lnTo>
                  <a:lnTo>
                    <a:pt x="26580" y="19738"/>
                  </a:lnTo>
                  <a:lnTo>
                    <a:pt x="26716" y="18989"/>
                  </a:lnTo>
                  <a:lnTo>
                    <a:pt x="26811" y="18241"/>
                  </a:lnTo>
                  <a:lnTo>
                    <a:pt x="26893" y="17493"/>
                  </a:lnTo>
                  <a:lnTo>
                    <a:pt x="26947" y="16745"/>
                  </a:lnTo>
                  <a:lnTo>
                    <a:pt x="26975" y="16011"/>
                  </a:lnTo>
                  <a:lnTo>
                    <a:pt x="26988" y="15276"/>
                  </a:lnTo>
                  <a:lnTo>
                    <a:pt x="26988" y="14541"/>
                  </a:lnTo>
                  <a:lnTo>
                    <a:pt x="26961" y="13820"/>
                  </a:lnTo>
                  <a:lnTo>
                    <a:pt x="26907" y="13100"/>
                  </a:lnTo>
                  <a:lnTo>
                    <a:pt x="26852" y="12379"/>
                  </a:lnTo>
                  <a:lnTo>
                    <a:pt x="26771" y="11671"/>
                  </a:lnTo>
                  <a:lnTo>
                    <a:pt x="26675" y="10964"/>
                  </a:lnTo>
                  <a:lnTo>
                    <a:pt x="26567" y="10257"/>
                  </a:lnTo>
                  <a:lnTo>
                    <a:pt x="26444" y="9563"/>
                  </a:lnTo>
                  <a:lnTo>
                    <a:pt x="26322" y="8869"/>
                  </a:lnTo>
                  <a:lnTo>
                    <a:pt x="26172" y="8175"/>
                  </a:lnTo>
                  <a:lnTo>
                    <a:pt x="26009" y="7495"/>
                  </a:lnTo>
                  <a:lnTo>
                    <a:pt x="25846" y="6815"/>
                  </a:lnTo>
                  <a:lnTo>
                    <a:pt x="25655" y="6135"/>
                  </a:lnTo>
                  <a:lnTo>
                    <a:pt x="25465" y="5469"/>
                  </a:lnTo>
                  <a:lnTo>
                    <a:pt x="25261" y="4802"/>
                  </a:lnTo>
                  <a:lnTo>
                    <a:pt x="25043" y="4135"/>
                  </a:lnTo>
                  <a:lnTo>
                    <a:pt x="24812" y="3469"/>
                  </a:lnTo>
                  <a:lnTo>
                    <a:pt x="24567" y="2789"/>
                  </a:lnTo>
                  <a:lnTo>
                    <a:pt x="24431" y="2449"/>
                  </a:lnTo>
                  <a:lnTo>
                    <a:pt x="24349" y="2272"/>
                  </a:lnTo>
                  <a:lnTo>
                    <a:pt x="24268" y="2054"/>
                  </a:lnTo>
                  <a:lnTo>
                    <a:pt x="24200" y="1905"/>
                  </a:lnTo>
                  <a:lnTo>
                    <a:pt x="24118" y="1755"/>
                  </a:lnTo>
                  <a:lnTo>
                    <a:pt x="24036" y="1605"/>
                  </a:lnTo>
                  <a:lnTo>
                    <a:pt x="23941" y="1469"/>
                  </a:lnTo>
                  <a:lnTo>
                    <a:pt x="23846" y="1333"/>
                  </a:lnTo>
                  <a:lnTo>
                    <a:pt x="23751" y="1211"/>
                  </a:lnTo>
                  <a:lnTo>
                    <a:pt x="23520" y="966"/>
                  </a:lnTo>
                  <a:lnTo>
                    <a:pt x="23288" y="748"/>
                  </a:lnTo>
                  <a:lnTo>
                    <a:pt x="23016" y="558"/>
                  </a:lnTo>
                  <a:lnTo>
                    <a:pt x="22744" y="395"/>
                  </a:lnTo>
                  <a:lnTo>
                    <a:pt x="22459" y="259"/>
                  </a:lnTo>
                  <a:lnTo>
                    <a:pt x="22159" y="150"/>
                  </a:lnTo>
                  <a:lnTo>
                    <a:pt x="21846" y="68"/>
                  </a:lnTo>
                  <a:lnTo>
                    <a:pt x="21534" y="28"/>
                  </a:lnTo>
                  <a:lnTo>
                    <a:pt x="21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174" name="Google Shape;1363;p30">
              <a:extLst>
                <a:ext uri="{FF2B5EF4-FFF2-40B4-BE49-F238E27FC236}">
                  <a16:creationId xmlns:a16="http://schemas.microsoft.com/office/drawing/2014/main" id="{B15F80C6-0AAE-4CC9-A671-4E909654200D}"/>
                </a:ext>
              </a:extLst>
            </p:cNvPr>
            <p:cNvSpPr/>
            <p:nvPr/>
          </p:nvSpPr>
          <p:spPr>
            <a:xfrm>
              <a:off x="5011676" y="2506642"/>
              <a:ext cx="282582" cy="217846"/>
            </a:xfrm>
            <a:custGeom>
              <a:avLst/>
              <a:gdLst/>
              <a:ahLst/>
              <a:cxnLst/>
              <a:rect l="l" t="t" r="r" b="b"/>
              <a:pathLst>
                <a:path w="9564" h="7373" extrusionOk="0">
                  <a:moveTo>
                    <a:pt x="6081" y="0"/>
                  </a:moveTo>
                  <a:lnTo>
                    <a:pt x="6040" y="41"/>
                  </a:lnTo>
                  <a:lnTo>
                    <a:pt x="6013" y="109"/>
                  </a:lnTo>
                  <a:lnTo>
                    <a:pt x="5999" y="204"/>
                  </a:lnTo>
                  <a:lnTo>
                    <a:pt x="5999" y="313"/>
                  </a:lnTo>
                  <a:lnTo>
                    <a:pt x="6026" y="435"/>
                  </a:lnTo>
                  <a:lnTo>
                    <a:pt x="6081" y="735"/>
                  </a:lnTo>
                  <a:lnTo>
                    <a:pt x="6162" y="1061"/>
                  </a:lnTo>
                  <a:lnTo>
                    <a:pt x="6271" y="1401"/>
                  </a:lnTo>
                  <a:lnTo>
                    <a:pt x="6366" y="1728"/>
                  </a:lnTo>
                  <a:lnTo>
                    <a:pt x="6462" y="1986"/>
                  </a:lnTo>
                  <a:lnTo>
                    <a:pt x="6530" y="2204"/>
                  </a:lnTo>
                  <a:lnTo>
                    <a:pt x="6557" y="2285"/>
                  </a:lnTo>
                  <a:lnTo>
                    <a:pt x="6557" y="2367"/>
                  </a:lnTo>
                  <a:lnTo>
                    <a:pt x="6557" y="2435"/>
                  </a:lnTo>
                  <a:lnTo>
                    <a:pt x="6543" y="2489"/>
                  </a:lnTo>
                  <a:lnTo>
                    <a:pt x="6502" y="2544"/>
                  </a:lnTo>
                  <a:lnTo>
                    <a:pt x="6448" y="2585"/>
                  </a:lnTo>
                  <a:lnTo>
                    <a:pt x="6380" y="2612"/>
                  </a:lnTo>
                  <a:lnTo>
                    <a:pt x="6285" y="2639"/>
                  </a:lnTo>
                  <a:lnTo>
                    <a:pt x="6162" y="2666"/>
                  </a:lnTo>
                  <a:lnTo>
                    <a:pt x="5822" y="2666"/>
                  </a:lnTo>
                  <a:lnTo>
                    <a:pt x="5578" y="2625"/>
                  </a:lnTo>
                  <a:lnTo>
                    <a:pt x="5292" y="2571"/>
                  </a:lnTo>
                  <a:lnTo>
                    <a:pt x="4965" y="2489"/>
                  </a:lnTo>
                  <a:lnTo>
                    <a:pt x="4231" y="2299"/>
                  </a:lnTo>
                  <a:lnTo>
                    <a:pt x="3442" y="2081"/>
                  </a:lnTo>
                  <a:lnTo>
                    <a:pt x="2639" y="1877"/>
                  </a:lnTo>
                  <a:lnTo>
                    <a:pt x="2258" y="1782"/>
                  </a:lnTo>
                  <a:lnTo>
                    <a:pt x="1905" y="1700"/>
                  </a:lnTo>
                  <a:lnTo>
                    <a:pt x="1565" y="1646"/>
                  </a:lnTo>
                  <a:lnTo>
                    <a:pt x="1265" y="1605"/>
                  </a:lnTo>
                  <a:lnTo>
                    <a:pt x="1021" y="1592"/>
                  </a:lnTo>
                  <a:lnTo>
                    <a:pt x="912" y="1605"/>
                  </a:lnTo>
                  <a:lnTo>
                    <a:pt x="817" y="1619"/>
                  </a:lnTo>
                  <a:lnTo>
                    <a:pt x="749" y="1632"/>
                  </a:lnTo>
                  <a:lnTo>
                    <a:pt x="694" y="1673"/>
                  </a:lnTo>
                  <a:lnTo>
                    <a:pt x="681" y="1714"/>
                  </a:lnTo>
                  <a:lnTo>
                    <a:pt x="694" y="1755"/>
                  </a:lnTo>
                  <a:lnTo>
                    <a:pt x="721" y="1809"/>
                  </a:lnTo>
                  <a:lnTo>
                    <a:pt x="776" y="1864"/>
                  </a:lnTo>
                  <a:lnTo>
                    <a:pt x="953" y="2000"/>
                  </a:lnTo>
                  <a:lnTo>
                    <a:pt x="1184" y="2136"/>
                  </a:lnTo>
                  <a:lnTo>
                    <a:pt x="1483" y="2299"/>
                  </a:lnTo>
                  <a:lnTo>
                    <a:pt x="1810" y="2462"/>
                  </a:lnTo>
                  <a:lnTo>
                    <a:pt x="2163" y="2625"/>
                  </a:lnTo>
                  <a:lnTo>
                    <a:pt x="2884" y="2952"/>
                  </a:lnTo>
                  <a:lnTo>
                    <a:pt x="3537" y="3224"/>
                  </a:lnTo>
                  <a:lnTo>
                    <a:pt x="4204" y="3482"/>
                  </a:lnTo>
                  <a:lnTo>
                    <a:pt x="3592" y="3374"/>
                  </a:lnTo>
                  <a:lnTo>
                    <a:pt x="2966" y="3265"/>
                  </a:lnTo>
                  <a:lnTo>
                    <a:pt x="2231" y="3142"/>
                  </a:lnTo>
                  <a:lnTo>
                    <a:pt x="1483" y="3047"/>
                  </a:lnTo>
                  <a:lnTo>
                    <a:pt x="1129" y="3020"/>
                  </a:lnTo>
                  <a:lnTo>
                    <a:pt x="803" y="3006"/>
                  </a:lnTo>
                  <a:lnTo>
                    <a:pt x="531" y="3006"/>
                  </a:lnTo>
                  <a:lnTo>
                    <a:pt x="286" y="3020"/>
                  </a:lnTo>
                  <a:lnTo>
                    <a:pt x="191" y="3047"/>
                  </a:lnTo>
                  <a:lnTo>
                    <a:pt x="123" y="3061"/>
                  </a:lnTo>
                  <a:lnTo>
                    <a:pt x="55" y="3102"/>
                  </a:lnTo>
                  <a:lnTo>
                    <a:pt x="14" y="3142"/>
                  </a:lnTo>
                  <a:lnTo>
                    <a:pt x="0" y="3183"/>
                  </a:lnTo>
                  <a:lnTo>
                    <a:pt x="0" y="3238"/>
                  </a:lnTo>
                  <a:lnTo>
                    <a:pt x="28" y="3306"/>
                  </a:lnTo>
                  <a:lnTo>
                    <a:pt x="68" y="3360"/>
                  </a:lnTo>
                  <a:lnTo>
                    <a:pt x="136" y="3414"/>
                  </a:lnTo>
                  <a:lnTo>
                    <a:pt x="218" y="3482"/>
                  </a:lnTo>
                  <a:lnTo>
                    <a:pt x="436" y="3618"/>
                  </a:lnTo>
                  <a:lnTo>
                    <a:pt x="708" y="3754"/>
                  </a:lnTo>
                  <a:lnTo>
                    <a:pt x="1021" y="3890"/>
                  </a:lnTo>
                  <a:lnTo>
                    <a:pt x="1361" y="4013"/>
                  </a:lnTo>
                  <a:lnTo>
                    <a:pt x="1728" y="4149"/>
                  </a:lnTo>
                  <a:lnTo>
                    <a:pt x="2449" y="4380"/>
                  </a:lnTo>
                  <a:lnTo>
                    <a:pt x="3088" y="4584"/>
                  </a:lnTo>
                  <a:lnTo>
                    <a:pt x="3714" y="4761"/>
                  </a:lnTo>
                  <a:lnTo>
                    <a:pt x="3714" y="4761"/>
                  </a:lnTo>
                  <a:lnTo>
                    <a:pt x="3183" y="4734"/>
                  </a:lnTo>
                  <a:lnTo>
                    <a:pt x="2639" y="4707"/>
                  </a:lnTo>
                  <a:lnTo>
                    <a:pt x="2014" y="4679"/>
                  </a:lnTo>
                  <a:lnTo>
                    <a:pt x="1388" y="4679"/>
                  </a:lnTo>
                  <a:lnTo>
                    <a:pt x="844" y="4693"/>
                  </a:lnTo>
                  <a:lnTo>
                    <a:pt x="626" y="4707"/>
                  </a:lnTo>
                  <a:lnTo>
                    <a:pt x="449" y="4734"/>
                  </a:lnTo>
                  <a:lnTo>
                    <a:pt x="340" y="4761"/>
                  </a:lnTo>
                  <a:lnTo>
                    <a:pt x="300" y="4788"/>
                  </a:lnTo>
                  <a:lnTo>
                    <a:pt x="286" y="4802"/>
                  </a:lnTo>
                  <a:lnTo>
                    <a:pt x="286" y="4856"/>
                  </a:lnTo>
                  <a:lnTo>
                    <a:pt x="313" y="4897"/>
                  </a:lnTo>
                  <a:lnTo>
                    <a:pt x="354" y="4951"/>
                  </a:lnTo>
                  <a:lnTo>
                    <a:pt x="409" y="5006"/>
                  </a:lnTo>
                  <a:lnTo>
                    <a:pt x="558" y="5101"/>
                  </a:lnTo>
                  <a:lnTo>
                    <a:pt x="762" y="5210"/>
                  </a:lnTo>
                  <a:lnTo>
                    <a:pt x="1007" y="5305"/>
                  </a:lnTo>
                  <a:lnTo>
                    <a:pt x="1279" y="5414"/>
                  </a:lnTo>
                  <a:lnTo>
                    <a:pt x="1878" y="5604"/>
                  </a:lnTo>
                  <a:lnTo>
                    <a:pt x="2476" y="5781"/>
                  </a:lnTo>
                  <a:lnTo>
                    <a:pt x="3007" y="5917"/>
                  </a:lnTo>
                  <a:lnTo>
                    <a:pt x="3524" y="6040"/>
                  </a:lnTo>
                  <a:lnTo>
                    <a:pt x="3170" y="6040"/>
                  </a:lnTo>
                  <a:lnTo>
                    <a:pt x="2803" y="6053"/>
                  </a:lnTo>
                  <a:lnTo>
                    <a:pt x="2381" y="6067"/>
                  </a:lnTo>
                  <a:lnTo>
                    <a:pt x="1973" y="6108"/>
                  </a:lnTo>
                  <a:lnTo>
                    <a:pt x="1796" y="6149"/>
                  </a:lnTo>
                  <a:lnTo>
                    <a:pt x="1633" y="6176"/>
                  </a:lnTo>
                  <a:lnTo>
                    <a:pt x="1497" y="6217"/>
                  </a:lnTo>
                  <a:lnTo>
                    <a:pt x="1402" y="6271"/>
                  </a:lnTo>
                  <a:lnTo>
                    <a:pt x="1374" y="6298"/>
                  </a:lnTo>
                  <a:lnTo>
                    <a:pt x="1361" y="6325"/>
                  </a:lnTo>
                  <a:lnTo>
                    <a:pt x="1347" y="6366"/>
                  </a:lnTo>
                  <a:lnTo>
                    <a:pt x="1361" y="6393"/>
                  </a:lnTo>
                  <a:lnTo>
                    <a:pt x="1388" y="6434"/>
                  </a:lnTo>
                  <a:lnTo>
                    <a:pt x="1442" y="6475"/>
                  </a:lnTo>
                  <a:lnTo>
                    <a:pt x="1606" y="6570"/>
                  </a:lnTo>
                  <a:lnTo>
                    <a:pt x="1864" y="6679"/>
                  </a:lnTo>
                  <a:lnTo>
                    <a:pt x="2190" y="6788"/>
                  </a:lnTo>
                  <a:lnTo>
                    <a:pt x="2585" y="6897"/>
                  </a:lnTo>
                  <a:lnTo>
                    <a:pt x="3034" y="6992"/>
                  </a:lnTo>
                  <a:lnTo>
                    <a:pt x="3537" y="7101"/>
                  </a:lnTo>
                  <a:lnTo>
                    <a:pt x="4081" y="7182"/>
                  </a:lnTo>
                  <a:lnTo>
                    <a:pt x="4653" y="7264"/>
                  </a:lnTo>
                  <a:lnTo>
                    <a:pt x="5251" y="7318"/>
                  </a:lnTo>
                  <a:lnTo>
                    <a:pt x="5850" y="7359"/>
                  </a:lnTo>
                  <a:lnTo>
                    <a:pt x="6462" y="7373"/>
                  </a:lnTo>
                  <a:lnTo>
                    <a:pt x="7074" y="7359"/>
                  </a:lnTo>
                  <a:lnTo>
                    <a:pt x="7373" y="7332"/>
                  </a:lnTo>
                  <a:lnTo>
                    <a:pt x="7672" y="7305"/>
                  </a:lnTo>
                  <a:lnTo>
                    <a:pt x="7958" y="7264"/>
                  </a:lnTo>
                  <a:lnTo>
                    <a:pt x="8244" y="7210"/>
                  </a:lnTo>
                  <a:lnTo>
                    <a:pt x="8516" y="7155"/>
                  </a:lnTo>
                  <a:lnTo>
                    <a:pt x="8788" y="7087"/>
                  </a:lnTo>
                  <a:lnTo>
                    <a:pt x="8883" y="7005"/>
                  </a:lnTo>
                  <a:lnTo>
                    <a:pt x="8992" y="6883"/>
                  </a:lnTo>
                  <a:lnTo>
                    <a:pt x="9101" y="6733"/>
                  </a:lnTo>
                  <a:lnTo>
                    <a:pt x="9196" y="6543"/>
                  </a:lnTo>
                  <a:lnTo>
                    <a:pt x="9291" y="6339"/>
                  </a:lnTo>
                  <a:lnTo>
                    <a:pt x="9386" y="6108"/>
                  </a:lnTo>
                  <a:lnTo>
                    <a:pt x="9454" y="5849"/>
                  </a:lnTo>
                  <a:lnTo>
                    <a:pt x="9509" y="5577"/>
                  </a:lnTo>
                  <a:lnTo>
                    <a:pt x="9549" y="5292"/>
                  </a:lnTo>
                  <a:lnTo>
                    <a:pt x="9563" y="5006"/>
                  </a:lnTo>
                  <a:lnTo>
                    <a:pt x="9536" y="4693"/>
                  </a:lnTo>
                  <a:lnTo>
                    <a:pt x="9509" y="4543"/>
                  </a:lnTo>
                  <a:lnTo>
                    <a:pt x="9481" y="4394"/>
                  </a:lnTo>
                  <a:lnTo>
                    <a:pt x="9441" y="4231"/>
                  </a:lnTo>
                  <a:lnTo>
                    <a:pt x="9400" y="4081"/>
                  </a:lnTo>
                  <a:lnTo>
                    <a:pt x="9332" y="3931"/>
                  </a:lnTo>
                  <a:lnTo>
                    <a:pt x="9264" y="3782"/>
                  </a:lnTo>
                  <a:lnTo>
                    <a:pt x="9182" y="3618"/>
                  </a:lnTo>
                  <a:lnTo>
                    <a:pt x="9087" y="3469"/>
                  </a:lnTo>
                  <a:lnTo>
                    <a:pt x="8992" y="3319"/>
                  </a:lnTo>
                  <a:lnTo>
                    <a:pt x="8869" y="3183"/>
                  </a:lnTo>
                  <a:lnTo>
                    <a:pt x="8461" y="2680"/>
                  </a:lnTo>
                  <a:lnTo>
                    <a:pt x="8148" y="2258"/>
                  </a:lnTo>
                  <a:lnTo>
                    <a:pt x="7890" y="1877"/>
                  </a:lnTo>
                  <a:lnTo>
                    <a:pt x="7672" y="1537"/>
                  </a:lnTo>
                  <a:lnTo>
                    <a:pt x="7455" y="1224"/>
                  </a:lnTo>
                  <a:lnTo>
                    <a:pt x="7223" y="925"/>
                  </a:lnTo>
                  <a:lnTo>
                    <a:pt x="7087" y="776"/>
                  </a:lnTo>
                  <a:lnTo>
                    <a:pt x="6951" y="612"/>
                  </a:lnTo>
                  <a:lnTo>
                    <a:pt x="6788" y="449"/>
                  </a:lnTo>
                  <a:lnTo>
                    <a:pt x="6611" y="286"/>
                  </a:lnTo>
                  <a:lnTo>
                    <a:pt x="6462" y="150"/>
                  </a:lnTo>
                  <a:lnTo>
                    <a:pt x="6326" y="68"/>
                  </a:lnTo>
                  <a:lnTo>
                    <a:pt x="6230" y="1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Condensed" panose="020B0503050000020004" pitchFamily="34" charset="0"/>
              </a:endParaRPr>
            </a:p>
          </p:txBody>
        </p:sp>
      </p:grpSp>
      <p:sp>
        <p:nvSpPr>
          <p:cNvPr id="39" name="Google Shape;1289;p30">
            <a:extLst>
              <a:ext uri="{FF2B5EF4-FFF2-40B4-BE49-F238E27FC236}">
                <a16:creationId xmlns:a16="http://schemas.microsoft.com/office/drawing/2014/main" id="{8A1927FF-2866-48DE-903E-2962F4499767}"/>
              </a:ext>
            </a:extLst>
          </p:cNvPr>
          <p:cNvSpPr/>
          <p:nvPr/>
        </p:nvSpPr>
        <p:spPr>
          <a:xfrm>
            <a:off x="5291027" y="4522177"/>
            <a:ext cx="1038300" cy="190500"/>
          </a:xfrm>
          <a:prstGeom prst="ellipse">
            <a:avLst/>
          </a:prstGeom>
          <a:solidFill>
            <a:srgbClr val="66666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74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772F-3288-4C1A-A13C-6CD6A5C9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Example Scores</a:t>
            </a:r>
            <a:endParaRPr lang="en-CA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AB57A2-E97F-4F06-8303-86B0A1323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653609"/>
              </p:ext>
            </p:extLst>
          </p:nvPr>
        </p:nvGraphicFramePr>
        <p:xfrm>
          <a:off x="921218" y="1244835"/>
          <a:ext cx="7153741" cy="3130371"/>
        </p:xfrm>
        <a:graphic>
          <a:graphicData uri="http://schemas.openxmlformats.org/drawingml/2006/table">
            <a:tbl>
              <a:tblPr/>
              <a:tblGrid>
                <a:gridCol w="4053013">
                  <a:extLst>
                    <a:ext uri="{9D8B030D-6E8A-4147-A177-3AD203B41FA5}">
                      <a16:colId xmlns:a16="http://schemas.microsoft.com/office/drawing/2014/main" val="613685222"/>
                    </a:ext>
                  </a:extLst>
                </a:gridCol>
                <a:gridCol w="3100728">
                  <a:extLst>
                    <a:ext uri="{9D8B030D-6E8A-4147-A177-3AD203B41FA5}">
                      <a16:colId xmlns:a16="http://schemas.microsoft.com/office/drawing/2014/main" val="2345630302"/>
                    </a:ext>
                  </a:extLst>
                </a:gridCol>
              </a:tblGrid>
              <a:tr h="3478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 dirty="0">
                          <a:solidFill>
                            <a:srgbClr val="FFFFFF"/>
                          </a:solidFill>
                          <a:effectLst/>
                          <a:latin typeface="Fira Sans Condensed" panose="020B0503050000020004" pitchFamily="34" charset="0"/>
                        </a:rPr>
                        <a:t>Model​</a:t>
                      </a:r>
                      <a:endParaRPr lang="en-US" sz="1100" b="1" i="0" dirty="0">
                        <a:solidFill>
                          <a:srgbClr val="FFFFFF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5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Fira Sans Condensed" panose="020B0503050000020004" pitchFamily="34" charset="0"/>
                        </a:rPr>
                        <a:t>Test Accuracy​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5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053188"/>
                  </a:ext>
                </a:extLst>
              </a:tr>
              <a:tr h="3478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err="1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RandomForest</a:t>
                      </a:r>
                      <a:r>
                        <a:rPr lang="en-US" sz="1000" b="0" i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​ (default)</a:t>
                      </a:r>
                      <a:endParaRPr lang="en-US" sz="1100" b="0" i="0">
                        <a:solidFill>
                          <a:srgbClr val="0070C0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5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80.96​</a:t>
                      </a:r>
                      <a:endParaRPr lang="en-US" sz="1100" b="0" i="0">
                        <a:solidFill>
                          <a:srgbClr val="0070C0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5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936915"/>
                  </a:ext>
                </a:extLst>
              </a:tr>
              <a:tr h="3478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 err="1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XGBoost</a:t>
                      </a:r>
                      <a:r>
                        <a:rPr lang="en-US" sz="1000" b="0" i="0" dirty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​ (default)</a:t>
                      </a:r>
                      <a:endParaRPr lang="en-US" sz="1100" b="0" i="0" dirty="0">
                        <a:solidFill>
                          <a:srgbClr val="0070C0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80.02​</a:t>
                      </a:r>
                      <a:endParaRPr lang="en-US" sz="1100" b="0" i="0">
                        <a:solidFill>
                          <a:srgbClr val="0070C0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579585"/>
                  </a:ext>
                </a:extLst>
              </a:tr>
              <a:tr h="3478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Stack (RF + Gradient Boost)</a:t>
                      </a:r>
                      <a:r>
                        <a:rPr lang="en-US" sz="1000" b="0" i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​</a:t>
                      </a:r>
                      <a:endParaRPr lang="en-US" sz="1100" b="0" i="0">
                        <a:solidFill>
                          <a:srgbClr val="0070C0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70.75</a:t>
                      </a:r>
                      <a:r>
                        <a:rPr lang="en-US" sz="1000" b="0" i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​</a:t>
                      </a:r>
                      <a:endParaRPr lang="en-US" sz="1100" b="0" i="0">
                        <a:solidFill>
                          <a:srgbClr val="0070C0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225496"/>
                  </a:ext>
                </a:extLst>
              </a:tr>
              <a:tr h="3478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Stack (RF, Gradient boosting, </a:t>
                      </a:r>
                      <a:r>
                        <a:rPr lang="en-US" sz="10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LightGBM</a:t>
                      </a:r>
                      <a:r>
                        <a:rPr lang="en-US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)</a:t>
                      </a:r>
                      <a:r>
                        <a:rPr lang="en-US" sz="1000" b="0" i="0" dirty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​</a:t>
                      </a:r>
                      <a:endParaRPr lang="en-US" sz="1100" b="0" i="0" dirty="0">
                        <a:solidFill>
                          <a:srgbClr val="0070C0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71.25​</a:t>
                      </a:r>
                      <a:endParaRPr lang="en-US" sz="1100" b="0" i="0">
                        <a:solidFill>
                          <a:srgbClr val="0070C0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1762"/>
                  </a:ext>
                </a:extLst>
              </a:tr>
              <a:tr h="3478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 err="1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CatBoost</a:t>
                      </a:r>
                      <a:r>
                        <a:rPr lang="en-US" sz="1000" b="0" i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​ (tuned)</a:t>
                      </a:r>
                      <a:endParaRPr lang="en-US" sz="1100" b="0" i="0">
                        <a:solidFill>
                          <a:srgbClr val="0070C0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81.12 </a:t>
                      </a:r>
                      <a:r>
                        <a:rPr lang="en-US" sz="1000" b="0" i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​</a:t>
                      </a:r>
                      <a:endParaRPr lang="en-US" sz="1100" b="0" i="0">
                        <a:solidFill>
                          <a:srgbClr val="0070C0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538608"/>
                  </a:ext>
                </a:extLst>
              </a:tr>
              <a:tr h="3478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Stack (RF, </a:t>
                      </a:r>
                      <a:r>
                        <a:rPr lang="en-US" sz="1000" b="0" i="0" u="none" strike="noStrike" err="1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LightGBM</a:t>
                      </a:r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, </a:t>
                      </a:r>
                      <a:r>
                        <a:rPr lang="en-US" sz="1000" b="0" i="0" u="none" strike="noStrike" err="1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CatBoost</a:t>
                      </a:r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 – all tuned)</a:t>
                      </a:r>
                      <a:r>
                        <a:rPr lang="en-US" sz="1000" b="0" i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​</a:t>
                      </a:r>
                      <a:endParaRPr lang="en-US" sz="1100" b="0" i="0">
                        <a:solidFill>
                          <a:srgbClr val="0070C0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81.91 </a:t>
                      </a:r>
                      <a:r>
                        <a:rPr lang="en-US" sz="1000" b="0" i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​</a:t>
                      </a:r>
                      <a:endParaRPr lang="en-US" sz="1100" b="0" i="0">
                        <a:solidFill>
                          <a:srgbClr val="0070C0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386441"/>
                  </a:ext>
                </a:extLst>
              </a:tr>
              <a:tr h="3478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 err="1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RandomForest</a:t>
                      </a:r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 – H2O module</a:t>
                      </a:r>
                      <a:endParaRPr lang="en-US" sz="1100" b="0" i="0">
                        <a:solidFill>
                          <a:srgbClr val="0070C0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81.95 </a:t>
                      </a:r>
                      <a:r>
                        <a:rPr lang="en-US" sz="1000" b="0" i="0" dirty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​</a:t>
                      </a:r>
                      <a:endParaRPr lang="en-US" sz="1100" b="0" i="0" dirty="0">
                        <a:solidFill>
                          <a:srgbClr val="0070C0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480270"/>
                  </a:ext>
                </a:extLst>
              </a:tr>
              <a:tr h="3478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RandomForest</a:t>
                      </a:r>
                      <a:r>
                        <a:rPr lang="en-US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 – H2O module, tuned</a:t>
                      </a:r>
                      <a:endParaRPr lang="en-US" sz="1100" b="0" i="0" dirty="0">
                        <a:solidFill>
                          <a:srgbClr val="0070C0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Fira Sans Condensed" panose="020B0503050000020004" pitchFamily="34" charset="0"/>
                        </a:rPr>
                        <a:t>82.01</a:t>
                      </a:r>
                      <a:endParaRPr lang="en-US" sz="1100" b="0" i="0" dirty="0">
                        <a:solidFill>
                          <a:srgbClr val="0070C0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marL="73731" marR="73731" marT="36866" marB="36866"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10349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26DFDE5-3448-4E74-A185-EAADFFA20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1535798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40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FCE2-F3F5-45C5-BF76-C8B73804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5341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Fira Sans Condensed Medium" panose="020B0603050000020004" pitchFamily="34" charset="0"/>
                <a:ea typeface="+mj-lt"/>
                <a:cs typeface="+mj-lt"/>
              </a:rPr>
              <a:t>Feature Descriptions</a:t>
            </a:r>
            <a:endParaRPr lang="en-US" b="1" dirty="0">
              <a:solidFill>
                <a:srgbClr val="0070C0"/>
              </a:solidFill>
              <a:latin typeface="Fira Sans Condensed Medium" panose="020B06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85D0-B066-4029-86B9-4BB5501D0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025" y="1927593"/>
            <a:ext cx="3868340" cy="2763441"/>
          </a:xfrm>
        </p:spPr>
        <p:txBody>
          <a:bodyPr vert="horz" lIns="68580" tIns="34290" rIns="68580" bIns="34290" rtlCol="0" anchor="t">
            <a:normAutofit/>
          </a:bodyPr>
          <a:lstStyle/>
          <a:p>
            <a:endParaRPr lang="en-US">
              <a:latin typeface="Fira Sans Condensed Medium" panose="020B0603050000020004" pitchFamily="34" charset="0"/>
              <a:ea typeface="+mn-lt"/>
              <a:cs typeface="+mn-lt"/>
            </a:endParaRPr>
          </a:p>
          <a:p>
            <a:endParaRPr lang="en-US">
              <a:latin typeface="Fira Sans Condensed Medium" panose="020B0603050000020004" pitchFamily="34" charset="0"/>
              <a:cs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7518B2-5FD1-48AC-A447-19327079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34472" y="1634875"/>
            <a:ext cx="3981337" cy="3007373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</a:pPr>
            <a:r>
              <a:rPr lang="en-US" sz="1400" kern="1200" dirty="0" err="1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  <a:sym typeface="Arial"/>
              </a:rPr>
              <a:t>num_private</a:t>
            </a:r>
            <a:r>
              <a:rPr lang="en-US" sz="1400" kern="1200" dirty="0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  <a:sym typeface="Arial"/>
              </a:rPr>
              <a:t> — No information </a:t>
            </a: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  <a:sym typeface="Arial"/>
              </a:rPr>
              <a:t>basin — Geographic water basin </a:t>
            </a: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</a:pPr>
            <a:r>
              <a:rPr lang="en-US" sz="1400" kern="1200" dirty="0" err="1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  <a:sym typeface="Arial"/>
              </a:rPr>
              <a:t>subvillage</a:t>
            </a:r>
            <a:r>
              <a:rPr lang="en-US" sz="1400" kern="1200" dirty="0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  <a:sym typeface="Arial"/>
              </a:rPr>
              <a:t> — Geographic location </a:t>
            </a: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  <a:sym typeface="Arial"/>
              </a:rPr>
              <a:t>region — Geographic location </a:t>
            </a: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</a:pPr>
            <a:r>
              <a:rPr lang="en-US" sz="1400" kern="1200" dirty="0" err="1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  <a:sym typeface="Arial"/>
              </a:rPr>
              <a:t>region_code</a:t>
            </a:r>
            <a:r>
              <a:rPr lang="en-US" sz="1400" kern="1200" dirty="0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  <a:sym typeface="Arial"/>
              </a:rPr>
              <a:t> — Geographic location (coded) </a:t>
            </a: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</a:pPr>
            <a:r>
              <a:rPr lang="en-US" sz="1400" kern="1200" dirty="0" err="1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  <a:sym typeface="Arial"/>
              </a:rPr>
              <a:t>district_code</a:t>
            </a:r>
            <a:r>
              <a:rPr lang="en-US" sz="1400" kern="1200" dirty="0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  <a:sym typeface="Arial"/>
              </a:rPr>
              <a:t> — Geographic location (coded) </a:t>
            </a: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</a:pPr>
            <a:r>
              <a:rPr lang="en-US" sz="1400" kern="1200" dirty="0" err="1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  <a:sym typeface="Arial"/>
              </a:rPr>
              <a:t>lga</a:t>
            </a:r>
            <a:r>
              <a:rPr lang="en-US" sz="1400" kern="1200" dirty="0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  <a:sym typeface="Arial"/>
              </a:rPr>
              <a:t> — Geographic location </a:t>
            </a: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  <a:sym typeface="Arial"/>
              </a:rPr>
              <a:t>ward — Geographic location </a:t>
            </a: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  <a:sym typeface="Arial"/>
              </a:rPr>
              <a:t>population — Population around the well </a:t>
            </a:r>
          </a:p>
          <a:p>
            <a:endParaRPr lang="en-US" sz="1400" dirty="0">
              <a:solidFill>
                <a:srgbClr val="0070C0"/>
              </a:solidFill>
              <a:latin typeface="Fira Sans Condensed" panose="020B0503050000020004" pitchFamily="34" charset="0"/>
              <a:ea typeface="+mn-lt"/>
              <a:cs typeface="+mn-lt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D6D74430-15E3-4886-B8F7-220E1F22652A}"/>
              </a:ext>
            </a:extLst>
          </p:cNvPr>
          <p:cNvSpPr txBox="1">
            <a:spLocks/>
          </p:cNvSpPr>
          <p:nvPr/>
        </p:nvSpPr>
        <p:spPr>
          <a:xfrm>
            <a:off x="629841" y="1392087"/>
            <a:ext cx="4411918" cy="3298947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buClrTx/>
            </a:pPr>
            <a:r>
              <a:rPr lang="en-US" sz="1400" dirty="0" err="1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</a:rPr>
              <a:t>amount_tsh</a:t>
            </a:r>
            <a:r>
              <a:rPr lang="en-US" sz="1400" dirty="0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</a:rPr>
              <a:t> — Total static head (amount water available to waterpoint) </a:t>
            </a:r>
            <a:endParaRPr lang="en-US" sz="1400" dirty="0">
              <a:solidFill>
                <a:srgbClr val="0070C0"/>
              </a:solidFill>
              <a:latin typeface="Fira Sans Condensed" panose="020B0503050000020004" pitchFamily="34" charset="0"/>
              <a:cs typeface="Calibri" panose="020F0502020204030204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sz="1400" dirty="0" err="1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</a:rPr>
              <a:t>date_recorded</a:t>
            </a:r>
            <a:r>
              <a:rPr lang="en-US" sz="1400" dirty="0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</a:rPr>
              <a:t> — The date the row was entered </a:t>
            </a:r>
            <a:endParaRPr lang="en-US" sz="14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sz="1400" dirty="0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</a:rPr>
              <a:t>funder — Who funded the well </a:t>
            </a:r>
            <a:endParaRPr lang="en-US" sz="14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sz="1400" dirty="0" err="1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</a:rPr>
              <a:t>gps_height</a:t>
            </a:r>
            <a:r>
              <a:rPr lang="en-US" sz="1400" dirty="0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</a:rPr>
              <a:t> — Altitude of the well </a:t>
            </a:r>
            <a:endParaRPr lang="en-US" sz="14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sz="1400" dirty="0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</a:rPr>
              <a:t>installer — Organization that installed the well </a:t>
            </a:r>
            <a:endParaRPr lang="en-US" sz="14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sz="1400" dirty="0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</a:rPr>
              <a:t>longitude — GPS coordinate </a:t>
            </a:r>
            <a:endParaRPr lang="en-US" sz="14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sz="1400" dirty="0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</a:rPr>
              <a:t>latitude — GPS coordinate </a:t>
            </a:r>
            <a:endParaRPr lang="en-US" sz="14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sz="1400" dirty="0" err="1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</a:rPr>
              <a:t>wpt_name</a:t>
            </a:r>
            <a:r>
              <a:rPr lang="en-US" sz="1400" dirty="0">
                <a:solidFill>
                  <a:srgbClr val="0070C0"/>
                </a:solidFill>
                <a:latin typeface="Fira Sans Condensed" panose="020B0503050000020004" pitchFamily="34" charset="0"/>
                <a:ea typeface="+mn-lt"/>
                <a:cs typeface="Calibri" panose="020F0502020204030204"/>
              </a:rPr>
              <a:t> — Name of the waterpoint if there is one</a:t>
            </a: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sz="1400" dirty="0" err="1">
                <a:solidFill>
                  <a:srgbClr val="0070C0"/>
                </a:solidFill>
                <a:latin typeface="Fira Sans Condensed" panose="020B0503050000020004" pitchFamily="34" charset="0"/>
                <a:cs typeface="Calibri"/>
              </a:rPr>
              <a:t>public_meeting</a:t>
            </a:r>
            <a:r>
              <a:rPr lang="en-US" sz="1400" dirty="0">
                <a:solidFill>
                  <a:srgbClr val="0070C0"/>
                </a:solidFill>
                <a:latin typeface="Fira Sans Condensed" panose="020B0503050000020004" pitchFamily="34" charset="0"/>
                <a:cs typeface="Calibri"/>
              </a:rPr>
              <a:t> — True/False </a:t>
            </a:r>
            <a:endParaRPr lang="en-US" sz="1400" dirty="0">
              <a:solidFill>
                <a:srgbClr val="0070C0"/>
              </a:solidFill>
              <a:latin typeface="Fira Sans Condensed" panose="020B0503050000020004" pitchFamily="34" charset="0"/>
              <a:ea typeface="+mn-lt"/>
              <a:cs typeface="Calibri" panose="020F0502020204030204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sz="1400" dirty="0" err="1">
                <a:solidFill>
                  <a:srgbClr val="0070C0"/>
                </a:solidFill>
                <a:latin typeface="Fira Sans Condensed" panose="020B0503050000020004" pitchFamily="34" charset="0"/>
                <a:cs typeface="Calibri"/>
              </a:rPr>
              <a:t>recorded_by</a:t>
            </a:r>
            <a:r>
              <a:rPr lang="en-US" sz="1400" dirty="0">
                <a:solidFill>
                  <a:srgbClr val="0070C0"/>
                </a:solidFill>
                <a:latin typeface="Fira Sans Condensed" panose="020B0503050000020004" pitchFamily="34" charset="0"/>
                <a:cs typeface="Calibri"/>
              </a:rPr>
              <a:t> — Group entering this row of data </a:t>
            </a:r>
            <a:endParaRPr lang="en-US" sz="1400" dirty="0">
              <a:solidFill>
                <a:srgbClr val="0070C0"/>
              </a:solidFill>
              <a:latin typeface="Fira Sans Condensed" panose="020B0503050000020004" pitchFamily="34" charset="0"/>
              <a:ea typeface="+mn-lt"/>
              <a:cs typeface="Calibri" panose="020F0502020204030204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sz="1400" dirty="0" err="1">
                <a:solidFill>
                  <a:srgbClr val="0070C0"/>
                </a:solidFill>
                <a:latin typeface="Fira Sans Condensed" panose="020B0503050000020004" pitchFamily="34" charset="0"/>
                <a:cs typeface="Calibri"/>
              </a:rPr>
              <a:t>scheme_management</a:t>
            </a:r>
            <a:r>
              <a:rPr lang="en-US" sz="1400" dirty="0">
                <a:solidFill>
                  <a:srgbClr val="0070C0"/>
                </a:solidFill>
                <a:latin typeface="Fira Sans Condensed" panose="020B0503050000020004" pitchFamily="34" charset="0"/>
                <a:cs typeface="Calibri"/>
              </a:rPr>
              <a:t> — Who operates the waterpoint</a:t>
            </a:r>
            <a:endParaRPr lang="en-US" sz="14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9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5;p27">
            <a:extLst>
              <a:ext uri="{FF2B5EF4-FFF2-40B4-BE49-F238E27FC236}">
                <a16:creationId xmlns:a16="http://schemas.microsoft.com/office/drawing/2014/main" id="{73035EB2-E6C9-427C-898E-FF9CB489FF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689" y="423152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500"/>
            </a:pPr>
            <a:r>
              <a:rPr lang="en-CA" sz="2500" dirty="0">
                <a:solidFill>
                  <a:srgbClr val="0070C0"/>
                </a:solidFill>
                <a:latin typeface="Fira Sans Extra Condensed Medium"/>
                <a:sym typeface="Fira Sans Extra Condensed Medium"/>
              </a:rPr>
              <a:t>Key Observation</a:t>
            </a:r>
          </a:p>
        </p:txBody>
      </p:sp>
      <p:cxnSp>
        <p:nvCxnSpPr>
          <p:cNvPr id="12" name="Google Shape;1013;p27">
            <a:extLst>
              <a:ext uri="{FF2B5EF4-FFF2-40B4-BE49-F238E27FC236}">
                <a16:creationId xmlns:a16="http://schemas.microsoft.com/office/drawing/2014/main" id="{C286B5B8-3259-4043-B497-53C02BF3E80C}"/>
              </a:ext>
            </a:extLst>
          </p:cNvPr>
          <p:cNvCxnSpPr>
            <a:cxnSpLocks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014;p27">
            <a:extLst>
              <a:ext uri="{FF2B5EF4-FFF2-40B4-BE49-F238E27FC236}">
                <a16:creationId xmlns:a16="http://schemas.microsoft.com/office/drawing/2014/main" id="{7E1124E5-E48E-4F98-92A7-45ABF386A1D6}"/>
              </a:ext>
            </a:extLst>
          </p:cNvPr>
          <p:cNvCxnSpPr>
            <a:cxnSpLocks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" name="Google Shape;1049;p27">
            <a:extLst>
              <a:ext uri="{FF2B5EF4-FFF2-40B4-BE49-F238E27FC236}">
                <a16:creationId xmlns:a16="http://schemas.microsoft.com/office/drawing/2014/main" id="{FF32D61E-FCFC-4546-AB78-C94016727D6D}"/>
              </a:ext>
            </a:extLst>
          </p:cNvPr>
          <p:cNvGrpSpPr/>
          <p:nvPr/>
        </p:nvGrpSpPr>
        <p:grpSpPr>
          <a:xfrm>
            <a:off x="457202" y="923762"/>
            <a:ext cx="2860898" cy="656701"/>
            <a:chOff x="457202" y="923762"/>
            <a:chExt cx="2860898" cy="656701"/>
          </a:xfrm>
        </p:grpSpPr>
        <p:sp>
          <p:nvSpPr>
            <p:cNvPr id="51" name="Google Shape;1051;p27">
              <a:extLst>
                <a:ext uri="{FF2B5EF4-FFF2-40B4-BE49-F238E27FC236}">
                  <a16:creationId xmlns:a16="http://schemas.microsoft.com/office/drawing/2014/main" id="{1E596454-3276-479A-B17E-807D5447114E}"/>
                </a:ext>
              </a:extLst>
            </p:cNvPr>
            <p:cNvSpPr txBox="1"/>
            <p:nvPr/>
          </p:nvSpPr>
          <p:spPr>
            <a:xfrm>
              <a:off x="457202" y="12486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b="1" dirty="0">
                  <a:solidFill>
                    <a:srgbClr val="0070C0"/>
                  </a:solidFill>
                  <a:latin typeface="Fira Sans Extra Condensed"/>
                  <a:sym typeface="Fira Sans Extra Condensed"/>
                </a:rPr>
                <a:t>Missing Values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0" name="Google Shape;1053;p27">
              <a:extLst>
                <a:ext uri="{FF2B5EF4-FFF2-40B4-BE49-F238E27FC236}">
                  <a16:creationId xmlns:a16="http://schemas.microsoft.com/office/drawing/2014/main" id="{6AD248C6-92DC-4DE1-A10E-EB05E2D77051}"/>
                </a:ext>
              </a:extLst>
            </p:cNvPr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3" name="Google Shape;1064;p27">
            <a:extLst>
              <a:ext uri="{FF2B5EF4-FFF2-40B4-BE49-F238E27FC236}">
                <a16:creationId xmlns:a16="http://schemas.microsoft.com/office/drawing/2014/main" id="{ECA48BED-2B45-439E-AF53-4527C427CD06}"/>
              </a:ext>
            </a:extLst>
          </p:cNvPr>
          <p:cNvGrpSpPr/>
          <p:nvPr/>
        </p:nvGrpSpPr>
        <p:grpSpPr>
          <a:xfrm>
            <a:off x="5825888" y="923762"/>
            <a:ext cx="2860914" cy="656701"/>
            <a:chOff x="5825888" y="923762"/>
            <a:chExt cx="2860914" cy="656701"/>
          </a:xfrm>
        </p:grpSpPr>
        <p:sp>
          <p:nvSpPr>
            <p:cNvPr id="66" name="Google Shape;1066;p27">
              <a:extLst>
                <a:ext uri="{FF2B5EF4-FFF2-40B4-BE49-F238E27FC236}">
                  <a16:creationId xmlns:a16="http://schemas.microsoft.com/office/drawing/2014/main" id="{2A6B169B-6603-4D90-BC72-A9153A117FA2}"/>
                </a:ext>
              </a:extLst>
            </p:cNvPr>
            <p:cNvSpPr txBox="1"/>
            <p:nvPr/>
          </p:nvSpPr>
          <p:spPr>
            <a:xfrm>
              <a:off x="6705602" y="12486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800" b="1" dirty="0">
                  <a:solidFill>
                    <a:srgbClr val="0070C0"/>
                  </a:solidFill>
                  <a:latin typeface="Fira Sans Extra Condensed"/>
                  <a:sym typeface="Fira Sans Extra Condensed"/>
                </a:rPr>
                <a:t>Lots of Categories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5" name="Google Shape;1068;p27">
              <a:extLst>
                <a:ext uri="{FF2B5EF4-FFF2-40B4-BE49-F238E27FC236}">
                  <a16:creationId xmlns:a16="http://schemas.microsoft.com/office/drawing/2014/main" id="{2D0EA528-B8A3-4A08-BB5C-8FB3C18DFDFA}"/>
                </a:ext>
              </a:extLst>
            </p:cNvPr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84" name="Picture 3" descr="Chart&#10;&#10;Description automatically generated">
            <a:extLst>
              <a:ext uri="{FF2B5EF4-FFF2-40B4-BE49-F238E27FC236}">
                <a16:creationId xmlns:a16="http://schemas.microsoft.com/office/drawing/2014/main" id="{A4452336-79E8-46F3-9C74-93B7A4F50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61"/>
          <a:stretch/>
        </p:blipFill>
        <p:spPr>
          <a:xfrm>
            <a:off x="491958" y="1681313"/>
            <a:ext cx="3600878" cy="3039035"/>
          </a:xfrm>
          <a:prstGeom prst="rect">
            <a:avLst/>
          </a:prstGeom>
        </p:spPr>
      </p:pic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62CC8AFE-B6E1-4350-9765-DBA29DDDC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348" y="1875438"/>
            <a:ext cx="3150341" cy="275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7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000">
                <a:solidFill>
                  <a:srgbClr val="0070C0"/>
                </a:solidFill>
              </a:rPr>
              <a:t>Pre-processing &amp; Feature Engineering</a:t>
            </a:r>
            <a:endParaRPr lang="en-US" sz="4000">
              <a:solidFill>
                <a:srgbClr val="0070C0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854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BF5DBEC-90E3-4756-9A9A-F258BFED103F}"/>
              </a:ext>
            </a:extLst>
          </p:cNvPr>
          <p:cNvGrpSpPr/>
          <p:nvPr/>
        </p:nvGrpSpPr>
        <p:grpSpPr>
          <a:xfrm>
            <a:off x="1533450" y="2571750"/>
            <a:ext cx="4070838" cy="2046382"/>
            <a:chOff x="1533450" y="2571750"/>
            <a:chExt cx="4070838" cy="2046382"/>
          </a:xfrm>
        </p:grpSpPr>
        <p:cxnSp>
          <p:nvCxnSpPr>
            <p:cNvPr id="52" name="Google Shape;931;p25">
              <a:extLst>
                <a:ext uri="{FF2B5EF4-FFF2-40B4-BE49-F238E27FC236}">
                  <a16:creationId xmlns:a16="http://schemas.microsoft.com/office/drawing/2014/main" id="{FA2F55A8-3879-43A1-A6A3-7E2A25DD3656}"/>
                </a:ext>
              </a:extLst>
            </p:cNvPr>
            <p:cNvCxnSpPr>
              <a:cxnSpLocks/>
              <a:stCxn id="21" idx="2"/>
              <a:endCxn id="30" idx="0"/>
            </p:cNvCxnSpPr>
            <p:nvPr/>
          </p:nvCxnSpPr>
          <p:spPr>
            <a:xfrm rot="5400000">
              <a:off x="3864928" y="1126172"/>
              <a:ext cx="293782" cy="3184938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Google Shape;911;p25">
              <a:extLst>
                <a:ext uri="{FF2B5EF4-FFF2-40B4-BE49-F238E27FC236}">
                  <a16:creationId xmlns:a16="http://schemas.microsoft.com/office/drawing/2014/main" id="{EF40C119-FA69-4659-99F4-7BB5AE5A9F23}"/>
                </a:ext>
              </a:extLst>
            </p:cNvPr>
            <p:cNvSpPr/>
            <p:nvPr/>
          </p:nvSpPr>
          <p:spPr>
            <a:xfrm>
              <a:off x="1533450" y="2865532"/>
              <a:ext cx="1771800" cy="1752600"/>
            </a:xfrm>
            <a:prstGeom prst="roundRect">
              <a:avLst>
                <a:gd name="adj" fmla="val 15217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912;p25">
              <a:extLst>
                <a:ext uri="{FF2B5EF4-FFF2-40B4-BE49-F238E27FC236}">
                  <a16:creationId xmlns:a16="http://schemas.microsoft.com/office/drawing/2014/main" id="{30B426BF-3F17-4F3D-A1B8-4FE2B9F2458A}"/>
                </a:ext>
              </a:extLst>
            </p:cNvPr>
            <p:cNvGrpSpPr/>
            <p:nvPr/>
          </p:nvGrpSpPr>
          <p:grpSpPr>
            <a:xfrm>
              <a:off x="1704900" y="2865532"/>
              <a:ext cx="1538450" cy="1286647"/>
              <a:chOff x="1704900" y="3093700"/>
              <a:chExt cx="1538450" cy="1286647"/>
            </a:xfrm>
          </p:grpSpPr>
          <p:sp>
            <p:nvSpPr>
              <p:cNvPr id="32" name="Google Shape;913;p25">
                <a:extLst>
                  <a:ext uri="{FF2B5EF4-FFF2-40B4-BE49-F238E27FC236}">
                    <a16:creationId xmlns:a16="http://schemas.microsoft.com/office/drawing/2014/main" id="{AE49405A-7BA5-4175-A981-9F351638B6D6}"/>
                  </a:ext>
                </a:extLst>
              </p:cNvPr>
              <p:cNvSpPr/>
              <p:nvPr/>
            </p:nvSpPr>
            <p:spPr>
              <a:xfrm>
                <a:off x="1704900" y="3226225"/>
                <a:ext cx="1149136" cy="295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 b="1" dirty="0">
                    <a:solidFill>
                      <a:schemeClr val="lt1"/>
                    </a:solidFill>
                    <a:latin typeface="Fira Sans Extra Condensed"/>
                    <a:sym typeface="Fira Sans Extra Condensed"/>
                  </a:rPr>
                  <a:t>Rare Category</a:t>
                </a:r>
                <a:endParaRPr lang="en-US" sz="12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Google Shape;914;p25">
                <a:extLst>
                  <a:ext uri="{FF2B5EF4-FFF2-40B4-BE49-F238E27FC236}">
                    <a16:creationId xmlns:a16="http://schemas.microsoft.com/office/drawing/2014/main" id="{499F9DC3-97DD-407C-87B3-024416254261}"/>
                  </a:ext>
                </a:extLst>
              </p:cNvPr>
              <p:cNvSpPr txBox="1"/>
              <p:nvPr/>
            </p:nvSpPr>
            <p:spPr>
              <a:xfrm>
                <a:off x="1751921" y="3767621"/>
                <a:ext cx="1314800" cy="612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6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Rare Category encoding / </a:t>
                </a:r>
                <a:r>
                  <a:rPr lang="en-CA" sz="16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Coalescing</a:t>
                </a:r>
                <a:endParaRPr lang="en"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</a:endParaRPr>
              </a:p>
            </p:txBody>
          </p:sp>
          <p:sp>
            <p:nvSpPr>
              <p:cNvPr id="35" name="Google Shape;916;p25">
                <a:extLst>
                  <a:ext uri="{FF2B5EF4-FFF2-40B4-BE49-F238E27FC236}">
                    <a16:creationId xmlns:a16="http://schemas.microsoft.com/office/drawing/2014/main" id="{F85E0E78-5409-407C-9AE0-EAD46053F21F}"/>
                  </a:ext>
                </a:extLst>
              </p:cNvPr>
              <p:cNvSpPr txBox="1"/>
              <p:nvPr/>
            </p:nvSpPr>
            <p:spPr>
              <a:xfrm>
                <a:off x="2871650" y="3093700"/>
                <a:ext cx="371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98B422-8FA3-4CBC-8FFE-BE6925CBFDF6}"/>
              </a:ext>
            </a:extLst>
          </p:cNvPr>
          <p:cNvGrpSpPr/>
          <p:nvPr/>
        </p:nvGrpSpPr>
        <p:grpSpPr>
          <a:xfrm>
            <a:off x="457200" y="565338"/>
            <a:ext cx="1815761" cy="1979734"/>
            <a:chOff x="457200" y="565338"/>
            <a:chExt cx="1815761" cy="1979734"/>
          </a:xfrm>
        </p:grpSpPr>
        <p:sp>
          <p:nvSpPr>
            <p:cNvPr id="3" name="Google Shape;884;p25">
              <a:extLst>
                <a:ext uri="{FF2B5EF4-FFF2-40B4-BE49-F238E27FC236}">
                  <a16:creationId xmlns:a16="http://schemas.microsoft.com/office/drawing/2014/main" id="{FB5D1E96-6988-442F-B85B-0EBB100CD297}"/>
                </a:ext>
              </a:extLst>
            </p:cNvPr>
            <p:cNvSpPr/>
            <p:nvPr/>
          </p:nvSpPr>
          <p:spPr>
            <a:xfrm>
              <a:off x="457200" y="565338"/>
              <a:ext cx="1815761" cy="1979734"/>
            </a:xfrm>
            <a:prstGeom prst="roundRect">
              <a:avLst>
                <a:gd name="adj" fmla="val 15217"/>
              </a:avLst>
            </a:prstGeom>
            <a:solidFill>
              <a:srgbClr val="E4EA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885;p25">
              <a:extLst>
                <a:ext uri="{FF2B5EF4-FFF2-40B4-BE49-F238E27FC236}">
                  <a16:creationId xmlns:a16="http://schemas.microsoft.com/office/drawing/2014/main" id="{5ABF3802-85B1-4B6E-9745-EF909E456D97}"/>
                </a:ext>
              </a:extLst>
            </p:cNvPr>
            <p:cNvGrpSpPr/>
            <p:nvPr/>
          </p:nvGrpSpPr>
          <p:grpSpPr>
            <a:xfrm>
              <a:off x="631640" y="565338"/>
              <a:ext cx="1586748" cy="1512886"/>
              <a:chOff x="628650" y="962025"/>
              <a:chExt cx="1538450" cy="1289265"/>
            </a:xfrm>
          </p:grpSpPr>
          <p:sp>
            <p:nvSpPr>
              <p:cNvPr id="5" name="Google Shape;886;p25">
                <a:extLst>
                  <a:ext uri="{FF2B5EF4-FFF2-40B4-BE49-F238E27FC236}">
                    <a16:creationId xmlns:a16="http://schemas.microsoft.com/office/drawing/2014/main" id="{1D21E85F-E437-43B9-AECE-D775A72B5FDB}"/>
                  </a:ext>
                </a:extLst>
              </p:cNvPr>
              <p:cNvSpPr/>
              <p:nvPr/>
            </p:nvSpPr>
            <p:spPr>
              <a:xfrm>
                <a:off x="628650" y="1094550"/>
                <a:ext cx="1183772" cy="2952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Fira Sans Extra Condensed"/>
                  </a:rPr>
                  <a:t>Noise/Outliers</a:t>
                </a:r>
              </a:p>
            </p:txBody>
          </p:sp>
          <p:sp>
            <p:nvSpPr>
              <p:cNvPr id="6" name="Google Shape;887;p25">
                <a:extLst>
                  <a:ext uri="{FF2B5EF4-FFF2-40B4-BE49-F238E27FC236}">
                    <a16:creationId xmlns:a16="http://schemas.microsoft.com/office/drawing/2014/main" id="{8FC41A77-60E5-40D8-918D-259452767041}"/>
                  </a:ext>
                </a:extLst>
              </p:cNvPr>
              <p:cNvSpPr txBox="1"/>
              <p:nvPr/>
            </p:nvSpPr>
            <p:spPr>
              <a:xfrm>
                <a:off x="909418" y="1645890"/>
                <a:ext cx="860695" cy="6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600" b="1">
                    <a:latin typeface="Fira Sans Extra Condensed"/>
                  </a:rPr>
                  <a:t>Outliers Removal</a:t>
                </a:r>
                <a:endParaRPr lang="en-US"/>
              </a:p>
            </p:txBody>
          </p:sp>
          <p:sp>
            <p:nvSpPr>
              <p:cNvPr id="8" name="Google Shape;889;p25">
                <a:extLst>
                  <a:ext uri="{FF2B5EF4-FFF2-40B4-BE49-F238E27FC236}">
                    <a16:creationId xmlns:a16="http://schemas.microsoft.com/office/drawing/2014/main" id="{0EC63A74-EBA3-4BFC-A599-42166B864D74}"/>
                  </a:ext>
                </a:extLst>
              </p:cNvPr>
              <p:cNvSpPr txBox="1"/>
              <p:nvPr/>
            </p:nvSpPr>
            <p:spPr>
              <a:xfrm>
                <a:off x="1795400" y="962025"/>
                <a:ext cx="371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9626FE-689A-4437-A374-72972B73270F}"/>
              </a:ext>
            </a:extLst>
          </p:cNvPr>
          <p:cNvGrpSpPr/>
          <p:nvPr/>
        </p:nvGrpSpPr>
        <p:grpSpPr>
          <a:xfrm>
            <a:off x="2272961" y="565338"/>
            <a:ext cx="2152601" cy="1987061"/>
            <a:chOff x="2272961" y="565338"/>
            <a:chExt cx="2152601" cy="1987061"/>
          </a:xfrm>
        </p:grpSpPr>
        <p:sp>
          <p:nvSpPr>
            <p:cNvPr id="9" name="Google Shape;890;p25">
              <a:extLst>
                <a:ext uri="{FF2B5EF4-FFF2-40B4-BE49-F238E27FC236}">
                  <a16:creationId xmlns:a16="http://schemas.microsoft.com/office/drawing/2014/main" id="{1368E800-C995-4779-A8BD-B577970AEA68}"/>
                </a:ext>
              </a:extLst>
            </p:cNvPr>
            <p:cNvSpPr/>
            <p:nvPr/>
          </p:nvSpPr>
          <p:spPr>
            <a:xfrm>
              <a:off x="2609800" y="565338"/>
              <a:ext cx="1815762" cy="1987061"/>
            </a:xfrm>
            <a:prstGeom prst="roundRect">
              <a:avLst>
                <a:gd name="adj" fmla="val 15217"/>
              </a:avLst>
            </a:prstGeom>
            <a:solidFill>
              <a:srgbClr val="E99B27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891;p25">
              <a:extLst>
                <a:ext uri="{FF2B5EF4-FFF2-40B4-BE49-F238E27FC236}">
                  <a16:creationId xmlns:a16="http://schemas.microsoft.com/office/drawing/2014/main" id="{3E34C569-8225-4E39-89EC-D90B291BA1A9}"/>
                </a:ext>
              </a:extLst>
            </p:cNvPr>
            <p:cNvGrpSpPr/>
            <p:nvPr/>
          </p:nvGrpSpPr>
          <p:grpSpPr>
            <a:xfrm>
              <a:off x="2788577" y="565338"/>
              <a:ext cx="1531123" cy="1460383"/>
              <a:chOff x="2788577" y="962025"/>
              <a:chExt cx="1531123" cy="1460383"/>
            </a:xfrm>
          </p:grpSpPr>
          <p:sp>
            <p:nvSpPr>
              <p:cNvPr id="11" name="Google Shape;892;p25">
                <a:extLst>
                  <a:ext uri="{FF2B5EF4-FFF2-40B4-BE49-F238E27FC236}">
                    <a16:creationId xmlns:a16="http://schemas.microsoft.com/office/drawing/2014/main" id="{55845546-3F70-4875-AE00-EAA168FFAF76}"/>
                  </a:ext>
                </a:extLst>
              </p:cNvPr>
              <p:cNvSpPr/>
              <p:nvPr/>
            </p:nvSpPr>
            <p:spPr>
              <a:xfrm>
                <a:off x="2788577" y="1135847"/>
                <a:ext cx="1218409" cy="2952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 b="1">
                    <a:solidFill>
                      <a:schemeClr val="lt1"/>
                    </a:solidFill>
                    <a:latin typeface="Fira Sans Extra Condensed"/>
                    <a:sym typeface="Fira Sans Extra Condensed"/>
                  </a:rPr>
                  <a:t>Missing Values</a:t>
                </a:r>
                <a:endParaRPr lang="en" sz="1200" b="1">
                  <a:solidFill>
                    <a:schemeClr val="lt1"/>
                  </a:solidFill>
                  <a:latin typeface="Fira Sans Extra Condensed"/>
                </a:endParaRPr>
              </a:p>
            </p:txBody>
          </p:sp>
          <p:sp>
            <p:nvSpPr>
              <p:cNvPr id="12" name="Google Shape;893;p25">
                <a:extLst>
                  <a:ext uri="{FF2B5EF4-FFF2-40B4-BE49-F238E27FC236}">
                    <a16:creationId xmlns:a16="http://schemas.microsoft.com/office/drawing/2014/main" id="{CA8C7209-A5B8-4B00-9C7B-4E4238B1B7BB}"/>
                  </a:ext>
                </a:extLst>
              </p:cNvPr>
              <p:cNvSpPr txBox="1"/>
              <p:nvPr/>
            </p:nvSpPr>
            <p:spPr>
              <a:xfrm>
                <a:off x="2905380" y="1817008"/>
                <a:ext cx="1335639" cy="6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600" b="1">
                    <a:latin typeface="Fira Sans Extra Condensed"/>
                  </a:rPr>
                  <a:t>Missing Value Imputation</a:t>
                </a:r>
                <a:endParaRPr lang="en-US" sz="1800"/>
              </a:p>
            </p:txBody>
          </p:sp>
          <p:sp>
            <p:nvSpPr>
              <p:cNvPr id="14" name="Google Shape;895;p25">
                <a:extLst>
                  <a:ext uri="{FF2B5EF4-FFF2-40B4-BE49-F238E27FC236}">
                    <a16:creationId xmlns:a16="http://schemas.microsoft.com/office/drawing/2014/main" id="{CE4E0D3E-4EB3-42CA-995D-A27F25813E78}"/>
                  </a:ext>
                </a:extLst>
              </p:cNvPr>
              <p:cNvSpPr txBox="1"/>
              <p:nvPr/>
            </p:nvSpPr>
            <p:spPr>
              <a:xfrm>
                <a:off x="3948000" y="962025"/>
                <a:ext cx="371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27" name="Google Shape;908;p25">
              <a:extLst>
                <a:ext uri="{FF2B5EF4-FFF2-40B4-BE49-F238E27FC236}">
                  <a16:creationId xmlns:a16="http://schemas.microsoft.com/office/drawing/2014/main" id="{3E7717FE-286B-4F18-BE83-D8328714727C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>
              <a:off x="2272961" y="1555205"/>
              <a:ext cx="336839" cy="366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195E9D-8135-4365-9475-4B578268DDF5}"/>
              </a:ext>
            </a:extLst>
          </p:cNvPr>
          <p:cNvGrpSpPr/>
          <p:nvPr/>
        </p:nvGrpSpPr>
        <p:grpSpPr>
          <a:xfrm>
            <a:off x="3305250" y="2865532"/>
            <a:ext cx="2152600" cy="1752600"/>
            <a:chOff x="3305250" y="2865532"/>
            <a:chExt cx="2152600" cy="1752600"/>
          </a:xfrm>
        </p:grpSpPr>
        <p:sp>
          <p:nvSpPr>
            <p:cNvPr id="36" name="Google Shape;917;p25">
              <a:extLst>
                <a:ext uri="{FF2B5EF4-FFF2-40B4-BE49-F238E27FC236}">
                  <a16:creationId xmlns:a16="http://schemas.microsoft.com/office/drawing/2014/main" id="{64931B90-F8A1-4988-A9ED-E90EFE591612}"/>
                </a:ext>
              </a:extLst>
            </p:cNvPr>
            <p:cNvSpPr/>
            <p:nvPr/>
          </p:nvSpPr>
          <p:spPr>
            <a:xfrm>
              <a:off x="3686050" y="2865532"/>
              <a:ext cx="1771800" cy="1752600"/>
            </a:xfrm>
            <a:prstGeom prst="roundRect">
              <a:avLst>
                <a:gd name="adj" fmla="val 15217"/>
              </a:avLst>
            </a:prstGeom>
            <a:solidFill>
              <a:srgbClr val="26EAB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918;p25">
              <a:extLst>
                <a:ext uri="{FF2B5EF4-FFF2-40B4-BE49-F238E27FC236}">
                  <a16:creationId xmlns:a16="http://schemas.microsoft.com/office/drawing/2014/main" id="{AC380CC9-7ABB-47CA-85F2-86D3D462CACC}"/>
                </a:ext>
              </a:extLst>
            </p:cNvPr>
            <p:cNvGrpSpPr/>
            <p:nvPr/>
          </p:nvGrpSpPr>
          <p:grpSpPr>
            <a:xfrm>
              <a:off x="3857500" y="2865532"/>
              <a:ext cx="1538450" cy="1303681"/>
              <a:chOff x="3857500" y="3093700"/>
              <a:chExt cx="1538450" cy="1303681"/>
            </a:xfrm>
          </p:grpSpPr>
          <p:sp>
            <p:nvSpPr>
              <p:cNvPr id="38" name="Google Shape;919;p25">
                <a:extLst>
                  <a:ext uri="{FF2B5EF4-FFF2-40B4-BE49-F238E27FC236}">
                    <a16:creationId xmlns:a16="http://schemas.microsoft.com/office/drawing/2014/main" id="{1B648A07-BC79-490F-B44B-01A03541A49E}"/>
                  </a:ext>
                </a:extLst>
              </p:cNvPr>
              <p:cNvSpPr/>
              <p:nvPr/>
            </p:nvSpPr>
            <p:spPr>
              <a:xfrm>
                <a:off x="3857500" y="3226225"/>
                <a:ext cx="1157795" cy="2952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 b="1" dirty="0">
                    <a:solidFill>
                      <a:schemeClr val="lt1"/>
                    </a:solidFill>
                    <a:latin typeface="Fira Sans Extra Condensed"/>
                  </a:rPr>
                  <a:t>One-Hot</a:t>
                </a:r>
              </a:p>
            </p:txBody>
          </p:sp>
          <p:sp>
            <p:nvSpPr>
              <p:cNvPr id="39" name="Google Shape;920;p25">
                <a:extLst>
                  <a:ext uri="{FF2B5EF4-FFF2-40B4-BE49-F238E27FC236}">
                    <a16:creationId xmlns:a16="http://schemas.microsoft.com/office/drawing/2014/main" id="{7E1249D4-1220-46A3-8FA8-DCEE8D51265C}"/>
                  </a:ext>
                </a:extLst>
              </p:cNvPr>
              <p:cNvSpPr txBox="1"/>
              <p:nvPr/>
            </p:nvSpPr>
            <p:spPr>
              <a:xfrm>
                <a:off x="3912173" y="3784655"/>
                <a:ext cx="1363615" cy="612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6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Handle Categorical features</a:t>
                </a:r>
                <a:endParaRPr lang="en"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</a:endParaRPr>
              </a:p>
            </p:txBody>
          </p:sp>
          <p:sp>
            <p:nvSpPr>
              <p:cNvPr id="41" name="Google Shape;922;p25">
                <a:extLst>
                  <a:ext uri="{FF2B5EF4-FFF2-40B4-BE49-F238E27FC236}">
                    <a16:creationId xmlns:a16="http://schemas.microsoft.com/office/drawing/2014/main" id="{9000A47C-7520-4352-951A-FA8B04AD1184}"/>
                  </a:ext>
                </a:extLst>
              </p:cNvPr>
              <p:cNvSpPr txBox="1"/>
              <p:nvPr/>
            </p:nvSpPr>
            <p:spPr>
              <a:xfrm>
                <a:off x="5024250" y="3093700"/>
                <a:ext cx="371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05</a:t>
                </a:r>
                <a:endParaRPr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48" name="Google Shape;929;p25">
              <a:extLst>
                <a:ext uri="{FF2B5EF4-FFF2-40B4-BE49-F238E27FC236}">
                  <a16:creationId xmlns:a16="http://schemas.microsoft.com/office/drawing/2014/main" id="{FB0B2D6C-2D6C-430D-A400-62AE142DB682}"/>
                </a:ext>
              </a:extLst>
            </p:cNvPr>
            <p:cNvCxnSpPr>
              <a:cxnSpLocks/>
            </p:cNvCxnSpPr>
            <p:nvPr/>
          </p:nvCxnSpPr>
          <p:spPr>
            <a:xfrm>
              <a:off x="3305250" y="3741832"/>
              <a:ext cx="38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931C78-4C00-48B8-B905-CAC4678AF37B}"/>
              </a:ext>
            </a:extLst>
          </p:cNvPr>
          <p:cNvGrpSpPr/>
          <p:nvPr/>
        </p:nvGrpSpPr>
        <p:grpSpPr>
          <a:xfrm>
            <a:off x="5457850" y="2865532"/>
            <a:ext cx="2240522" cy="1752600"/>
            <a:chOff x="5457850" y="2865532"/>
            <a:chExt cx="2240522" cy="1752600"/>
          </a:xfrm>
        </p:grpSpPr>
        <p:sp>
          <p:nvSpPr>
            <p:cNvPr id="42" name="Google Shape;923;p25">
              <a:extLst>
                <a:ext uri="{FF2B5EF4-FFF2-40B4-BE49-F238E27FC236}">
                  <a16:creationId xmlns:a16="http://schemas.microsoft.com/office/drawing/2014/main" id="{CE2A2B0E-DACF-4BA7-AE94-655D27AF88E1}"/>
                </a:ext>
              </a:extLst>
            </p:cNvPr>
            <p:cNvSpPr/>
            <p:nvPr/>
          </p:nvSpPr>
          <p:spPr>
            <a:xfrm>
              <a:off x="5838649" y="2865532"/>
              <a:ext cx="1859723" cy="1752600"/>
            </a:xfrm>
            <a:prstGeom prst="roundRect">
              <a:avLst>
                <a:gd name="adj" fmla="val 15217"/>
              </a:avLst>
            </a:prstGeom>
            <a:solidFill>
              <a:srgbClr val="E4EA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924;p25">
              <a:extLst>
                <a:ext uri="{FF2B5EF4-FFF2-40B4-BE49-F238E27FC236}">
                  <a16:creationId xmlns:a16="http://schemas.microsoft.com/office/drawing/2014/main" id="{66F2BBED-5F73-41EB-B12C-4B634F6E623F}"/>
                </a:ext>
              </a:extLst>
            </p:cNvPr>
            <p:cNvGrpSpPr/>
            <p:nvPr/>
          </p:nvGrpSpPr>
          <p:grpSpPr>
            <a:xfrm>
              <a:off x="5992160" y="2874119"/>
              <a:ext cx="1652042" cy="1295094"/>
              <a:chOff x="5992160" y="3102287"/>
              <a:chExt cx="1652042" cy="1295094"/>
            </a:xfrm>
          </p:grpSpPr>
          <p:sp>
            <p:nvSpPr>
              <p:cNvPr id="44" name="Google Shape;925;p25">
                <a:extLst>
                  <a:ext uri="{FF2B5EF4-FFF2-40B4-BE49-F238E27FC236}">
                    <a16:creationId xmlns:a16="http://schemas.microsoft.com/office/drawing/2014/main" id="{ED284385-D7DF-4495-9D5A-224ED9BAA3BA}"/>
                  </a:ext>
                </a:extLst>
              </p:cNvPr>
              <p:cNvSpPr/>
              <p:nvPr/>
            </p:nvSpPr>
            <p:spPr>
              <a:xfrm>
                <a:off x="6010100" y="3167610"/>
                <a:ext cx="1268365" cy="35381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 b="1">
                    <a:solidFill>
                      <a:schemeClr val="lt1"/>
                    </a:solidFill>
                    <a:latin typeface="Fira Sans Extra Condensed"/>
                    <a:sym typeface="Fira Sans Extra Condensed"/>
                  </a:rPr>
                  <a:t>Other Transformations</a:t>
                </a:r>
                <a:endParaRPr lang="en-US"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Google Shape;926;p25">
                <a:extLst>
                  <a:ext uri="{FF2B5EF4-FFF2-40B4-BE49-F238E27FC236}">
                    <a16:creationId xmlns:a16="http://schemas.microsoft.com/office/drawing/2014/main" id="{783D4702-001B-4255-B14B-C1646BEC5C0B}"/>
                  </a:ext>
                </a:extLst>
              </p:cNvPr>
              <p:cNvSpPr txBox="1"/>
              <p:nvPr/>
            </p:nvSpPr>
            <p:spPr>
              <a:xfrm>
                <a:off x="5992160" y="3784655"/>
                <a:ext cx="1598884" cy="612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Log Transformation, Lower case, etc</a:t>
                </a:r>
                <a:endParaRPr lang="en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</a:endParaRPr>
              </a:p>
            </p:txBody>
          </p:sp>
          <p:sp>
            <p:nvSpPr>
              <p:cNvPr id="47" name="Google Shape;928;p25">
                <a:extLst>
                  <a:ext uri="{FF2B5EF4-FFF2-40B4-BE49-F238E27FC236}">
                    <a16:creationId xmlns:a16="http://schemas.microsoft.com/office/drawing/2014/main" id="{B67FC223-D7E7-4DBE-A1BD-84C5EE95353E}"/>
                  </a:ext>
                </a:extLst>
              </p:cNvPr>
              <p:cNvSpPr txBox="1"/>
              <p:nvPr/>
            </p:nvSpPr>
            <p:spPr>
              <a:xfrm>
                <a:off x="7272502" y="3102287"/>
                <a:ext cx="371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06</a:t>
                </a:r>
                <a:endParaRPr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49" name="Google Shape;930;p25">
              <a:extLst>
                <a:ext uri="{FF2B5EF4-FFF2-40B4-BE49-F238E27FC236}">
                  <a16:creationId xmlns:a16="http://schemas.microsoft.com/office/drawing/2014/main" id="{6951E4EB-BFDF-4A31-B7E5-E14622917FE9}"/>
                </a:ext>
              </a:extLst>
            </p:cNvPr>
            <p:cNvCxnSpPr>
              <a:cxnSpLocks/>
            </p:cNvCxnSpPr>
            <p:nvPr/>
          </p:nvCxnSpPr>
          <p:spPr>
            <a:xfrm>
              <a:off x="5457850" y="3741832"/>
              <a:ext cx="38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54B794-1181-4783-82C0-6C81A0F1A07D}"/>
              </a:ext>
            </a:extLst>
          </p:cNvPr>
          <p:cNvGrpSpPr/>
          <p:nvPr/>
        </p:nvGrpSpPr>
        <p:grpSpPr>
          <a:xfrm>
            <a:off x="4421848" y="577362"/>
            <a:ext cx="2072003" cy="1994388"/>
            <a:chOff x="6622123" y="565338"/>
            <a:chExt cx="2072003" cy="1994388"/>
          </a:xfrm>
        </p:grpSpPr>
        <p:sp>
          <p:nvSpPr>
            <p:cNvPr id="21" name="Google Shape;902;p25">
              <a:extLst>
                <a:ext uri="{FF2B5EF4-FFF2-40B4-BE49-F238E27FC236}">
                  <a16:creationId xmlns:a16="http://schemas.microsoft.com/office/drawing/2014/main" id="{026FBDC8-1A78-4964-8F9E-7BDAE62BE46D}"/>
                </a:ext>
              </a:extLst>
            </p:cNvPr>
            <p:cNvSpPr/>
            <p:nvPr/>
          </p:nvSpPr>
          <p:spPr>
            <a:xfrm>
              <a:off x="6915000" y="565338"/>
              <a:ext cx="1779126" cy="1994388"/>
            </a:xfrm>
            <a:prstGeom prst="roundRect">
              <a:avLst>
                <a:gd name="adj" fmla="val 15217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903;p25">
              <a:extLst>
                <a:ext uri="{FF2B5EF4-FFF2-40B4-BE49-F238E27FC236}">
                  <a16:creationId xmlns:a16="http://schemas.microsoft.com/office/drawing/2014/main" id="{18D6876C-41F6-4C91-9008-90AEF4D0E311}"/>
                </a:ext>
              </a:extLst>
            </p:cNvPr>
            <p:cNvGrpSpPr/>
            <p:nvPr/>
          </p:nvGrpSpPr>
          <p:grpSpPr>
            <a:xfrm>
              <a:off x="7038447" y="565338"/>
              <a:ext cx="1648353" cy="1277758"/>
              <a:chOff x="7038447" y="962025"/>
              <a:chExt cx="1648353" cy="1277758"/>
            </a:xfrm>
          </p:grpSpPr>
          <p:sp>
            <p:nvSpPr>
              <p:cNvPr id="23" name="Google Shape;904;p25">
                <a:extLst>
                  <a:ext uri="{FF2B5EF4-FFF2-40B4-BE49-F238E27FC236}">
                    <a16:creationId xmlns:a16="http://schemas.microsoft.com/office/drawing/2014/main" id="{C7F10645-1B7B-4513-AD7E-E1EFEABA269F}"/>
                  </a:ext>
                </a:extLst>
              </p:cNvPr>
              <p:cNvSpPr/>
              <p:nvPr/>
            </p:nvSpPr>
            <p:spPr>
              <a:xfrm>
                <a:off x="7086450" y="1137179"/>
                <a:ext cx="1213747" cy="287874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 b="1">
                    <a:solidFill>
                      <a:schemeClr val="lt1"/>
                    </a:solidFill>
                    <a:latin typeface="Fira Sans Extra Condensed"/>
                  </a:rPr>
                  <a:t>New Features</a:t>
                </a:r>
              </a:p>
            </p:txBody>
          </p:sp>
          <p:sp>
            <p:nvSpPr>
              <p:cNvPr id="24" name="Google Shape;905;p25">
                <a:extLst>
                  <a:ext uri="{FF2B5EF4-FFF2-40B4-BE49-F238E27FC236}">
                    <a16:creationId xmlns:a16="http://schemas.microsoft.com/office/drawing/2014/main" id="{777E4709-D8D1-4A23-AD69-4372F0BE894D}"/>
                  </a:ext>
                </a:extLst>
              </p:cNvPr>
              <p:cNvSpPr txBox="1"/>
              <p:nvPr/>
            </p:nvSpPr>
            <p:spPr>
              <a:xfrm>
                <a:off x="7038447" y="1744287"/>
                <a:ext cx="1648353" cy="4954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600" b="1">
                    <a:latin typeface="Fira Sans Extra Condensed"/>
                    <a:ea typeface="Fira Sans Extra Condensed"/>
                    <a:cs typeface="Fira Sans Extra Condensed"/>
                  </a:rPr>
                  <a:t>Date / Geographic features</a:t>
                </a:r>
                <a:endParaRPr lang="en" sz="16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</a:endParaRPr>
              </a:p>
            </p:txBody>
          </p:sp>
          <p:sp>
            <p:nvSpPr>
              <p:cNvPr id="26" name="Google Shape;907;p25">
                <a:extLst>
                  <a:ext uri="{FF2B5EF4-FFF2-40B4-BE49-F238E27FC236}">
                    <a16:creationId xmlns:a16="http://schemas.microsoft.com/office/drawing/2014/main" id="{E23C0D49-48B6-4E98-A410-1D8B00CA328F}"/>
                  </a:ext>
                </a:extLst>
              </p:cNvPr>
              <p:cNvSpPr txBox="1"/>
              <p:nvPr/>
            </p:nvSpPr>
            <p:spPr>
              <a:xfrm>
                <a:off x="8253200" y="962025"/>
                <a:ext cx="371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accent6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29" name="Google Shape;910;p25">
              <a:extLst>
                <a:ext uri="{FF2B5EF4-FFF2-40B4-BE49-F238E27FC236}">
                  <a16:creationId xmlns:a16="http://schemas.microsoft.com/office/drawing/2014/main" id="{672599FA-B527-498D-81B7-09CAA11F8E0D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6622123" y="1558869"/>
              <a:ext cx="292877" cy="366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582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36;p26">
            <a:extLst>
              <a:ext uri="{FF2B5EF4-FFF2-40B4-BE49-F238E27FC236}">
                <a16:creationId xmlns:a16="http://schemas.microsoft.com/office/drawing/2014/main" id="{BC1213CA-E08D-4389-8CC8-CFEB1D1C7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6473" y="42013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dirty="0">
                <a:solidFill>
                  <a:srgbClr val="0070C0"/>
                </a:solidFill>
              </a:rPr>
              <a:t>Key Steps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25" name="Google Shape;994;p26">
            <a:extLst>
              <a:ext uri="{FF2B5EF4-FFF2-40B4-BE49-F238E27FC236}">
                <a16:creationId xmlns:a16="http://schemas.microsoft.com/office/drawing/2014/main" id="{EFA7F074-35ED-46A0-9FAD-78849972D543}"/>
              </a:ext>
            </a:extLst>
          </p:cNvPr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100" b="1" dirty="0">
                <a:solidFill>
                  <a:srgbClr val="0070C0"/>
                </a:solidFill>
                <a:latin typeface="Fira Sans Extra Condensed"/>
              </a:rPr>
              <a:t>What we learned…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DBBC04-2963-42F4-AD2E-2537C9836E82}"/>
              </a:ext>
            </a:extLst>
          </p:cNvPr>
          <p:cNvGrpSpPr/>
          <p:nvPr/>
        </p:nvGrpSpPr>
        <p:grpSpPr>
          <a:xfrm>
            <a:off x="5743674" y="1692888"/>
            <a:ext cx="2943318" cy="3039142"/>
            <a:chOff x="5743674" y="1692888"/>
            <a:chExt cx="2943318" cy="3039142"/>
          </a:xfrm>
        </p:grpSpPr>
        <p:grpSp>
          <p:nvGrpSpPr>
            <p:cNvPr id="68" name="Google Shape;937;p26">
              <a:extLst>
                <a:ext uri="{FF2B5EF4-FFF2-40B4-BE49-F238E27FC236}">
                  <a16:creationId xmlns:a16="http://schemas.microsoft.com/office/drawing/2014/main" id="{30C95B6A-CEB5-4A57-AE58-6D1E40DE43A2}"/>
                </a:ext>
              </a:extLst>
            </p:cNvPr>
            <p:cNvGrpSpPr/>
            <p:nvPr/>
          </p:nvGrpSpPr>
          <p:grpSpPr>
            <a:xfrm>
              <a:off x="5743674" y="1692888"/>
              <a:ext cx="2943318" cy="3039142"/>
              <a:chOff x="5449625" y="1389325"/>
              <a:chExt cx="3237261" cy="3342655"/>
            </a:xfrm>
          </p:grpSpPr>
          <p:sp>
            <p:nvSpPr>
              <p:cNvPr id="69" name="Google Shape;938;p26">
                <a:extLst>
                  <a:ext uri="{FF2B5EF4-FFF2-40B4-BE49-F238E27FC236}">
                    <a16:creationId xmlns:a16="http://schemas.microsoft.com/office/drawing/2014/main" id="{ACB95EBF-EA81-4876-B715-C1216F555B4E}"/>
                  </a:ext>
                </a:extLst>
              </p:cNvPr>
              <p:cNvSpPr/>
              <p:nvPr/>
            </p:nvSpPr>
            <p:spPr>
              <a:xfrm>
                <a:off x="6533088" y="4360137"/>
                <a:ext cx="1749195" cy="185374"/>
              </a:xfrm>
              <a:custGeom>
                <a:avLst/>
                <a:gdLst/>
                <a:ahLst/>
                <a:cxnLst/>
                <a:rect l="l" t="t" r="r" b="b"/>
                <a:pathLst>
                  <a:path w="44472" h="4713" extrusionOk="0">
                    <a:moveTo>
                      <a:pt x="21091" y="0"/>
                    </a:moveTo>
                    <a:lnTo>
                      <a:pt x="19961" y="10"/>
                    </a:lnTo>
                    <a:lnTo>
                      <a:pt x="18850" y="29"/>
                    </a:lnTo>
                    <a:lnTo>
                      <a:pt x="17758" y="48"/>
                    </a:lnTo>
                    <a:lnTo>
                      <a:pt x="16676" y="77"/>
                    </a:lnTo>
                    <a:lnTo>
                      <a:pt x="15622" y="105"/>
                    </a:lnTo>
                    <a:lnTo>
                      <a:pt x="14587" y="144"/>
                    </a:lnTo>
                    <a:lnTo>
                      <a:pt x="13582" y="182"/>
                    </a:lnTo>
                    <a:lnTo>
                      <a:pt x="12595" y="230"/>
                    </a:lnTo>
                    <a:lnTo>
                      <a:pt x="11637" y="287"/>
                    </a:lnTo>
                    <a:lnTo>
                      <a:pt x="10708" y="335"/>
                    </a:lnTo>
                    <a:lnTo>
                      <a:pt x="9808" y="402"/>
                    </a:lnTo>
                    <a:lnTo>
                      <a:pt x="8936" y="469"/>
                    </a:lnTo>
                    <a:lnTo>
                      <a:pt x="8094" y="536"/>
                    </a:lnTo>
                    <a:lnTo>
                      <a:pt x="7289" y="613"/>
                    </a:lnTo>
                    <a:lnTo>
                      <a:pt x="6513" y="690"/>
                    </a:lnTo>
                    <a:lnTo>
                      <a:pt x="5776" y="776"/>
                    </a:lnTo>
                    <a:lnTo>
                      <a:pt x="5076" y="852"/>
                    </a:lnTo>
                    <a:lnTo>
                      <a:pt x="4416" y="948"/>
                    </a:lnTo>
                    <a:lnTo>
                      <a:pt x="3803" y="1034"/>
                    </a:lnTo>
                    <a:lnTo>
                      <a:pt x="3218" y="1130"/>
                    </a:lnTo>
                    <a:lnTo>
                      <a:pt x="2682" y="1236"/>
                    </a:lnTo>
                    <a:lnTo>
                      <a:pt x="2193" y="1331"/>
                    </a:lnTo>
                    <a:lnTo>
                      <a:pt x="1753" y="1437"/>
                    </a:lnTo>
                    <a:lnTo>
                      <a:pt x="1351" y="1542"/>
                    </a:lnTo>
                    <a:lnTo>
                      <a:pt x="1006" y="1657"/>
                    </a:lnTo>
                    <a:lnTo>
                      <a:pt x="699" y="1772"/>
                    </a:lnTo>
                    <a:lnTo>
                      <a:pt x="575" y="1829"/>
                    </a:lnTo>
                    <a:lnTo>
                      <a:pt x="450" y="1877"/>
                    </a:lnTo>
                    <a:lnTo>
                      <a:pt x="345" y="1944"/>
                    </a:lnTo>
                    <a:lnTo>
                      <a:pt x="259" y="2002"/>
                    </a:lnTo>
                    <a:lnTo>
                      <a:pt x="182" y="2059"/>
                    </a:lnTo>
                    <a:lnTo>
                      <a:pt x="115" y="2117"/>
                    </a:lnTo>
                    <a:lnTo>
                      <a:pt x="67" y="2174"/>
                    </a:lnTo>
                    <a:lnTo>
                      <a:pt x="29" y="2232"/>
                    </a:lnTo>
                    <a:lnTo>
                      <a:pt x="10" y="2299"/>
                    </a:lnTo>
                    <a:lnTo>
                      <a:pt x="0" y="2356"/>
                    </a:lnTo>
                    <a:lnTo>
                      <a:pt x="10" y="2423"/>
                    </a:lnTo>
                    <a:lnTo>
                      <a:pt x="29" y="2481"/>
                    </a:lnTo>
                    <a:lnTo>
                      <a:pt x="67" y="2538"/>
                    </a:lnTo>
                    <a:lnTo>
                      <a:pt x="115" y="2596"/>
                    </a:lnTo>
                    <a:lnTo>
                      <a:pt x="182" y="2663"/>
                    </a:lnTo>
                    <a:lnTo>
                      <a:pt x="259" y="2720"/>
                    </a:lnTo>
                    <a:lnTo>
                      <a:pt x="345" y="2778"/>
                    </a:lnTo>
                    <a:lnTo>
                      <a:pt x="450" y="2835"/>
                    </a:lnTo>
                    <a:lnTo>
                      <a:pt x="575" y="2893"/>
                    </a:lnTo>
                    <a:lnTo>
                      <a:pt x="699" y="2950"/>
                    </a:lnTo>
                    <a:lnTo>
                      <a:pt x="1006" y="3055"/>
                    </a:lnTo>
                    <a:lnTo>
                      <a:pt x="1351" y="3170"/>
                    </a:lnTo>
                    <a:lnTo>
                      <a:pt x="1753" y="3276"/>
                    </a:lnTo>
                    <a:lnTo>
                      <a:pt x="2193" y="3381"/>
                    </a:lnTo>
                    <a:lnTo>
                      <a:pt x="2682" y="3486"/>
                    </a:lnTo>
                    <a:lnTo>
                      <a:pt x="3218" y="3582"/>
                    </a:lnTo>
                    <a:lnTo>
                      <a:pt x="3803" y="3678"/>
                    </a:lnTo>
                    <a:lnTo>
                      <a:pt x="4416" y="3774"/>
                    </a:lnTo>
                    <a:lnTo>
                      <a:pt x="5076" y="3860"/>
                    </a:lnTo>
                    <a:lnTo>
                      <a:pt x="5776" y="3946"/>
                    </a:lnTo>
                    <a:lnTo>
                      <a:pt x="6513" y="4023"/>
                    </a:lnTo>
                    <a:lnTo>
                      <a:pt x="7289" y="4099"/>
                    </a:lnTo>
                    <a:lnTo>
                      <a:pt x="8094" y="4176"/>
                    </a:lnTo>
                    <a:lnTo>
                      <a:pt x="8936" y="4253"/>
                    </a:lnTo>
                    <a:lnTo>
                      <a:pt x="9808" y="4310"/>
                    </a:lnTo>
                    <a:lnTo>
                      <a:pt x="10708" y="4377"/>
                    </a:lnTo>
                    <a:lnTo>
                      <a:pt x="11637" y="4435"/>
                    </a:lnTo>
                    <a:lnTo>
                      <a:pt x="12595" y="4483"/>
                    </a:lnTo>
                    <a:lnTo>
                      <a:pt x="13582" y="4530"/>
                    </a:lnTo>
                    <a:lnTo>
                      <a:pt x="14587" y="4578"/>
                    </a:lnTo>
                    <a:lnTo>
                      <a:pt x="15622" y="4607"/>
                    </a:lnTo>
                    <a:lnTo>
                      <a:pt x="16676" y="4645"/>
                    </a:lnTo>
                    <a:lnTo>
                      <a:pt x="17758" y="4665"/>
                    </a:lnTo>
                    <a:lnTo>
                      <a:pt x="18850" y="4693"/>
                    </a:lnTo>
                    <a:lnTo>
                      <a:pt x="19961" y="4703"/>
                    </a:lnTo>
                    <a:lnTo>
                      <a:pt x="21091" y="4712"/>
                    </a:lnTo>
                    <a:lnTo>
                      <a:pt x="23380" y="4712"/>
                    </a:lnTo>
                    <a:lnTo>
                      <a:pt x="24510" y="4703"/>
                    </a:lnTo>
                    <a:lnTo>
                      <a:pt x="25621" y="4693"/>
                    </a:lnTo>
                    <a:lnTo>
                      <a:pt x="26713" y="4665"/>
                    </a:lnTo>
                    <a:lnTo>
                      <a:pt x="27796" y="4645"/>
                    </a:lnTo>
                    <a:lnTo>
                      <a:pt x="28849" y="4607"/>
                    </a:lnTo>
                    <a:lnTo>
                      <a:pt x="29884" y="4578"/>
                    </a:lnTo>
                    <a:lnTo>
                      <a:pt x="30889" y="4530"/>
                    </a:lnTo>
                    <a:lnTo>
                      <a:pt x="31876" y="4483"/>
                    </a:lnTo>
                    <a:lnTo>
                      <a:pt x="32834" y="4435"/>
                    </a:lnTo>
                    <a:lnTo>
                      <a:pt x="33763" y="4377"/>
                    </a:lnTo>
                    <a:lnTo>
                      <a:pt x="34663" y="4310"/>
                    </a:lnTo>
                    <a:lnTo>
                      <a:pt x="35535" y="4253"/>
                    </a:lnTo>
                    <a:lnTo>
                      <a:pt x="36378" y="4176"/>
                    </a:lnTo>
                    <a:lnTo>
                      <a:pt x="37182" y="4099"/>
                    </a:lnTo>
                    <a:lnTo>
                      <a:pt x="37958" y="4023"/>
                    </a:lnTo>
                    <a:lnTo>
                      <a:pt x="38696" y="3946"/>
                    </a:lnTo>
                    <a:lnTo>
                      <a:pt x="39395" y="3860"/>
                    </a:lnTo>
                    <a:lnTo>
                      <a:pt x="40056" y="3774"/>
                    </a:lnTo>
                    <a:lnTo>
                      <a:pt x="40669" y="3678"/>
                    </a:lnTo>
                    <a:lnTo>
                      <a:pt x="41253" y="3582"/>
                    </a:lnTo>
                    <a:lnTo>
                      <a:pt x="41789" y="3486"/>
                    </a:lnTo>
                    <a:lnTo>
                      <a:pt x="42278" y="3381"/>
                    </a:lnTo>
                    <a:lnTo>
                      <a:pt x="42718" y="3276"/>
                    </a:lnTo>
                    <a:lnTo>
                      <a:pt x="43121" y="3170"/>
                    </a:lnTo>
                    <a:lnTo>
                      <a:pt x="43465" y="3055"/>
                    </a:lnTo>
                    <a:lnTo>
                      <a:pt x="43772" y="2950"/>
                    </a:lnTo>
                    <a:lnTo>
                      <a:pt x="43896" y="2893"/>
                    </a:lnTo>
                    <a:lnTo>
                      <a:pt x="44021" y="2835"/>
                    </a:lnTo>
                    <a:lnTo>
                      <a:pt x="44126" y="2778"/>
                    </a:lnTo>
                    <a:lnTo>
                      <a:pt x="44213" y="2720"/>
                    </a:lnTo>
                    <a:lnTo>
                      <a:pt x="44289" y="2663"/>
                    </a:lnTo>
                    <a:lnTo>
                      <a:pt x="44356" y="2596"/>
                    </a:lnTo>
                    <a:lnTo>
                      <a:pt x="44404" y="2538"/>
                    </a:lnTo>
                    <a:lnTo>
                      <a:pt x="44442" y="2481"/>
                    </a:lnTo>
                    <a:lnTo>
                      <a:pt x="44462" y="2423"/>
                    </a:lnTo>
                    <a:lnTo>
                      <a:pt x="44471" y="2356"/>
                    </a:lnTo>
                    <a:lnTo>
                      <a:pt x="44462" y="2299"/>
                    </a:lnTo>
                    <a:lnTo>
                      <a:pt x="44442" y="2232"/>
                    </a:lnTo>
                    <a:lnTo>
                      <a:pt x="44404" y="2174"/>
                    </a:lnTo>
                    <a:lnTo>
                      <a:pt x="44356" y="2117"/>
                    </a:lnTo>
                    <a:lnTo>
                      <a:pt x="44289" y="2059"/>
                    </a:lnTo>
                    <a:lnTo>
                      <a:pt x="44213" y="2002"/>
                    </a:lnTo>
                    <a:lnTo>
                      <a:pt x="44126" y="1944"/>
                    </a:lnTo>
                    <a:lnTo>
                      <a:pt x="44021" y="1877"/>
                    </a:lnTo>
                    <a:lnTo>
                      <a:pt x="43896" y="1829"/>
                    </a:lnTo>
                    <a:lnTo>
                      <a:pt x="43772" y="1772"/>
                    </a:lnTo>
                    <a:lnTo>
                      <a:pt x="43465" y="1657"/>
                    </a:lnTo>
                    <a:lnTo>
                      <a:pt x="43121" y="1542"/>
                    </a:lnTo>
                    <a:lnTo>
                      <a:pt x="42718" y="1437"/>
                    </a:lnTo>
                    <a:lnTo>
                      <a:pt x="42278" y="1331"/>
                    </a:lnTo>
                    <a:lnTo>
                      <a:pt x="41789" y="1236"/>
                    </a:lnTo>
                    <a:lnTo>
                      <a:pt x="41253" y="1130"/>
                    </a:lnTo>
                    <a:lnTo>
                      <a:pt x="40669" y="1034"/>
                    </a:lnTo>
                    <a:lnTo>
                      <a:pt x="40056" y="948"/>
                    </a:lnTo>
                    <a:lnTo>
                      <a:pt x="39395" y="852"/>
                    </a:lnTo>
                    <a:lnTo>
                      <a:pt x="38696" y="776"/>
                    </a:lnTo>
                    <a:lnTo>
                      <a:pt x="37958" y="690"/>
                    </a:lnTo>
                    <a:lnTo>
                      <a:pt x="37182" y="613"/>
                    </a:lnTo>
                    <a:lnTo>
                      <a:pt x="36378" y="536"/>
                    </a:lnTo>
                    <a:lnTo>
                      <a:pt x="35535" y="469"/>
                    </a:lnTo>
                    <a:lnTo>
                      <a:pt x="34663" y="402"/>
                    </a:lnTo>
                    <a:lnTo>
                      <a:pt x="33763" y="335"/>
                    </a:lnTo>
                    <a:lnTo>
                      <a:pt x="32834" y="287"/>
                    </a:lnTo>
                    <a:lnTo>
                      <a:pt x="31876" y="230"/>
                    </a:lnTo>
                    <a:lnTo>
                      <a:pt x="30889" y="182"/>
                    </a:lnTo>
                    <a:lnTo>
                      <a:pt x="29884" y="144"/>
                    </a:lnTo>
                    <a:lnTo>
                      <a:pt x="28849" y="105"/>
                    </a:lnTo>
                    <a:lnTo>
                      <a:pt x="27796" y="77"/>
                    </a:lnTo>
                    <a:lnTo>
                      <a:pt x="26713" y="48"/>
                    </a:lnTo>
                    <a:lnTo>
                      <a:pt x="25621" y="29"/>
                    </a:lnTo>
                    <a:lnTo>
                      <a:pt x="24510" y="10"/>
                    </a:lnTo>
                    <a:lnTo>
                      <a:pt x="23380" y="0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939;p26">
                <a:extLst>
                  <a:ext uri="{FF2B5EF4-FFF2-40B4-BE49-F238E27FC236}">
                    <a16:creationId xmlns:a16="http://schemas.microsoft.com/office/drawing/2014/main" id="{7748AF75-21EB-4FFB-AFDE-ECE881DFEDE8}"/>
                  </a:ext>
                </a:extLst>
              </p:cNvPr>
              <p:cNvSpPr/>
              <p:nvPr/>
            </p:nvSpPr>
            <p:spPr>
              <a:xfrm>
                <a:off x="5449625" y="4579763"/>
                <a:ext cx="3237261" cy="152217"/>
              </a:xfrm>
              <a:custGeom>
                <a:avLst/>
                <a:gdLst/>
                <a:ahLst/>
                <a:cxnLst/>
                <a:rect l="l" t="t" r="r" b="b"/>
                <a:pathLst>
                  <a:path w="82305" h="3870" extrusionOk="0">
                    <a:moveTo>
                      <a:pt x="41148" y="0"/>
                    </a:moveTo>
                    <a:lnTo>
                      <a:pt x="36943" y="10"/>
                    </a:lnTo>
                    <a:lnTo>
                      <a:pt x="32853" y="38"/>
                    </a:lnTo>
                    <a:lnTo>
                      <a:pt x="28907" y="86"/>
                    </a:lnTo>
                    <a:lnTo>
                      <a:pt x="25133" y="153"/>
                    </a:lnTo>
                    <a:lnTo>
                      <a:pt x="21532" y="230"/>
                    </a:lnTo>
                    <a:lnTo>
                      <a:pt x="18141" y="335"/>
                    </a:lnTo>
                    <a:lnTo>
                      <a:pt x="14971" y="441"/>
                    </a:lnTo>
                    <a:lnTo>
                      <a:pt x="13477" y="508"/>
                    </a:lnTo>
                    <a:lnTo>
                      <a:pt x="12050" y="565"/>
                    </a:lnTo>
                    <a:lnTo>
                      <a:pt x="10690" y="632"/>
                    </a:lnTo>
                    <a:lnTo>
                      <a:pt x="9397" y="709"/>
                    </a:lnTo>
                    <a:lnTo>
                      <a:pt x="8171" y="776"/>
                    </a:lnTo>
                    <a:lnTo>
                      <a:pt x="7021" y="853"/>
                    </a:lnTo>
                    <a:lnTo>
                      <a:pt x="5958" y="929"/>
                    </a:lnTo>
                    <a:lnTo>
                      <a:pt x="4962" y="1015"/>
                    </a:lnTo>
                    <a:lnTo>
                      <a:pt x="4052" y="1092"/>
                    </a:lnTo>
                    <a:lnTo>
                      <a:pt x="3228" y="1178"/>
                    </a:lnTo>
                    <a:lnTo>
                      <a:pt x="2491" y="1264"/>
                    </a:lnTo>
                    <a:lnTo>
                      <a:pt x="1849" y="1360"/>
                    </a:lnTo>
                    <a:lnTo>
                      <a:pt x="1294" y="1446"/>
                    </a:lnTo>
                    <a:lnTo>
                      <a:pt x="834" y="1542"/>
                    </a:lnTo>
                    <a:lnTo>
                      <a:pt x="642" y="1590"/>
                    </a:lnTo>
                    <a:lnTo>
                      <a:pt x="470" y="1638"/>
                    </a:lnTo>
                    <a:lnTo>
                      <a:pt x="326" y="1686"/>
                    </a:lnTo>
                    <a:lnTo>
                      <a:pt x="211" y="1734"/>
                    </a:lnTo>
                    <a:lnTo>
                      <a:pt x="115" y="1782"/>
                    </a:lnTo>
                    <a:lnTo>
                      <a:pt x="48" y="1829"/>
                    </a:lnTo>
                    <a:lnTo>
                      <a:pt x="10" y="1887"/>
                    </a:lnTo>
                    <a:lnTo>
                      <a:pt x="0" y="1906"/>
                    </a:lnTo>
                    <a:lnTo>
                      <a:pt x="0" y="1935"/>
                    </a:lnTo>
                    <a:lnTo>
                      <a:pt x="0" y="1954"/>
                    </a:lnTo>
                    <a:lnTo>
                      <a:pt x="10" y="1983"/>
                    </a:lnTo>
                    <a:lnTo>
                      <a:pt x="48" y="2031"/>
                    </a:lnTo>
                    <a:lnTo>
                      <a:pt x="115" y="2079"/>
                    </a:lnTo>
                    <a:lnTo>
                      <a:pt x="211" y="2126"/>
                    </a:lnTo>
                    <a:lnTo>
                      <a:pt x="326" y="2184"/>
                    </a:lnTo>
                    <a:lnTo>
                      <a:pt x="470" y="2232"/>
                    </a:lnTo>
                    <a:lnTo>
                      <a:pt x="642" y="2280"/>
                    </a:lnTo>
                    <a:lnTo>
                      <a:pt x="834" y="2318"/>
                    </a:lnTo>
                    <a:lnTo>
                      <a:pt x="1294" y="2414"/>
                    </a:lnTo>
                    <a:lnTo>
                      <a:pt x="1849" y="2510"/>
                    </a:lnTo>
                    <a:lnTo>
                      <a:pt x="2491" y="2596"/>
                    </a:lnTo>
                    <a:lnTo>
                      <a:pt x="3228" y="2682"/>
                    </a:lnTo>
                    <a:lnTo>
                      <a:pt x="4052" y="2768"/>
                    </a:lnTo>
                    <a:lnTo>
                      <a:pt x="4962" y="2854"/>
                    </a:lnTo>
                    <a:lnTo>
                      <a:pt x="5958" y="2931"/>
                    </a:lnTo>
                    <a:lnTo>
                      <a:pt x="7021" y="3017"/>
                    </a:lnTo>
                    <a:lnTo>
                      <a:pt x="8171" y="3094"/>
                    </a:lnTo>
                    <a:lnTo>
                      <a:pt x="9397" y="3161"/>
                    </a:lnTo>
                    <a:lnTo>
                      <a:pt x="10690" y="3228"/>
                    </a:lnTo>
                    <a:lnTo>
                      <a:pt x="12050" y="3295"/>
                    </a:lnTo>
                    <a:lnTo>
                      <a:pt x="13477" y="3362"/>
                    </a:lnTo>
                    <a:lnTo>
                      <a:pt x="14971" y="3419"/>
                    </a:lnTo>
                    <a:lnTo>
                      <a:pt x="18141" y="3534"/>
                    </a:lnTo>
                    <a:lnTo>
                      <a:pt x="21532" y="3630"/>
                    </a:lnTo>
                    <a:lnTo>
                      <a:pt x="25133" y="3716"/>
                    </a:lnTo>
                    <a:lnTo>
                      <a:pt x="28907" y="3774"/>
                    </a:lnTo>
                    <a:lnTo>
                      <a:pt x="32853" y="3822"/>
                    </a:lnTo>
                    <a:lnTo>
                      <a:pt x="36943" y="3860"/>
                    </a:lnTo>
                    <a:lnTo>
                      <a:pt x="41148" y="3870"/>
                    </a:lnTo>
                    <a:lnTo>
                      <a:pt x="45353" y="3860"/>
                    </a:lnTo>
                    <a:lnTo>
                      <a:pt x="49443" y="3822"/>
                    </a:lnTo>
                    <a:lnTo>
                      <a:pt x="53389" y="3774"/>
                    </a:lnTo>
                    <a:lnTo>
                      <a:pt x="57172" y="3716"/>
                    </a:lnTo>
                    <a:lnTo>
                      <a:pt x="60764" y="3630"/>
                    </a:lnTo>
                    <a:lnTo>
                      <a:pt x="64155" y="3534"/>
                    </a:lnTo>
                    <a:lnTo>
                      <a:pt x="67325" y="3419"/>
                    </a:lnTo>
                    <a:lnTo>
                      <a:pt x="68819" y="3362"/>
                    </a:lnTo>
                    <a:lnTo>
                      <a:pt x="70246" y="3295"/>
                    </a:lnTo>
                    <a:lnTo>
                      <a:pt x="71616" y="3228"/>
                    </a:lnTo>
                    <a:lnTo>
                      <a:pt x="72909" y="3161"/>
                    </a:lnTo>
                    <a:lnTo>
                      <a:pt x="74125" y="3094"/>
                    </a:lnTo>
                    <a:lnTo>
                      <a:pt x="75275" y="3017"/>
                    </a:lnTo>
                    <a:lnTo>
                      <a:pt x="76347" y="2931"/>
                    </a:lnTo>
                    <a:lnTo>
                      <a:pt x="77334" y="2854"/>
                    </a:lnTo>
                    <a:lnTo>
                      <a:pt x="78244" y="2768"/>
                    </a:lnTo>
                    <a:lnTo>
                      <a:pt x="79068" y="2682"/>
                    </a:lnTo>
                    <a:lnTo>
                      <a:pt x="79805" y="2596"/>
                    </a:lnTo>
                    <a:lnTo>
                      <a:pt x="80456" y="2510"/>
                    </a:lnTo>
                    <a:lnTo>
                      <a:pt x="81012" y="2414"/>
                    </a:lnTo>
                    <a:lnTo>
                      <a:pt x="81462" y="2318"/>
                    </a:lnTo>
                    <a:lnTo>
                      <a:pt x="81663" y="2280"/>
                    </a:lnTo>
                    <a:lnTo>
                      <a:pt x="81826" y="2232"/>
                    </a:lnTo>
                    <a:lnTo>
                      <a:pt x="81970" y="2184"/>
                    </a:lnTo>
                    <a:lnTo>
                      <a:pt x="82094" y="2126"/>
                    </a:lnTo>
                    <a:lnTo>
                      <a:pt x="82180" y="2079"/>
                    </a:lnTo>
                    <a:lnTo>
                      <a:pt x="82248" y="2031"/>
                    </a:lnTo>
                    <a:lnTo>
                      <a:pt x="82286" y="1983"/>
                    </a:lnTo>
                    <a:lnTo>
                      <a:pt x="82295" y="1954"/>
                    </a:lnTo>
                    <a:lnTo>
                      <a:pt x="82305" y="1935"/>
                    </a:lnTo>
                    <a:lnTo>
                      <a:pt x="82295" y="1906"/>
                    </a:lnTo>
                    <a:lnTo>
                      <a:pt x="82286" y="1887"/>
                    </a:lnTo>
                    <a:lnTo>
                      <a:pt x="82248" y="1829"/>
                    </a:lnTo>
                    <a:lnTo>
                      <a:pt x="82180" y="1782"/>
                    </a:lnTo>
                    <a:lnTo>
                      <a:pt x="82094" y="1734"/>
                    </a:lnTo>
                    <a:lnTo>
                      <a:pt x="81970" y="1686"/>
                    </a:lnTo>
                    <a:lnTo>
                      <a:pt x="81826" y="1638"/>
                    </a:lnTo>
                    <a:lnTo>
                      <a:pt x="81663" y="1590"/>
                    </a:lnTo>
                    <a:lnTo>
                      <a:pt x="81462" y="1542"/>
                    </a:lnTo>
                    <a:lnTo>
                      <a:pt x="81012" y="1446"/>
                    </a:lnTo>
                    <a:lnTo>
                      <a:pt x="80456" y="1360"/>
                    </a:lnTo>
                    <a:lnTo>
                      <a:pt x="79805" y="1264"/>
                    </a:lnTo>
                    <a:lnTo>
                      <a:pt x="79068" y="1178"/>
                    </a:lnTo>
                    <a:lnTo>
                      <a:pt x="78244" y="1092"/>
                    </a:lnTo>
                    <a:lnTo>
                      <a:pt x="77334" y="1015"/>
                    </a:lnTo>
                    <a:lnTo>
                      <a:pt x="76347" y="929"/>
                    </a:lnTo>
                    <a:lnTo>
                      <a:pt x="75275" y="853"/>
                    </a:lnTo>
                    <a:lnTo>
                      <a:pt x="74125" y="776"/>
                    </a:lnTo>
                    <a:lnTo>
                      <a:pt x="72909" y="709"/>
                    </a:lnTo>
                    <a:lnTo>
                      <a:pt x="71616" y="632"/>
                    </a:lnTo>
                    <a:lnTo>
                      <a:pt x="70246" y="565"/>
                    </a:lnTo>
                    <a:lnTo>
                      <a:pt x="68819" y="508"/>
                    </a:lnTo>
                    <a:lnTo>
                      <a:pt x="67325" y="441"/>
                    </a:lnTo>
                    <a:lnTo>
                      <a:pt x="64155" y="335"/>
                    </a:lnTo>
                    <a:lnTo>
                      <a:pt x="60764" y="230"/>
                    </a:lnTo>
                    <a:lnTo>
                      <a:pt x="57172" y="153"/>
                    </a:lnTo>
                    <a:lnTo>
                      <a:pt x="53389" y="86"/>
                    </a:lnTo>
                    <a:lnTo>
                      <a:pt x="49443" y="38"/>
                    </a:lnTo>
                    <a:lnTo>
                      <a:pt x="45353" y="10"/>
                    </a:lnTo>
                    <a:lnTo>
                      <a:pt x="41148" y="0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940;p26">
                <a:extLst>
                  <a:ext uri="{FF2B5EF4-FFF2-40B4-BE49-F238E27FC236}">
                    <a16:creationId xmlns:a16="http://schemas.microsoft.com/office/drawing/2014/main" id="{5B6571AD-B064-47E9-BE09-827B66E686F8}"/>
                  </a:ext>
                </a:extLst>
              </p:cNvPr>
              <p:cNvSpPr/>
              <p:nvPr/>
            </p:nvSpPr>
            <p:spPr>
              <a:xfrm>
                <a:off x="8191774" y="3231092"/>
                <a:ext cx="378261" cy="86296"/>
              </a:xfrm>
              <a:custGeom>
                <a:avLst/>
                <a:gdLst/>
                <a:ahLst/>
                <a:cxnLst/>
                <a:rect l="l" t="t" r="r" b="b"/>
                <a:pathLst>
                  <a:path w="9617" h="2194" extrusionOk="0">
                    <a:moveTo>
                      <a:pt x="4473" y="0"/>
                    </a:moveTo>
                    <a:lnTo>
                      <a:pt x="4186" y="10"/>
                    </a:lnTo>
                    <a:lnTo>
                      <a:pt x="3860" y="29"/>
                    </a:lnTo>
                    <a:lnTo>
                      <a:pt x="3075" y="77"/>
                    </a:lnTo>
                    <a:lnTo>
                      <a:pt x="2223" y="154"/>
                    </a:lnTo>
                    <a:lnTo>
                      <a:pt x="1389" y="240"/>
                    </a:lnTo>
                    <a:lnTo>
                      <a:pt x="680" y="307"/>
                    </a:lnTo>
                    <a:lnTo>
                      <a:pt x="0" y="384"/>
                    </a:lnTo>
                    <a:lnTo>
                      <a:pt x="1657" y="1322"/>
                    </a:lnTo>
                    <a:lnTo>
                      <a:pt x="2184" y="1466"/>
                    </a:lnTo>
                    <a:lnTo>
                      <a:pt x="2730" y="1590"/>
                    </a:lnTo>
                    <a:lnTo>
                      <a:pt x="3305" y="1705"/>
                    </a:lnTo>
                    <a:lnTo>
                      <a:pt x="3899" y="1811"/>
                    </a:lnTo>
                    <a:lnTo>
                      <a:pt x="4502" y="1897"/>
                    </a:lnTo>
                    <a:lnTo>
                      <a:pt x="5096" y="1973"/>
                    </a:lnTo>
                    <a:lnTo>
                      <a:pt x="5690" y="2041"/>
                    </a:lnTo>
                    <a:lnTo>
                      <a:pt x="6264" y="2098"/>
                    </a:lnTo>
                    <a:lnTo>
                      <a:pt x="6820" y="2136"/>
                    </a:lnTo>
                    <a:lnTo>
                      <a:pt x="7337" y="2165"/>
                    </a:lnTo>
                    <a:lnTo>
                      <a:pt x="7826" y="2184"/>
                    </a:lnTo>
                    <a:lnTo>
                      <a:pt x="8266" y="2194"/>
                    </a:lnTo>
                    <a:lnTo>
                      <a:pt x="8649" y="2184"/>
                    </a:lnTo>
                    <a:lnTo>
                      <a:pt x="8975" y="2165"/>
                    </a:lnTo>
                    <a:lnTo>
                      <a:pt x="9234" y="2127"/>
                    </a:lnTo>
                    <a:lnTo>
                      <a:pt x="9339" y="2108"/>
                    </a:lnTo>
                    <a:lnTo>
                      <a:pt x="9416" y="2088"/>
                    </a:lnTo>
                    <a:lnTo>
                      <a:pt x="9483" y="2060"/>
                    </a:lnTo>
                    <a:lnTo>
                      <a:pt x="9531" y="2031"/>
                    </a:lnTo>
                    <a:lnTo>
                      <a:pt x="9569" y="2002"/>
                    </a:lnTo>
                    <a:lnTo>
                      <a:pt x="9598" y="1983"/>
                    </a:lnTo>
                    <a:lnTo>
                      <a:pt x="9617" y="1954"/>
                    </a:lnTo>
                    <a:lnTo>
                      <a:pt x="9617" y="1926"/>
                    </a:lnTo>
                    <a:lnTo>
                      <a:pt x="9617" y="1897"/>
                    </a:lnTo>
                    <a:lnTo>
                      <a:pt x="9598" y="1868"/>
                    </a:lnTo>
                    <a:lnTo>
                      <a:pt x="9578" y="1839"/>
                    </a:lnTo>
                    <a:lnTo>
                      <a:pt x="9540" y="1811"/>
                    </a:lnTo>
                    <a:lnTo>
                      <a:pt x="9464" y="1753"/>
                    </a:lnTo>
                    <a:lnTo>
                      <a:pt x="9349" y="1696"/>
                    </a:lnTo>
                    <a:lnTo>
                      <a:pt x="9224" y="1638"/>
                    </a:lnTo>
                    <a:lnTo>
                      <a:pt x="8927" y="1523"/>
                    </a:lnTo>
                    <a:lnTo>
                      <a:pt x="8611" y="1408"/>
                    </a:lnTo>
                    <a:lnTo>
                      <a:pt x="8314" y="1313"/>
                    </a:lnTo>
                    <a:lnTo>
                      <a:pt x="8190" y="1255"/>
                    </a:lnTo>
                    <a:lnTo>
                      <a:pt x="8084" y="1217"/>
                    </a:lnTo>
                    <a:lnTo>
                      <a:pt x="7605" y="997"/>
                    </a:lnTo>
                    <a:lnTo>
                      <a:pt x="7107" y="786"/>
                    </a:lnTo>
                    <a:lnTo>
                      <a:pt x="6628" y="604"/>
                    </a:lnTo>
                    <a:lnTo>
                      <a:pt x="6169" y="431"/>
                    </a:lnTo>
                    <a:lnTo>
                      <a:pt x="5747" y="288"/>
                    </a:lnTo>
                    <a:lnTo>
                      <a:pt x="5364" y="173"/>
                    </a:lnTo>
                    <a:lnTo>
                      <a:pt x="5058" y="77"/>
                    </a:lnTo>
                    <a:lnTo>
                      <a:pt x="4828" y="20"/>
                    </a:lnTo>
                    <a:lnTo>
                      <a:pt x="4761" y="10"/>
                    </a:lnTo>
                    <a:lnTo>
                      <a:pt x="4684" y="0"/>
                    </a:lnTo>
                    <a:close/>
                  </a:path>
                </a:pathLst>
              </a:custGeom>
              <a:solidFill>
                <a:srgbClr val="EDC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941;p26">
                <a:extLst>
                  <a:ext uri="{FF2B5EF4-FFF2-40B4-BE49-F238E27FC236}">
                    <a16:creationId xmlns:a16="http://schemas.microsoft.com/office/drawing/2014/main" id="{B0B714A9-9637-4720-A688-DCDFD57F72FE}"/>
                  </a:ext>
                </a:extLst>
              </p:cNvPr>
              <p:cNvSpPr/>
              <p:nvPr/>
            </p:nvSpPr>
            <p:spPr>
              <a:xfrm>
                <a:off x="8252423" y="3224681"/>
                <a:ext cx="342114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8698" h="2606" extrusionOk="0">
                    <a:moveTo>
                      <a:pt x="2998" y="1"/>
                    </a:moveTo>
                    <a:lnTo>
                      <a:pt x="2797" y="10"/>
                    </a:lnTo>
                    <a:lnTo>
                      <a:pt x="2558" y="20"/>
                    </a:lnTo>
                    <a:lnTo>
                      <a:pt x="2021" y="68"/>
                    </a:lnTo>
                    <a:lnTo>
                      <a:pt x="1456" y="144"/>
                    </a:lnTo>
                    <a:lnTo>
                      <a:pt x="901" y="211"/>
                    </a:lnTo>
                    <a:lnTo>
                      <a:pt x="441" y="278"/>
                    </a:lnTo>
                    <a:lnTo>
                      <a:pt x="0" y="345"/>
                    </a:lnTo>
                    <a:lnTo>
                      <a:pt x="0" y="403"/>
                    </a:lnTo>
                    <a:lnTo>
                      <a:pt x="249" y="432"/>
                    </a:lnTo>
                    <a:lnTo>
                      <a:pt x="489" y="479"/>
                    </a:lnTo>
                    <a:lnTo>
                      <a:pt x="728" y="527"/>
                    </a:lnTo>
                    <a:lnTo>
                      <a:pt x="949" y="594"/>
                    </a:lnTo>
                    <a:lnTo>
                      <a:pt x="1169" y="661"/>
                    </a:lnTo>
                    <a:lnTo>
                      <a:pt x="1380" y="748"/>
                    </a:lnTo>
                    <a:lnTo>
                      <a:pt x="1571" y="843"/>
                    </a:lnTo>
                    <a:lnTo>
                      <a:pt x="1763" y="949"/>
                    </a:lnTo>
                    <a:lnTo>
                      <a:pt x="1945" y="1064"/>
                    </a:lnTo>
                    <a:lnTo>
                      <a:pt x="2117" y="1188"/>
                    </a:lnTo>
                    <a:lnTo>
                      <a:pt x="2270" y="1322"/>
                    </a:lnTo>
                    <a:lnTo>
                      <a:pt x="2424" y="1476"/>
                    </a:lnTo>
                    <a:lnTo>
                      <a:pt x="2558" y="1638"/>
                    </a:lnTo>
                    <a:lnTo>
                      <a:pt x="2692" y="1811"/>
                    </a:lnTo>
                    <a:lnTo>
                      <a:pt x="2807" y="2002"/>
                    </a:lnTo>
                    <a:lnTo>
                      <a:pt x="2912" y="2204"/>
                    </a:lnTo>
                    <a:lnTo>
                      <a:pt x="4205" y="2347"/>
                    </a:lnTo>
                    <a:lnTo>
                      <a:pt x="4770" y="2414"/>
                    </a:lnTo>
                    <a:lnTo>
                      <a:pt x="5335" y="2472"/>
                    </a:lnTo>
                    <a:lnTo>
                      <a:pt x="5747" y="2500"/>
                    </a:lnTo>
                    <a:lnTo>
                      <a:pt x="6207" y="2539"/>
                    </a:lnTo>
                    <a:lnTo>
                      <a:pt x="6686" y="2568"/>
                    </a:lnTo>
                    <a:lnTo>
                      <a:pt x="7155" y="2587"/>
                    </a:lnTo>
                    <a:lnTo>
                      <a:pt x="7586" y="2606"/>
                    </a:lnTo>
                    <a:lnTo>
                      <a:pt x="7950" y="2606"/>
                    </a:lnTo>
                    <a:lnTo>
                      <a:pt x="8218" y="2596"/>
                    </a:lnTo>
                    <a:lnTo>
                      <a:pt x="8314" y="2587"/>
                    </a:lnTo>
                    <a:lnTo>
                      <a:pt x="8381" y="2577"/>
                    </a:lnTo>
                    <a:lnTo>
                      <a:pt x="8506" y="2520"/>
                    </a:lnTo>
                    <a:lnTo>
                      <a:pt x="8602" y="2462"/>
                    </a:lnTo>
                    <a:lnTo>
                      <a:pt x="8640" y="2433"/>
                    </a:lnTo>
                    <a:lnTo>
                      <a:pt x="8659" y="2395"/>
                    </a:lnTo>
                    <a:lnTo>
                      <a:pt x="8678" y="2366"/>
                    </a:lnTo>
                    <a:lnTo>
                      <a:pt x="8697" y="2328"/>
                    </a:lnTo>
                    <a:lnTo>
                      <a:pt x="8697" y="2290"/>
                    </a:lnTo>
                    <a:lnTo>
                      <a:pt x="8697" y="2251"/>
                    </a:lnTo>
                    <a:lnTo>
                      <a:pt x="8678" y="2213"/>
                    </a:lnTo>
                    <a:lnTo>
                      <a:pt x="8659" y="2175"/>
                    </a:lnTo>
                    <a:lnTo>
                      <a:pt x="8592" y="2089"/>
                    </a:lnTo>
                    <a:lnTo>
                      <a:pt x="8496" y="1993"/>
                    </a:lnTo>
                    <a:lnTo>
                      <a:pt x="8362" y="1897"/>
                    </a:lnTo>
                    <a:lnTo>
                      <a:pt x="8199" y="1792"/>
                    </a:lnTo>
                    <a:lnTo>
                      <a:pt x="8008" y="1677"/>
                    </a:lnTo>
                    <a:lnTo>
                      <a:pt x="7778" y="1562"/>
                    </a:lnTo>
                    <a:lnTo>
                      <a:pt x="7519" y="1437"/>
                    </a:lnTo>
                    <a:lnTo>
                      <a:pt x="7232" y="1303"/>
                    </a:lnTo>
                    <a:lnTo>
                      <a:pt x="6906" y="1169"/>
                    </a:lnTo>
                    <a:lnTo>
                      <a:pt x="6542" y="1016"/>
                    </a:lnTo>
                    <a:lnTo>
                      <a:pt x="6063" y="834"/>
                    </a:lnTo>
                    <a:lnTo>
                      <a:pt x="5565" y="671"/>
                    </a:lnTo>
                    <a:lnTo>
                      <a:pt x="5086" y="518"/>
                    </a:lnTo>
                    <a:lnTo>
                      <a:pt x="4627" y="374"/>
                    </a:lnTo>
                    <a:lnTo>
                      <a:pt x="4205" y="259"/>
                    </a:lnTo>
                    <a:lnTo>
                      <a:pt x="3832" y="154"/>
                    </a:lnTo>
                    <a:lnTo>
                      <a:pt x="3286" y="20"/>
                    </a:lnTo>
                    <a:lnTo>
                      <a:pt x="3171" y="10"/>
                    </a:lnTo>
                    <a:lnTo>
                      <a:pt x="29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942;p26">
                <a:extLst>
                  <a:ext uri="{FF2B5EF4-FFF2-40B4-BE49-F238E27FC236}">
                    <a16:creationId xmlns:a16="http://schemas.microsoft.com/office/drawing/2014/main" id="{FF13ADB1-8B22-4B91-BBA4-84159309A586}"/>
                  </a:ext>
                </a:extLst>
              </p:cNvPr>
              <p:cNvSpPr/>
              <p:nvPr/>
            </p:nvSpPr>
            <p:spPr>
              <a:xfrm>
                <a:off x="7744222" y="3452213"/>
                <a:ext cx="62185" cy="898944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22855" extrusionOk="0">
                    <a:moveTo>
                      <a:pt x="1" y="1"/>
                    </a:moveTo>
                    <a:lnTo>
                      <a:pt x="1" y="22854"/>
                    </a:lnTo>
                    <a:lnTo>
                      <a:pt x="1581" y="22854"/>
                    </a:lnTo>
                    <a:lnTo>
                      <a:pt x="1581" y="1"/>
                    </a:lnTo>
                    <a:close/>
                  </a:path>
                </a:pathLst>
              </a:custGeom>
              <a:solidFill>
                <a:srgbClr val="959D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943;p26">
                <a:extLst>
                  <a:ext uri="{FF2B5EF4-FFF2-40B4-BE49-F238E27FC236}">
                    <a16:creationId xmlns:a16="http://schemas.microsoft.com/office/drawing/2014/main" id="{F5BE7545-A85E-48AA-A114-2CF9CDFC7396}"/>
                  </a:ext>
                </a:extLst>
              </p:cNvPr>
              <p:cNvSpPr/>
              <p:nvPr/>
            </p:nvSpPr>
            <p:spPr>
              <a:xfrm>
                <a:off x="7478656" y="4279862"/>
                <a:ext cx="592977" cy="160162"/>
              </a:xfrm>
              <a:custGeom>
                <a:avLst/>
                <a:gdLst/>
                <a:ahLst/>
                <a:cxnLst/>
                <a:rect l="l" t="t" r="r" b="b"/>
                <a:pathLst>
                  <a:path w="15076" h="4072" extrusionOk="0">
                    <a:moveTo>
                      <a:pt x="4071" y="1"/>
                    </a:moveTo>
                    <a:lnTo>
                      <a:pt x="3860" y="10"/>
                    </a:lnTo>
                    <a:lnTo>
                      <a:pt x="3659" y="30"/>
                    </a:lnTo>
                    <a:lnTo>
                      <a:pt x="3458" y="49"/>
                    </a:lnTo>
                    <a:lnTo>
                      <a:pt x="3257" y="87"/>
                    </a:lnTo>
                    <a:lnTo>
                      <a:pt x="3055" y="135"/>
                    </a:lnTo>
                    <a:lnTo>
                      <a:pt x="2864" y="192"/>
                    </a:lnTo>
                    <a:lnTo>
                      <a:pt x="2672" y="250"/>
                    </a:lnTo>
                    <a:lnTo>
                      <a:pt x="2490" y="327"/>
                    </a:lnTo>
                    <a:lnTo>
                      <a:pt x="2308" y="403"/>
                    </a:lnTo>
                    <a:lnTo>
                      <a:pt x="2136" y="499"/>
                    </a:lnTo>
                    <a:lnTo>
                      <a:pt x="1964" y="595"/>
                    </a:lnTo>
                    <a:lnTo>
                      <a:pt x="1801" y="700"/>
                    </a:lnTo>
                    <a:lnTo>
                      <a:pt x="1638" y="815"/>
                    </a:lnTo>
                    <a:lnTo>
                      <a:pt x="1485" y="940"/>
                    </a:lnTo>
                    <a:lnTo>
                      <a:pt x="1341" y="1064"/>
                    </a:lnTo>
                    <a:lnTo>
                      <a:pt x="1197" y="1198"/>
                    </a:lnTo>
                    <a:lnTo>
                      <a:pt x="1063" y="1342"/>
                    </a:lnTo>
                    <a:lnTo>
                      <a:pt x="929" y="1485"/>
                    </a:lnTo>
                    <a:lnTo>
                      <a:pt x="814" y="1639"/>
                    </a:lnTo>
                    <a:lnTo>
                      <a:pt x="699" y="1802"/>
                    </a:lnTo>
                    <a:lnTo>
                      <a:pt x="594" y="1964"/>
                    </a:lnTo>
                    <a:lnTo>
                      <a:pt x="498" y="2137"/>
                    </a:lnTo>
                    <a:lnTo>
                      <a:pt x="402" y="2309"/>
                    </a:lnTo>
                    <a:lnTo>
                      <a:pt x="326" y="2491"/>
                    </a:lnTo>
                    <a:lnTo>
                      <a:pt x="249" y="2673"/>
                    </a:lnTo>
                    <a:lnTo>
                      <a:pt x="182" y="2865"/>
                    </a:lnTo>
                    <a:lnTo>
                      <a:pt x="134" y="3056"/>
                    </a:lnTo>
                    <a:lnTo>
                      <a:pt x="86" y="3257"/>
                    </a:lnTo>
                    <a:lnTo>
                      <a:pt x="48" y="3459"/>
                    </a:lnTo>
                    <a:lnTo>
                      <a:pt x="29" y="3660"/>
                    </a:lnTo>
                    <a:lnTo>
                      <a:pt x="10" y="3861"/>
                    </a:lnTo>
                    <a:lnTo>
                      <a:pt x="0" y="4072"/>
                    </a:lnTo>
                    <a:lnTo>
                      <a:pt x="1293" y="4072"/>
                    </a:lnTo>
                    <a:lnTo>
                      <a:pt x="1303" y="3928"/>
                    </a:lnTo>
                    <a:lnTo>
                      <a:pt x="1312" y="3794"/>
                    </a:lnTo>
                    <a:lnTo>
                      <a:pt x="1331" y="3650"/>
                    </a:lnTo>
                    <a:lnTo>
                      <a:pt x="1351" y="3516"/>
                    </a:lnTo>
                    <a:lnTo>
                      <a:pt x="1389" y="3382"/>
                    </a:lnTo>
                    <a:lnTo>
                      <a:pt x="1427" y="3248"/>
                    </a:lnTo>
                    <a:lnTo>
                      <a:pt x="1466" y="3123"/>
                    </a:lnTo>
                    <a:lnTo>
                      <a:pt x="1513" y="2999"/>
                    </a:lnTo>
                    <a:lnTo>
                      <a:pt x="1571" y="2874"/>
                    </a:lnTo>
                    <a:lnTo>
                      <a:pt x="1628" y="2750"/>
                    </a:lnTo>
                    <a:lnTo>
                      <a:pt x="1695" y="2635"/>
                    </a:lnTo>
                    <a:lnTo>
                      <a:pt x="1772" y="2520"/>
                    </a:lnTo>
                    <a:lnTo>
                      <a:pt x="1849" y="2415"/>
                    </a:lnTo>
                    <a:lnTo>
                      <a:pt x="1935" y="2309"/>
                    </a:lnTo>
                    <a:lnTo>
                      <a:pt x="2021" y="2213"/>
                    </a:lnTo>
                    <a:lnTo>
                      <a:pt x="2107" y="2108"/>
                    </a:lnTo>
                    <a:lnTo>
                      <a:pt x="2203" y="2022"/>
                    </a:lnTo>
                    <a:lnTo>
                      <a:pt x="2308" y="1936"/>
                    </a:lnTo>
                    <a:lnTo>
                      <a:pt x="2414" y="1849"/>
                    </a:lnTo>
                    <a:lnTo>
                      <a:pt x="2519" y="1773"/>
                    </a:lnTo>
                    <a:lnTo>
                      <a:pt x="2634" y="1706"/>
                    </a:lnTo>
                    <a:lnTo>
                      <a:pt x="2749" y="1639"/>
                    </a:lnTo>
                    <a:lnTo>
                      <a:pt x="2873" y="1572"/>
                    </a:lnTo>
                    <a:lnTo>
                      <a:pt x="2998" y="1514"/>
                    </a:lnTo>
                    <a:lnTo>
                      <a:pt x="3123" y="1466"/>
                    </a:lnTo>
                    <a:lnTo>
                      <a:pt x="3247" y="1428"/>
                    </a:lnTo>
                    <a:lnTo>
                      <a:pt x="3381" y="1390"/>
                    </a:lnTo>
                    <a:lnTo>
                      <a:pt x="3515" y="1351"/>
                    </a:lnTo>
                    <a:lnTo>
                      <a:pt x="3649" y="1332"/>
                    </a:lnTo>
                    <a:lnTo>
                      <a:pt x="3793" y="1313"/>
                    </a:lnTo>
                    <a:lnTo>
                      <a:pt x="3927" y="1304"/>
                    </a:lnTo>
                    <a:lnTo>
                      <a:pt x="11149" y="1304"/>
                    </a:lnTo>
                    <a:lnTo>
                      <a:pt x="11293" y="1313"/>
                    </a:lnTo>
                    <a:lnTo>
                      <a:pt x="11427" y="1332"/>
                    </a:lnTo>
                    <a:lnTo>
                      <a:pt x="11570" y="1351"/>
                    </a:lnTo>
                    <a:lnTo>
                      <a:pt x="11704" y="1390"/>
                    </a:lnTo>
                    <a:lnTo>
                      <a:pt x="11829" y="1428"/>
                    </a:lnTo>
                    <a:lnTo>
                      <a:pt x="11963" y="1466"/>
                    </a:lnTo>
                    <a:lnTo>
                      <a:pt x="12088" y="1514"/>
                    </a:lnTo>
                    <a:lnTo>
                      <a:pt x="12212" y="1572"/>
                    </a:lnTo>
                    <a:lnTo>
                      <a:pt x="12327" y="1639"/>
                    </a:lnTo>
                    <a:lnTo>
                      <a:pt x="12442" y="1706"/>
                    </a:lnTo>
                    <a:lnTo>
                      <a:pt x="12557" y="1773"/>
                    </a:lnTo>
                    <a:lnTo>
                      <a:pt x="12662" y="1849"/>
                    </a:lnTo>
                    <a:lnTo>
                      <a:pt x="12768" y="1936"/>
                    </a:lnTo>
                    <a:lnTo>
                      <a:pt x="12873" y="2022"/>
                    </a:lnTo>
                    <a:lnTo>
                      <a:pt x="12969" y="2108"/>
                    </a:lnTo>
                    <a:lnTo>
                      <a:pt x="13065" y="2213"/>
                    </a:lnTo>
                    <a:lnTo>
                      <a:pt x="13151" y="2309"/>
                    </a:lnTo>
                    <a:lnTo>
                      <a:pt x="13227" y="2415"/>
                    </a:lnTo>
                    <a:lnTo>
                      <a:pt x="13304" y="2520"/>
                    </a:lnTo>
                    <a:lnTo>
                      <a:pt x="13381" y="2635"/>
                    </a:lnTo>
                    <a:lnTo>
                      <a:pt x="13448" y="2750"/>
                    </a:lnTo>
                    <a:lnTo>
                      <a:pt x="13505" y="2874"/>
                    </a:lnTo>
                    <a:lnTo>
                      <a:pt x="13563" y="2999"/>
                    </a:lnTo>
                    <a:lnTo>
                      <a:pt x="13611" y="3123"/>
                    </a:lnTo>
                    <a:lnTo>
                      <a:pt x="13658" y="3248"/>
                    </a:lnTo>
                    <a:lnTo>
                      <a:pt x="13697" y="3382"/>
                    </a:lnTo>
                    <a:lnTo>
                      <a:pt x="13725" y="3516"/>
                    </a:lnTo>
                    <a:lnTo>
                      <a:pt x="13754" y="3650"/>
                    </a:lnTo>
                    <a:lnTo>
                      <a:pt x="13764" y="3794"/>
                    </a:lnTo>
                    <a:lnTo>
                      <a:pt x="13783" y="3928"/>
                    </a:lnTo>
                    <a:lnTo>
                      <a:pt x="13783" y="4072"/>
                    </a:lnTo>
                    <a:lnTo>
                      <a:pt x="15076" y="4072"/>
                    </a:lnTo>
                    <a:lnTo>
                      <a:pt x="15076" y="3861"/>
                    </a:lnTo>
                    <a:lnTo>
                      <a:pt x="15057" y="3660"/>
                    </a:lnTo>
                    <a:lnTo>
                      <a:pt x="15028" y="3459"/>
                    </a:lnTo>
                    <a:lnTo>
                      <a:pt x="14990" y="3257"/>
                    </a:lnTo>
                    <a:lnTo>
                      <a:pt x="14951" y="3056"/>
                    </a:lnTo>
                    <a:lnTo>
                      <a:pt x="14894" y="2865"/>
                    </a:lnTo>
                    <a:lnTo>
                      <a:pt x="14827" y="2673"/>
                    </a:lnTo>
                    <a:lnTo>
                      <a:pt x="14760" y="2491"/>
                    </a:lnTo>
                    <a:lnTo>
                      <a:pt x="14674" y="2309"/>
                    </a:lnTo>
                    <a:lnTo>
                      <a:pt x="14588" y="2137"/>
                    </a:lnTo>
                    <a:lnTo>
                      <a:pt x="14492" y="1964"/>
                    </a:lnTo>
                    <a:lnTo>
                      <a:pt x="14377" y="1802"/>
                    </a:lnTo>
                    <a:lnTo>
                      <a:pt x="14271" y="1639"/>
                    </a:lnTo>
                    <a:lnTo>
                      <a:pt x="14147" y="1485"/>
                    </a:lnTo>
                    <a:lnTo>
                      <a:pt x="14022" y="1342"/>
                    </a:lnTo>
                    <a:lnTo>
                      <a:pt x="13888" y="1198"/>
                    </a:lnTo>
                    <a:lnTo>
                      <a:pt x="13745" y="1064"/>
                    </a:lnTo>
                    <a:lnTo>
                      <a:pt x="13591" y="940"/>
                    </a:lnTo>
                    <a:lnTo>
                      <a:pt x="13438" y="815"/>
                    </a:lnTo>
                    <a:lnTo>
                      <a:pt x="13285" y="700"/>
                    </a:lnTo>
                    <a:lnTo>
                      <a:pt x="13112" y="595"/>
                    </a:lnTo>
                    <a:lnTo>
                      <a:pt x="12950" y="499"/>
                    </a:lnTo>
                    <a:lnTo>
                      <a:pt x="12768" y="403"/>
                    </a:lnTo>
                    <a:lnTo>
                      <a:pt x="12586" y="327"/>
                    </a:lnTo>
                    <a:lnTo>
                      <a:pt x="12404" y="250"/>
                    </a:lnTo>
                    <a:lnTo>
                      <a:pt x="12212" y="192"/>
                    </a:lnTo>
                    <a:lnTo>
                      <a:pt x="12021" y="135"/>
                    </a:lnTo>
                    <a:lnTo>
                      <a:pt x="11829" y="87"/>
                    </a:lnTo>
                    <a:lnTo>
                      <a:pt x="11628" y="49"/>
                    </a:lnTo>
                    <a:lnTo>
                      <a:pt x="11427" y="30"/>
                    </a:lnTo>
                    <a:lnTo>
                      <a:pt x="11216" y="10"/>
                    </a:lnTo>
                    <a:lnTo>
                      <a:pt x="110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944;p26">
                <a:extLst>
                  <a:ext uri="{FF2B5EF4-FFF2-40B4-BE49-F238E27FC236}">
                    <a16:creationId xmlns:a16="http://schemas.microsoft.com/office/drawing/2014/main" id="{C304DC7A-2627-4DA1-BFF9-7E232768ED52}"/>
                  </a:ext>
                </a:extLst>
              </p:cNvPr>
              <p:cNvSpPr/>
              <p:nvPr/>
            </p:nvSpPr>
            <p:spPr>
              <a:xfrm>
                <a:off x="7708076" y="3426608"/>
                <a:ext cx="134517" cy="208738"/>
              </a:xfrm>
              <a:custGeom>
                <a:avLst/>
                <a:gdLst/>
                <a:ahLst/>
                <a:cxnLst/>
                <a:rect l="l" t="t" r="r" b="b"/>
                <a:pathLst>
                  <a:path w="3420" h="5307" extrusionOk="0">
                    <a:moveTo>
                      <a:pt x="0" y="0"/>
                    </a:moveTo>
                    <a:lnTo>
                      <a:pt x="642" y="5307"/>
                    </a:lnTo>
                    <a:lnTo>
                      <a:pt x="2768" y="5307"/>
                    </a:lnTo>
                    <a:lnTo>
                      <a:pt x="34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945;p26">
                <a:extLst>
                  <a:ext uri="{FF2B5EF4-FFF2-40B4-BE49-F238E27FC236}">
                    <a16:creationId xmlns:a16="http://schemas.microsoft.com/office/drawing/2014/main" id="{0A19B9DA-4AD7-4F7B-9C0A-16BF3749FA1A}"/>
                  </a:ext>
                </a:extLst>
              </p:cNvPr>
              <p:cNvSpPr/>
              <p:nvPr/>
            </p:nvSpPr>
            <p:spPr>
              <a:xfrm>
                <a:off x="7343002" y="3414179"/>
                <a:ext cx="864646" cy="71624"/>
              </a:xfrm>
              <a:custGeom>
                <a:avLst/>
                <a:gdLst/>
                <a:ahLst/>
                <a:cxnLst/>
                <a:rect l="l" t="t" r="r" b="b"/>
                <a:pathLst>
                  <a:path w="21983" h="1821" extrusionOk="0">
                    <a:moveTo>
                      <a:pt x="1" y="0"/>
                    </a:moveTo>
                    <a:lnTo>
                      <a:pt x="1" y="1820"/>
                    </a:lnTo>
                    <a:lnTo>
                      <a:pt x="21983" y="1820"/>
                    </a:lnTo>
                    <a:lnTo>
                      <a:pt x="21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946;p26">
                <a:extLst>
                  <a:ext uri="{FF2B5EF4-FFF2-40B4-BE49-F238E27FC236}">
                    <a16:creationId xmlns:a16="http://schemas.microsoft.com/office/drawing/2014/main" id="{26221E5C-E850-49DA-8D0A-4F5C445D8CBB}"/>
                  </a:ext>
                </a:extLst>
              </p:cNvPr>
              <p:cNvSpPr/>
              <p:nvPr/>
            </p:nvSpPr>
            <p:spPr>
              <a:xfrm>
                <a:off x="7311733" y="3305310"/>
                <a:ext cx="926831" cy="137152"/>
              </a:xfrm>
              <a:custGeom>
                <a:avLst/>
                <a:gdLst/>
                <a:ahLst/>
                <a:cxnLst/>
                <a:rect l="l" t="t" r="r" b="b"/>
                <a:pathLst>
                  <a:path w="23564" h="3487" extrusionOk="0">
                    <a:moveTo>
                      <a:pt x="3181" y="0"/>
                    </a:moveTo>
                    <a:lnTo>
                      <a:pt x="3008" y="19"/>
                    </a:lnTo>
                    <a:lnTo>
                      <a:pt x="2846" y="39"/>
                    </a:lnTo>
                    <a:lnTo>
                      <a:pt x="2683" y="67"/>
                    </a:lnTo>
                    <a:lnTo>
                      <a:pt x="2520" y="106"/>
                    </a:lnTo>
                    <a:lnTo>
                      <a:pt x="2357" y="154"/>
                    </a:lnTo>
                    <a:lnTo>
                      <a:pt x="2204" y="201"/>
                    </a:lnTo>
                    <a:lnTo>
                      <a:pt x="2051" y="259"/>
                    </a:lnTo>
                    <a:lnTo>
                      <a:pt x="1897" y="326"/>
                    </a:lnTo>
                    <a:lnTo>
                      <a:pt x="1754" y="403"/>
                    </a:lnTo>
                    <a:lnTo>
                      <a:pt x="1620" y="489"/>
                    </a:lnTo>
                    <a:lnTo>
                      <a:pt x="1476" y="575"/>
                    </a:lnTo>
                    <a:lnTo>
                      <a:pt x="1351" y="661"/>
                    </a:lnTo>
                    <a:lnTo>
                      <a:pt x="1227" y="767"/>
                    </a:lnTo>
                    <a:lnTo>
                      <a:pt x="1102" y="872"/>
                    </a:lnTo>
                    <a:lnTo>
                      <a:pt x="988" y="977"/>
                    </a:lnTo>
                    <a:lnTo>
                      <a:pt x="873" y="1092"/>
                    </a:lnTo>
                    <a:lnTo>
                      <a:pt x="767" y="1217"/>
                    </a:lnTo>
                    <a:lnTo>
                      <a:pt x="671" y="1341"/>
                    </a:lnTo>
                    <a:lnTo>
                      <a:pt x="576" y="1475"/>
                    </a:lnTo>
                    <a:lnTo>
                      <a:pt x="489" y="1609"/>
                    </a:lnTo>
                    <a:lnTo>
                      <a:pt x="403" y="1753"/>
                    </a:lnTo>
                    <a:lnTo>
                      <a:pt x="336" y="1897"/>
                    </a:lnTo>
                    <a:lnTo>
                      <a:pt x="269" y="2050"/>
                    </a:lnTo>
                    <a:lnTo>
                      <a:pt x="202" y="2194"/>
                    </a:lnTo>
                    <a:lnTo>
                      <a:pt x="154" y="2357"/>
                    </a:lnTo>
                    <a:lnTo>
                      <a:pt x="106" y="2510"/>
                    </a:lnTo>
                    <a:lnTo>
                      <a:pt x="68" y="2673"/>
                    </a:lnTo>
                    <a:lnTo>
                      <a:pt x="39" y="2835"/>
                    </a:lnTo>
                    <a:lnTo>
                      <a:pt x="20" y="3008"/>
                    </a:lnTo>
                    <a:lnTo>
                      <a:pt x="11" y="3180"/>
                    </a:lnTo>
                    <a:lnTo>
                      <a:pt x="1" y="3353"/>
                    </a:lnTo>
                    <a:lnTo>
                      <a:pt x="1" y="3487"/>
                    </a:lnTo>
                    <a:lnTo>
                      <a:pt x="23563" y="3487"/>
                    </a:lnTo>
                    <a:lnTo>
                      <a:pt x="23563" y="3353"/>
                    </a:lnTo>
                    <a:lnTo>
                      <a:pt x="23563" y="3180"/>
                    </a:lnTo>
                    <a:lnTo>
                      <a:pt x="23544" y="3008"/>
                    </a:lnTo>
                    <a:lnTo>
                      <a:pt x="23525" y="2835"/>
                    </a:lnTo>
                    <a:lnTo>
                      <a:pt x="23496" y="2673"/>
                    </a:lnTo>
                    <a:lnTo>
                      <a:pt x="23458" y="2510"/>
                    </a:lnTo>
                    <a:lnTo>
                      <a:pt x="23419" y="2357"/>
                    </a:lnTo>
                    <a:lnTo>
                      <a:pt x="23362" y="2194"/>
                    </a:lnTo>
                    <a:lnTo>
                      <a:pt x="23304" y="2050"/>
                    </a:lnTo>
                    <a:lnTo>
                      <a:pt x="23237" y="1897"/>
                    </a:lnTo>
                    <a:lnTo>
                      <a:pt x="23161" y="1753"/>
                    </a:lnTo>
                    <a:lnTo>
                      <a:pt x="23084" y="1609"/>
                    </a:lnTo>
                    <a:lnTo>
                      <a:pt x="22998" y="1475"/>
                    </a:lnTo>
                    <a:lnTo>
                      <a:pt x="22902" y="1341"/>
                    </a:lnTo>
                    <a:lnTo>
                      <a:pt x="22797" y="1217"/>
                    </a:lnTo>
                    <a:lnTo>
                      <a:pt x="22691" y="1092"/>
                    </a:lnTo>
                    <a:lnTo>
                      <a:pt x="22586" y="977"/>
                    </a:lnTo>
                    <a:lnTo>
                      <a:pt x="22471" y="872"/>
                    </a:lnTo>
                    <a:lnTo>
                      <a:pt x="22347" y="767"/>
                    </a:lnTo>
                    <a:lnTo>
                      <a:pt x="22222" y="661"/>
                    </a:lnTo>
                    <a:lnTo>
                      <a:pt x="22088" y="575"/>
                    </a:lnTo>
                    <a:lnTo>
                      <a:pt x="21954" y="489"/>
                    </a:lnTo>
                    <a:lnTo>
                      <a:pt x="21810" y="403"/>
                    </a:lnTo>
                    <a:lnTo>
                      <a:pt x="21667" y="326"/>
                    </a:lnTo>
                    <a:lnTo>
                      <a:pt x="21523" y="259"/>
                    </a:lnTo>
                    <a:lnTo>
                      <a:pt x="21370" y="201"/>
                    </a:lnTo>
                    <a:lnTo>
                      <a:pt x="21207" y="154"/>
                    </a:lnTo>
                    <a:lnTo>
                      <a:pt x="21054" y="106"/>
                    </a:lnTo>
                    <a:lnTo>
                      <a:pt x="20891" y="67"/>
                    </a:lnTo>
                    <a:lnTo>
                      <a:pt x="20728" y="39"/>
                    </a:lnTo>
                    <a:lnTo>
                      <a:pt x="20556" y="19"/>
                    </a:lnTo>
                    <a:lnTo>
                      <a:pt x="203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947;p26">
                <a:extLst>
                  <a:ext uri="{FF2B5EF4-FFF2-40B4-BE49-F238E27FC236}">
                    <a16:creationId xmlns:a16="http://schemas.microsoft.com/office/drawing/2014/main" id="{5A62CAE3-0EDC-4B97-8F1C-D38486D17E04}"/>
                  </a:ext>
                </a:extLst>
              </p:cNvPr>
              <p:cNvSpPr/>
              <p:nvPr/>
            </p:nvSpPr>
            <p:spPr>
              <a:xfrm>
                <a:off x="7532147" y="1433376"/>
                <a:ext cx="1154684" cy="1453100"/>
              </a:xfrm>
              <a:custGeom>
                <a:avLst/>
                <a:gdLst/>
                <a:ahLst/>
                <a:cxnLst/>
                <a:rect l="l" t="t" r="r" b="b"/>
                <a:pathLst>
                  <a:path w="29357" h="36944" extrusionOk="0">
                    <a:moveTo>
                      <a:pt x="4818" y="1"/>
                    </a:moveTo>
                    <a:lnTo>
                      <a:pt x="3276" y="6399"/>
                    </a:lnTo>
                    <a:lnTo>
                      <a:pt x="3391" y="6351"/>
                    </a:lnTo>
                    <a:lnTo>
                      <a:pt x="3707" y="6236"/>
                    </a:lnTo>
                    <a:lnTo>
                      <a:pt x="3927" y="6159"/>
                    </a:lnTo>
                    <a:lnTo>
                      <a:pt x="4176" y="6083"/>
                    </a:lnTo>
                    <a:lnTo>
                      <a:pt x="4454" y="6006"/>
                    </a:lnTo>
                    <a:lnTo>
                      <a:pt x="4751" y="5929"/>
                    </a:lnTo>
                    <a:lnTo>
                      <a:pt x="5048" y="5862"/>
                    </a:lnTo>
                    <a:lnTo>
                      <a:pt x="5364" y="5815"/>
                    </a:lnTo>
                    <a:lnTo>
                      <a:pt x="5670" y="5776"/>
                    </a:lnTo>
                    <a:lnTo>
                      <a:pt x="5824" y="5767"/>
                    </a:lnTo>
                    <a:lnTo>
                      <a:pt x="6111" y="5767"/>
                    </a:lnTo>
                    <a:lnTo>
                      <a:pt x="6255" y="5776"/>
                    </a:lnTo>
                    <a:lnTo>
                      <a:pt x="6389" y="5795"/>
                    </a:lnTo>
                    <a:lnTo>
                      <a:pt x="6523" y="5824"/>
                    </a:lnTo>
                    <a:lnTo>
                      <a:pt x="6647" y="5853"/>
                    </a:lnTo>
                    <a:lnTo>
                      <a:pt x="6762" y="5901"/>
                    </a:lnTo>
                    <a:lnTo>
                      <a:pt x="6868" y="5958"/>
                    </a:lnTo>
                    <a:lnTo>
                      <a:pt x="6963" y="6016"/>
                    </a:lnTo>
                    <a:lnTo>
                      <a:pt x="7059" y="6092"/>
                    </a:lnTo>
                    <a:lnTo>
                      <a:pt x="7145" y="6169"/>
                    </a:lnTo>
                    <a:lnTo>
                      <a:pt x="7318" y="6341"/>
                    </a:lnTo>
                    <a:lnTo>
                      <a:pt x="7471" y="6533"/>
                    </a:lnTo>
                    <a:lnTo>
                      <a:pt x="7615" y="6744"/>
                    </a:lnTo>
                    <a:lnTo>
                      <a:pt x="7739" y="6964"/>
                    </a:lnTo>
                    <a:lnTo>
                      <a:pt x="7854" y="7203"/>
                    </a:lnTo>
                    <a:lnTo>
                      <a:pt x="7940" y="7452"/>
                    </a:lnTo>
                    <a:lnTo>
                      <a:pt x="7979" y="7587"/>
                    </a:lnTo>
                    <a:lnTo>
                      <a:pt x="8017" y="7711"/>
                    </a:lnTo>
                    <a:lnTo>
                      <a:pt x="8036" y="7845"/>
                    </a:lnTo>
                    <a:lnTo>
                      <a:pt x="8065" y="7979"/>
                    </a:lnTo>
                    <a:lnTo>
                      <a:pt x="8074" y="8113"/>
                    </a:lnTo>
                    <a:lnTo>
                      <a:pt x="8084" y="8247"/>
                    </a:lnTo>
                    <a:lnTo>
                      <a:pt x="8084" y="8381"/>
                    </a:lnTo>
                    <a:lnTo>
                      <a:pt x="8084" y="8525"/>
                    </a:lnTo>
                    <a:lnTo>
                      <a:pt x="8065" y="8659"/>
                    </a:lnTo>
                    <a:lnTo>
                      <a:pt x="8046" y="8793"/>
                    </a:lnTo>
                    <a:lnTo>
                      <a:pt x="8027" y="8927"/>
                    </a:lnTo>
                    <a:lnTo>
                      <a:pt x="7988" y="9062"/>
                    </a:lnTo>
                    <a:lnTo>
                      <a:pt x="7950" y="9196"/>
                    </a:lnTo>
                    <a:lnTo>
                      <a:pt x="7893" y="9330"/>
                    </a:lnTo>
                    <a:lnTo>
                      <a:pt x="7835" y="9464"/>
                    </a:lnTo>
                    <a:lnTo>
                      <a:pt x="7768" y="9588"/>
                    </a:lnTo>
                    <a:lnTo>
                      <a:pt x="7691" y="9713"/>
                    </a:lnTo>
                    <a:lnTo>
                      <a:pt x="7605" y="9837"/>
                    </a:lnTo>
                    <a:lnTo>
                      <a:pt x="7270" y="10288"/>
                    </a:lnTo>
                    <a:lnTo>
                      <a:pt x="6839" y="10833"/>
                    </a:lnTo>
                    <a:lnTo>
                      <a:pt x="5757" y="12194"/>
                    </a:lnTo>
                    <a:lnTo>
                      <a:pt x="5134" y="12989"/>
                    </a:lnTo>
                    <a:lnTo>
                      <a:pt x="4492" y="13841"/>
                    </a:lnTo>
                    <a:lnTo>
                      <a:pt x="4167" y="14291"/>
                    </a:lnTo>
                    <a:lnTo>
                      <a:pt x="3831" y="14751"/>
                    </a:lnTo>
                    <a:lnTo>
                      <a:pt x="3506" y="15220"/>
                    </a:lnTo>
                    <a:lnTo>
                      <a:pt x="3180" y="15699"/>
                    </a:lnTo>
                    <a:lnTo>
                      <a:pt x="2864" y="16188"/>
                    </a:lnTo>
                    <a:lnTo>
                      <a:pt x="2548" y="16686"/>
                    </a:lnTo>
                    <a:lnTo>
                      <a:pt x="2241" y="17184"/>
                    </a:lnTo>
                    <a:lnTo>
                      <a:pt x="1945" y="17691"/>
                    </a:lnTo>
                    <a:lnTo>
                      <a:pt x="1667" y="18209"/>
                    </a:lnTo>
                    <a:lnTo>
                      <a:pt x="1399" y="18716"/>
                    </a:lnTo>
                    <a:lnTo>
                      <a:pt x="1150" y="19233"/>
                    </a:lnTo>
                    <a:lnTo>
                      <a:pt x="920" y="19751"/>
                    </a:lnTo>
                    <a:lnTo>
                      <a:pt x="709" y="20268"/>
                    </a:lnTo>
                    <a:lnTo>
                      <a:pt x="527" y="20776"/>
                    </a:lnTo>
                    <a:lnTo>
                      <a:pt x="441" y="21034"/>
                    </a:lnTo>
                    <a:lnTo>
                      <a:pt x="364" y="21283"/>
                    </a:lnTo>
                    <a:lnTo>
                      <a:pt x="297" y="21532"/>
                    </a:lnTo>
                    <a:lnTo>
                      <a:pt x="230" y="21791"/>
                    </a:lnTo>
                    <a:lnTo>
                      <a:pt x="173" y="22040"/>
                    </a:lnTo>
                    <a:lnTo>
                      <a:pt x="125" y="22289"/>
                    </a:lnTo>
                    <a:lnTo>
                      <a:pt x="86" y="22528"/>
                    </a:lnTo>
                    <a:lnTo>
                      <a:pt x="48" y="22777"/>
                    </a:lnTo>
                    <a:lnTo>
                      <a:pt x="29" y="23017"/>
                    </a:lnTo>
                    <a:lnTo>
                      <a:pt x="10" y="23256"/>
                    </a:lnTo>
                    <a:lnTo>
                      <a:pt x="0" y="23496"/>
                    </a:lnTo>
                    <a:lnTo>
                      <a:pt x="0" y="23735"/>
                    </a:lnTo>
                    <a:lnTo>
                      <a:pt x="10" y="23908"/>
                    </a:lnTo>
                    <a:lnTo>
                      <a:pt x="19" y="24080"/>
                    </a:lnTo>
                    <a:lnTo>
                      <a:pt x="48" y="24272"/>
                    </a:lnTo>
                    <a:lnTo>
                      <a:pt x="77" y="24473"/>
                    </a:lnTo>
                    <a:lnTo>
                      <a:pt x="153" y="24894"/>
                    </a:lnTo>
                    <a:lnTo>
                      <a:pt x="259" y="25344"/>
                    </a:lnTo>
                    <a:lnTo>
                      <a:pt x="402" y="25823"/>
                    </a:lnTo>
                    <a:lnTo>
                      <a:pt x="565" y="26321"/>
                    </a:lnTo>
                    <a:lnTo>
                      <a:pt x="766" y="26839"/>
                    </a:lnTo>
                    <a:lnTo>
                      <a:pt x="996" y="27384"/>
                    </a:lnTo>
                    <a:lnTo>
                      <a:pt x="1245" y="27930"/>
                    </a:lnTo>
                    <a:lnTo>
                      <a:pt x="1389" y="28218"/>
                    </a:lnTo>
                    <a:lnTo>
                      <a:pt x="1542" y="28496"/>
                    </a:lnTo>
                    <a:lnTo>
                      <a:pt x="1695" y="28783"/>
                    </a:lnTo>
                    <a:lnTo>
                      <a:pt x="1858" y="29070"/>
                    </a:lnTo>
                    <a:lnTo>
                      <a:pt x="2031" y="29348"/>
                    </a:lnTo>
                    <a:lnTo>
                      <a:pt x="2213" y="29635"/>
                    </a:lnTo>
                    <a:lnTo>
                      <a:pt x="2395" y="29923"/>
                    </a:lnTo>
                    <a:lnTo>
                      <a:pt x="2586" y="30210"/>
                    </a:lnTo>
                    <a:lnTo>
                      <a:pt x="2797" y="30497"/>
                    </a:lnTo>
                    <a:lnTo>
                      <a:pt x="3008" y="30785"/>
                    </a:lnTo>
                    <a:lnTo>
                      <a:pt x="3218" y="31072"/>
                    </a:lnTo>
                    <a:lnTo>
                      <a:pt x="3448" y="31350"/>
                    </a:lnTo>
                    <a:lnTo>
                      <a:pt x="3688" y="31628"/>
                    </a:lnTo>
                    <a:lnTo>
                      <a:pt x="3927" y="31905"/>
                    </a:lnTo>
                    <a:lnTo>
                      <a:pt x="4176" y="32183"/>
                    </a:lnTo>
                    <a:lnTo>
                      <a:pt x="4444" y="32451"/>
                    </a:lnTo>
                    <a:lnTo>
                      <a:pt x="4703" y="32719"/>
                    </a:lnTo>
                    <a:lnTo>
                      <a:pt x="4981" y="32978"/>
                    </a:lnTo>
                    <a:lnTo>
                      <a:pt x="5268" y="33237"/>
                    </a:lnTo>
                    <a:lnTo>
                      <a:pt x="5565" y="33495"/>
                    </a:lnTo>
                    <a:lnTo>
                      <a:pt x="5862" y="33735"/>
                    </a:lnTo>
                    <a:lnTo>
                      <a:pt x="6168" y="33984"/>
                    </a:lnTo>
                    <a:lnTo>
                      <a:pt x="6494" y="34214"/>
                    </a:lnTo>
                    <a:lnTo>
                      <a:pt x="6820" y="34444"/>
                    </a:lnTo>
                    <a:lnTo>
                      <a:pt x="7155" y="34664"/>
                    </a:lnTo>
                    <a:lnTo>
                      <a:pt x="7500" y="34875"/>
                    </a:lnTo>
                    <a:lnTo>
                      <a:pt x="7845" y="35076"/>
                    </a:lnTo>
                    <a:lnTo>
                      <a:pt x="8209" y="35277"/>
                    </a:lnTo>
                    <a:lnTo>
                      <a:pt x="8582" y="35468"/>
                    </a:lnTo>
                    <a:lnTo>
                      <a:pt x="8956" y="35641"/>
                    </a:lnTo>
                    <a:lnTo>
                      <a:pt x="9339" y="35813"/>
                    </a:lnTo>
                    <a:lnTo>
                      <a:pt x="9741" y="35966"/>
                    </a:lnTo>
                    <a:lnTo>
                      <a:pt x="10143" y="36120"/>
                    </a:lnTo>
                    <a:lnTo>
                      <a:pt x="10555" y="36254"/>
                    </a:lnTo>
                    <a:lnTo>
                      <a:pt x="10977" y="36388"/>
                    </a:lnTo>
                    <a:lnTo>
                      <a:pt x="11408" y="36503"/>
                    </a:lnTo>
                    <a:lnTo>
                      <a:pt x="11848" y="36599"/>
                    </a:lnTo>
                    <a:lnTo>
                      <a:pt x="12298" y="36694"/>
                    </a:lnTo>
                    <a:lnTo>
                      <a:pt x="12758" y="36771"/>
                    </a:lnTo>
                    <a:lnTo>
                      <a:pt x="13228" y="36828"/>
                    </a:lnTo>
                    <a:lnTo>
                      <a:pt x="13697" y="36886"/>
                    </a:lnTo>
                    <a:lnTo>
                      <a:pt x="14185" y="36915"/>
                    </a:lnTo>
                    <a:lnTo>
                      <a:pt x="14683" y="36943"/>
                    </a:lnTo>
                    <a:lnTo>
                      <a:pt x="15699" y="36943"/>
                    </a:lnTo>
                    <a:lnTo>
                      <a:pt x="16216" y="36915"/>
                    </a:lnTo>
                    <a:lnTo>
                      <a:pt x="16570" y="36886"/>
                    </a:lnTo>
                    <a:lnTo>
                      <a:pt x="16915" y="36857"/>
                    </a:lnTo>
                    <a:lnTo>
                      <a:pt x="17260" y="36819"/>
                    </a:lnTo>
                    <a:lnTo>
                      <a:pt x="17595" y="36771"/>
                    </a:lnTo>
                    <a:lnTo>
                      <a:pt x="17930" y="36723"/>
                    </a:lnTo>
                    <a:lnTo>
                      <a:pt x="18266" y="36666"/>
                    </a:lnTo>
                    <a:lnTo>
                      <a:pt x="18591" y="36599"/>
                    </a:lnTo>
                    <a:lnTo>
                      <a:pt x="18907" y="36532"/>
                    </a:lnTo>
                    <a:lnTo>
                      <a:pt x="19233" y="36455"/>
                    </a:lnTo>
                    <a:lnTo>
                      <a:pt x="19539" y="36369"/>
                    </a:lnTo>
                    <a:lnTo>
                      <a:pt x="19856" y="36283"/>
                    </a:lnTo>
                    <a:lnTo>
                      <a:pt x="20152" y="36187"/>
                    </a:lnTo>
                    <a:lnTo>
                      <a:pt x="20459" y="36081"/>
                    </a:lnTo>
                    <a:lnTo>
                      <a:pt x="20756" y="35976"/>
                    </a:lnTo>
                    <a:lnTo>
                      <a:pt x="21043" y="35861"/>
                    </a:lnTo>
                    <a:lnTo>
                      <a:pt x="21331" y="35746"/>
                    </a:lnTo>
                    <a:lnTo>
                      <a:pt x="21608" y="35622"/>
                    </a:lnTo>
                    <a:lnTo>
                      <a:pt x="21886" y="35497"/>
                    </a:lnTo>
                    <a:lnTo>
                      <a:pt x="22164" y="35363"/>
                    </a:lnTo>
                    <a:lnTo>
                      <a:pt x="22432" y="35229"/>
                    </a:lnTo>
                    <a:lnTo>
                      <a:pt x="22700" y="35085"/>
                    </a:lnTo>
                    <a:lnTo>
                      <a:pt x="22959" y="34932"/>
                    </a:lnTo>
                    <a:lnTo>
                      <a:pt x="23208" y="34788"/>
                    </a:lnTo>
                    <a:lnTo>
                      <a:pt x="23457" y="34626"/>
                    </a:lnTo>
                    <a:lnTo>
                      <a:pt x="23706" y="34463"/>
                    </a:lnTo>
                    <a:lnTo>
                      <a:pt x="23945" y="34300"/>
                    </a:lnTo>
                    <a:lnTo>
                      <a:pt x="24185" y="34127"/>
                    </a:lnTo>
                    <a:lnTo>
                      <a:pt x="24415" y="33955"/>
                    </a:lnTo>
                    <a:lnTo>
                      <a:pt x="24635" y="33773"/>
                    </a:lnTo>
                    <a:lnTo>
                      <a:pt x="24855" y="33591"/>
                    </a:lnTo>
                    <a:lnTo>
                      <a:pt x="25076" y="33409"/>
                    </a:lnTo>
                    <a:lnTo>
                      <a:pt x="25286" y="33218"/>
                    </a:lnTo>
                    <a:lnTo>
                      <a:pt x="25497" y="33026"/>
                    </a:lnTo>
                    <a:lnTo>
                      <a:pt x="25698" y="32825"/>
                    </a:lnTo>
                    <a:lnTo>
                      <a:pt x="25890" y="32624"/>
                    </a:lnTo>
                    <a:lnTo>
                      <a:pt x="26081" y="32423"/>
                    </a:lnTo>
                    <a:lnTo>
                      <a:pt x="26273" y="32212"/>
                    </a:lnTo>
                    <a:lnTo>
                      <a:pt x="26455" y="32001"/>
                    </a:lnTo>
                    <a:lnTo>
                      <a:pt x="26627" y="31790"/>
                    </a:lnTo>
                    <a:lnTo>
                      <a:pt x="26800" y="31570"/>
                    </a:lnTo>
                    <a:lnTo>
                      <a:pt x="26962" y="31350"/>
                    </a:lnTo>
                    <a:lnTo>
                      <a:pt x="27125" y="31130"/>
                    </a:lnTo>
                    <a:lnTo>
                      <a:pt x="27279" y="30909"/>
                    </a:lnTo>
                    <a:lnTo>
                      <a:pt x="27432" y="30679"/>
                    </a:lnTo>
                    <a:lnTo>
                      <a:pt x="27575" y="30449"/>
                    </a:lnTo>
                    <a:lnTo>
                      <a:pt x="27719" y="30220"/>
                    </a:lnTo>
                    <a:lnTo>
                      <a:pt x="27978" y="29741"/>
                    </a:lnTo>
                    <a:lnTo>
                      <a:pt x="28217" y="29262"/>
                    </a:lnTo>
                    <a:lnTo>
                      <a:pt x="28438" y="28773"/>
                    </a:lnTo>
                    <a:lnTo>
                      <a:pt x="28639" y="28285"/>
                    </a:lnTo>
                    <a:lnTo>
                      <a:pt x="28811" y="27787"/>
                    </a:lnTo>
                    <a:lnTo>
                      <a:pt x="28964" y="27279"/>
                    </a:lnTo>
                    <a:lnTo>
                      <a:pt x="29098" y="26771"/>
                    </a:lnTo>
                    <a:lnTo>
                      <a:pt x="29156" y="26513"/>
                    </a:lnTo>
                    <a:lnTo>
                      <a:pt x="29204" y="26264"/>
                    </a:lnTo>
                    <a:lnTo>
                      <a:pt x="29252" y="26005"/>
                    </a:lnTo>
                    <a:lnTo>
                      <a:pt x="29290" y="25747"/>
                    </a:lnTo>
                    <a:lnTo>
                      <a:pt x="29319" y="25536"/>
                    </a:lnTo>
                    <a:lnTo>
                      <a:pt x="29338" y="25325"/>
                    </a:lnTo>
                    <a:lnTo>
                      <a:pt x="29347" y="25105"/>
                    </a:lnTo>
                    <a:lnTo>
                      <a:pt x="29357" y="24885"/>
                    </a:lnTo>
                    <a:lnTo>
                      <a:pt x="29357" y="24664"/>
                    </a:lnTo>
                    <a:lnTo>
                      <a:pt x="29347" y="24444"/>
                    </a:lnTo>
                    <a:lnTo>
                      <a:pt x="29328" y="24214"/>
                    </a:lnTo>
                    <a:lnTo>
                      <a:pt x="29309" y="23994"/>
                    </a:lnTo>
                    <a:lnTo>
                      <a:pt x="29280" y="23764"/>
                    </a:lnTo>
                    <a:lnTo>
                      <a:pt x="29252" y="23524"/>
                    </a:lnTo>
                    <a:lnTo>
                      <a:pt x="29165" y="23055"/>
                    </a:lnTo>
                    <a:lnTo>
                      <a:pt x="29060" y="22586"/>
                    </a:lnTo>
                    <a:lnTo>
                      <a:pt x="28926" y="22097"/>
                    </a:lnTo>
                    <a:lnTo>
                      <a:pt x="28773" y="21609"/>
                    </a:lnTo>
                    <a:lnTo>
                      <a:pt x="28600" y="21111"/>
                    </a:lnTo>
                    <a:lnTo>
                      <a:pt x="28409" y="20613"/>
                    </a:lnTo>
                    <a:lnTo>
                      <a:pt x="28188" y="20105"/>
                    </a:lnTo>
                    <a:lnTo>
                      <a:pt x="27959" y="19597"/>
                    </a:lnTo>
                    <a:lnTo>
                      <a:pt x="27710" y="19080"/>
                    </a:lnTo>
                    <a:lnTo>
                      <a:pt x="27441" y="18563"/>
                    </a:lnTo>
                    <a:lnTo>
                      <a:pt x="27154" y="18046"/>
                    </a:lnTo>
                    <a:lnTo>
                      <a:pt x="26857" y="17519"/>
                    </a:lnTo>
                    <a:lnTo>
                      <a:pt x="26541" y="17002"/>
                    </a:lnTo>
                    <a:lnTo>
                      <a:pt x="26215" y="16475"/>
                    </a:lnTo>
                    <a:lnTo>
                      <a:pt x="25871" y="15948"/>
                    </a:lnTo>
                    <a:lnTo>
                      <a:pt x="25526" y="15431"/>
                    </a:lnTo>
                    <a:lnTo>
                      <a:pt x="25152" y="14904"/>
                    </a:lnTo>
                    <a:lnTo>
                      <a:pt x="24779" y="14387"/>
                    </a:lnTo>
                    <a:lnTo>
                      <a:pt x="24396" y="13860"/>
                    </a:lnTo>
                    <a:lnTo>
                      <a:pt x="24003" y="13353"/>
                    </a:lnTo>
                    <a:lnTo>
                      <a:pt x="23601" y="12835"/>
                    </a:lnTo>
                    <a:lnTo>
                      <a:pt x="23189" y="12328"/>
                    </a:lnTo>
                    <a:lnTo>
                      <a:pt x="22767" y="11820"/>
                    </a:lnTo>
                    <a:lnTo>
                      <a:pt x="22346" y="11312"/>
                    </a:lnTo>
                    <a:lnTo>
                      <a:pt x="21924" y="10824"/>
                    </a:lnTo>
                    <a:lnTo>
                      <a:pt x="21493" y="10326"/>
                    </a:lnTo>
                    <a:lnTo>
                      <a:pt x="21053" y="9847"/>
                    </a:lnTo>
                    <a:lnTo>
                      <a:pt x="20622" y="9368"/>
                    </a:lnTo>
                    <a:lnTo>
                      <a:pt x="20181" y="8899"/>
                    </a:lnTo>
                    <a:lnTo>
                      <a:pt x="19741" y="8439"/>
                    </a:lnTo>
                    <a:lnTo>
                      <a:pt x="19300" y="7989"/>
                    </a:lnTo>
                    <a:lnTo>
                      <a:pt x="18859" y="7539"/>
                    </a:lnTo>
                    <a:lnTo>
                      <a:pt x="18419" y="7108"/>
                    </a:lnTo>
                    <a:lnTo>
                      <a:pt x="17547" y="6265"/>
                    </a:lnTo>
                    <a:lnTo>
                      <a:pt x="16695" y="5479"/>
                    </a:lnTo>
                    <a:lnTo>
                      <a:pt x="15871" y="4732"/>
                    </a:lnTo>
                    <a:lnTo>
                      <a:pt x="15066" y="4052"/>
                    </a:lnTo>
                    <a:lnTo>
                      <a:pt x="14674" y="3727"/>
                    </a:lnTo>
                    <a:lnTo>
                      <a:pt x="14300" y="3420"/>
                    </a:lnTo>
                    <a:lnTo>
                      <a:pt x="13927" y="3133"/>
                    </a:lnTo>
                    <a:lnTo>
                      <a:pt x="13572" y="2855"/>
                    </a:lnTo>
                    <a:lnTo>
                      <a:pt x="13228" y="2596"/>
                    </a:lnTo>
                    <a:lnTo>
                      <a:pt x="12892" y="2357"/>
                    </a:lnTo>
                    <a:lnTo>
                      <a:pt x="12576" y="2137"/>
                    </a:lnTo>
                    <a:lnTo>
                      <a:pt x="12270" y="1926"/>
                    </a:lnTo>
                    <a:lnTo>
                      <a:pt x="11982" y="1744"/>
                    </a:lnTo>
                    <a:lnTo>
                      <a:pt x="11705" y="1581"/>
                    </a:lnTo>
                    <a:lnTo>
                      <a:pt x="11446" y="1437"/>
                    </a:lnTo>
                    <a:lnTo>
                      <a:pt x="11207" y="1313"/>
                    </a:lnTo>
                    <a:lnTo>
                      <a:pt x="10986" y="1207"/>
                    </a:lnTo>
                    <a:lnTo>
                      <a:pt x="10785" y="1131"/>
                    </a:lnTo>
                    <a:lnTo>
                      <a:pt x="10603" y="1073"/>
                    </a:lnTo>
                    <a:lnTo>
                      <a:pt x="10450" y="1035"/>
                    </a:lnTo>
                    <a:lnTo>
                      <a:pt x="10306" y="1025"/>
                    </a:lnTo>
                    <a:lnTo>
                      <a:pt x="10249" y="1025"/>
                    </a:lnTo>
                    <a:lnTo>
                      <a:pt x="10191" y="1035"/>
                    </a:lnTo>
                    <a:lnTo>
                      <a:pt x="9981" y="1083"/>
                    </a:lnTo>
                    <a:lnTo>
                      <a:pt x="9760" y="1112"/>
                    </a:lnTo>
                    <a:lnTo>
                      <a:pt x="9540" y="1131"/>
                    </a:lnTo>
                    <a:lnTo>
                      <a:pt x="9320" y="1140"/>
                    </a:lnTo>
                    <a:lnTo>
                      <a:pt x="9090" y="1140"/>
                    </a:lnTo>
                    <a:lnTo>
                      <a:pt x="8869" y="1131"/>
                    </a:lnTo>
                    <a:lnTo>
                      <a:pt x="8640" y="1121"/>
                    </a:lnTo>
                    <a:lnTo>
                      <a:pt x="8410" y="1093"/>
                    </a:lnTo>
                    <a:lnTo>
                      <a:pt x="8180" y="1064"/>
                    </a:lnTo>
                    <a:lnTo>
                      <a:pt x="7950" y="1025"/>
                    </a:lnTo>
                    <a:lnTo>
                      <a:pt x="7509" y="939"/>
                    </a:lnTo>
                    <a:lnTo>
                      <a:pt x="7078" y="834"/>
                    </a:lnTo>
                    <a:lnTo>
                      <a:pt x="6667" y="719"/>
                    </a:lnTo>
                    <a:lnTo>
                      <a:pt x="6283" y="594"/>
                    </a:lnTo>
                    <a:lnTo>
                      <a:pt x="5929" y="470"/>
                    </a:lnTo>
                    <a:lnTo>
                      <a:pt x="5613" y="345"/>
                    </a:lnTo>
                    <a:lnTo>
                      <a:pt x="5345" y="240"/>
                    </a:lnTo>
                    <a:lnTo>
                      <a:pt x="4962" y="68"/>
                    </a:lnTo>
                    <a:lnTo>
                      <a:pt x="48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948;p26">
                <a:extLst>
                  <a:ext uri="{FF2B5EF4-FFF2-40B4-BE49-F238E27FC236}">
                    <a16:creationId xmlns:a16="http://schemas.microsoft.com/office/drawing/2014/main" id="{186435FD-DEF2-4C44-BAED-C902821974FB}"/>
                  </a:ext>
                </a:extLst>
              </p:cNvPr>
              <p:cNvSpPr/>
              <p:nvPr/>
            </p:nvSpPr>
            <p:spPr>
              <a:xfrm>
                <a:off x="7128685" y="1433376"/>
                <a:ext cx="722971" cy="837900"/>
              </a:xfrm>
              <a:custGeom>
                <a:avLst/>
                <a:gdLst/>
                <a:ahLst/>
                <a:cxnLst/>
                <a:rect l="l" t="t" r="r" b="b"/>
                <a:pathLst>
                  <a:path w="18381" h="21303" extrusionOk="0">
                    <a:moveTo>
                      <a:pt x="11551" y="1"/>
                    </a:moveTo>
                    <a:lnTo>
                      <a:pt x="10919" y="403"/>
                    </a:lnTo>
                    <a:lnTo>
                      <a:pt x="10306" y="815"/>
                    </a:lnTo>
                    <a:lnTo>
                      <a:pt x="9703" y="1236"/>
                    </a:lnTo>
                    <a:lnTo>
                      <a:pt x="9118" y="1658"/>
                    </a:lnTo>
                    <a:lnTo>
                      <a:pt x="8553" y="2079"/>
                    </a:lnTo>
                    <a:lnTo>
                      <a:pt x="8007" y="2501"/>
                    </a:lnTo>
                    <a:lnTo>
                      <a:pt x="7471" y="2932"/>
                    </a:lnTo>
                    <a:lnTo>
                      <a:pt x="6954" y="3353"/>
                    </a:lnTo>
                    <a:lnTo>
                      <a:pt x="6456" y="3784"/>
                    </a:lnTo>
                    <a:lnTo>
                      <a:pt x="5977" y="4205"/>
                    </a:lnTo>
                    <a:lnTo>
                      <a:pt x="5507" y="4627"/>
                    </a:lnTo>
                    <a:lnTo>
                      <a:pt x="5067" y="5039"/>
                    </a:lnTo>
                    <a:lnTo>
                      <a:pt x="4636" y="5451"/>
                    </a:lnTo>
                    <a:lnTo>
                      <a:pt x="4224" y="5862"/>
                    </a:lnTo>
                    <a:lnTo>
                      <a:pt x="3831" y="6265"/>
                    </a:lnTo>
                    <a:lnTo>
                      <a:pt x="3458" y="6657"/>
                    </a:lnTo>
                    <a:lnTo>
                      <a:pt x="3103" y="7041"/>
                    </a:lnTo>
                    <a:lnTo>
                      <a:pt x="2768" y="7405"/>
                    </a:lnTo>
                    <a:lnTo>
                      <a:pt x="2442" y="7768"/>
                    </a:lnTo>
                    <a:lnTo>
                      <a:pt x="2146" y="8123"/>
                    </a:lnTo>
                    <a:lnTo>
                      <a:pt x="1868" y="8458"/>
                    </a:lnTo>
                    <a:lnTo>
                      <a:pt x="1600" y="8784"/>
                    </a:lnTo>
                    <a:lnTo>
                      <a:pt x="1360" y="9090"/>
                    </a:lnTo>
                    <a:lnTo>
                      <a:pt x="1130" y="9387"/>
                    </a:lnTo>
                    <a:lnTo>
                      <a:pt x="929" y="9665"/>
                    </a:lnTo>
                    <a:lnTo>
                      <a:pt x="747" y="9924"/>
                    </a:lnTo>
                    <a:lnTo>
                      <a:pt x="584" y="10173"/>
                    </a:lnTo>
                    <a:lnTo>
                      <a:pt x="441" y="10393"/>
                    </a:lnTo>
                    <a:lnTo>
                      <a:pt x="316" y="10594"/>
                    </a:lnTo>
                    <a:lnTo>
                      <a:pt x="211" y="10776"/>
                    </a:lnTo>
                    <a:lnTo>
                      <a:pt x="125" y="10929"/>
                    </a:lnTo>
                    <a:lnTo>
                      <a:pt x="57" y="11063"/>
                    </a:lnTo>
                    <a:lnTo>
                      <a:pt x="29" y="11159"/>
                    </a:lnTo>
                    <a:lnTo>
                      <a:pt x="10" y="11255"/>
                    </a:lnTo>
                    <a:lnTo>
                      <a:pt x="0" y="11351"/>
                    </a:lnTo>
                    <a:lnTo>
                      <a:pt x="0" y="11446"/>
                    </a:lnTo>
                    <a:lnTo>
                      <a:pt x="19" y="11542"/>
                    </a:lnTo>
                    <a:lnTo>
                      <a:pt x="48" y="11638"/>
                    </a:lnTo>
                    <a:lnTo>
                      <a:pt x="86" y="11734"/>
                    </a:lnTo>
                    <a:lnTo>
                      <a:pt x="144" y="11810"/>
                    </a:lnTo>
                    <a:lnTo>
                      <a:pt x="498" y="12299"/>
                    </a:lnTo>
                    <a:lnTo>
                      <a:pt x="862" y="12778"/>
                    </a:lnTo>
                    <a:lnTo>
                      <a:pt x="1226" y="13228"/>
                    </a:lnTo>
                    <a:lnTo>
                      <a:pt x="1580" y="13669"/>
                    </a:lnTo>
                    <a:lnTo>
                      <a:pt x="1944" y="14090"/>
                    </a:lnTo>
                    <a:lnTo>
                      <a:pt x="2308" y="14492"/>
                    </a:lnTo>
                    <a:lnTo>
                      <a:pt x="2672" y="14885"/>
                    </a:lnTo>
                    <a:lnTo>
                      <a:pt x="3027" y="15268"/>
                    </a:lnTo>
                    <a:lnTo>
                      <a:pt x="3391" y="15623"/>
                    </a:lnTo>
                    <a:lnTo>
                      <a:pt x="3745" y="15967"/>
                    </a:lnTo>
                    <a:lnTo>
                      <a:pt x="4109" y="16303"/>
                    </a:lnTo>
                    <a:lnTo>
                      <a:pt x="4463" y="16619"/>
                    </a:lnTo>
                    <a:lnTo>
                      <a:pt x="4818" y="16925"/>
                    </a:lnTo>
                    <a:lnTo>
                      <a:pt x="5172" y="17222"/>
                    </a:lnTo>
                    <a:lnTo>
                      <a:pt x="5517" y="17500"/>
                    </a:lnTo>
                    <a:lnTo>
                      <a:pt x="5871" y="17758"/>
                    </a:lnTo>
                    <a:lnTo>
                      <a:pt x="6216" y="18017"/>
                    </a:lnTo>
                    <a:lnTo>
                      <a:pt x="6561" y="18257"/>
                    </a:lnTo>
                    <a:lnTo>
                      <a:pt x="6896" y="18486"/>
                    </a:lnTo>
                    <a:lnTo>
                      <a:pt x="7241" y="18707"/>
                    </a:lnTo>
                    <a:lnTo>
                      <a:pt x="7576" y="18908"/>
                    </a:lnTo>
                    <a:lnTo>
                      <a:pt x="7902" y="19099"/>
                    </a:lnTo>
                    <a:lnTo>
                      <a:pt x="8228" y="19291"/>
                    </a:lnTo>
                    <a:lnTo>
                      <a:pt x="8553" y="19463"/>
                    </a:lnTo>
                    <a:lnTo>
                      <a:pt x="8879" y="19626"/>
                    </a:lnTo>
                    <a:lnTo>
                      <a:pt x="9195" y="19779"/>
                    </a:lnTo>
                    <a:lnTo>
                      <a:pt x="9501" y="19923"/>
                    </a:lnTo>
                    <a:lnTo>
                      <a:pt x="9808" y="20057"/>
                    </a:lnTo>
                    <a:lnTo>
                      <a:pt x="10114" y="20182"/>
                    </a:lnTo>
                    <a:lnTo>
                      <a:pt x="10411" y="20306"/>
                    </a:lnTo>
                    <a:lnTo>
                      <a:pt x="10699" y="20412"/>
                    </a:lnTo>
                    <a:lnTo>
                      <a:pt x="10986" y="20517"/>
                    </a:lnTo>
                    <a:lnTo>
                      <a:pt x="11542" y="20689"/>
                    </a:lnTo>
                    <a:lnTo>
                      <a:pt x="12068" y="20843"/>
                    </a:lnTo>
                    <a:lnTo>
                      <a:pt x="12576" y="20967"/>
                    </a:lnTo>
                    <a:lnTo>
                      <a:pt x="13055" y="21072"/>
                    </a:lnTo>
                    <a:lnTo>
                      <a:pt x="13505" y="21149"/>
                    </a:lnTo>
                    <a:lnTo>
                      <a:pt x="13917" y="21207"/>
                    </a:lnTo>
                    <a:lnTo>
                      <a:pt x="14310" y="21245"/>
                    </a:lnTo>
                    <a:lnTo>
                      <a:pt x="14664" y="21274"/>
                    </a:lnTo>
                    <a:lnTo>
                      <a:pt x="14980" y="21293"/>
                    </a:lnTo>
                    <a:lnTo>
                      <a:pt x="15258" y="21302"/>
                    </a:lnTo>
                    <a:lnTo>
                      <a:pt x="15497" y="21302"/>
                    </a:lnTo>
                    <a:lnTo>
                      <a:pt x="15699" y="21293"/>
                    </a:lnTo>
                    <a:lnTo>
                      <a:pt x="15976" y="21274"/>
                    </a:lnTo>
                    <a:lnTo>
                      <a:pt x="16072" y="21264"/>
                    </a:lnTo>
                    <a:lnTo>
                      <a:pt x="16369" y="21235"/>
                    </a:lnTo>
                    <a:lnTo>
                      <a:pt x="16647" y="21187"/>
                    </a:lnTo>
                    <a:lnTo>
                      <a:pt x="16905" y="21130"/>
                    </a:lnTo>
                    <a:lnTo>
                      <a:pt x="17135" y="21053"/>
                    </a:lnTo>
                    <a:lnTo>
                      <a:pt x="17356" y="20958"/>
                    </a:lnTo>
                    <a:lnTo>
                      <a:pt x="17547" y="20852"/>
                    </a:lnTo>
                    <a:lnTo>
                      <a:pt x="17719" y="20728"/>
                    </a:lnTo>
                    <a:lnTo>
                      <a:pt x="17873" y="20594"/>
                    </a:lnTo>
                    <a:lnTo>
                      <a:pt x="18007" y="20450"/>
                    </a:lnTo>
                    <a:lnTo>
                      <a:pt x="18122" y="20297"/>
                    </a:lnTo>
                    <a:lnTo>
                      <a:pt x="18218" y="20134"/>
                    </a:lnTo>
                    <a:lnTo>
                      <a:pt x="18285" y="19961"/>
                    </a:lnTo>
                    <a:lnTo>
                      <a:pt x="18342" y="19779"/>
                    </a:lnTo>
                    <a:lnTo>
                      <a:pt x="18371" y="19588"/>
                    </a:lnTo>
                    <a:lnTo>
                      <a:pt x="18380" y="19396"/>
                    </a:lnTo>
                    <a:lnTo>
                      <a:pt x="18371" y="19195"/>
                    </a:lnTo>
                    <a:lnTo>
                      <a:pt x="18342" y="18994"/>
                    </a:lnTo>
                    <a:lnTo>
                      <a:pt x="18294" y="18793"/>
                    </a:lnTo>
                    <a:lnTo>
                      <a:pt x="18227" y="18582"/>
                    </a:lnTo>
                    <a:lnTo>
                      <a:pt x="18141" y="18371"/>
                    </a:lnTo>
                    <a:lnTo>
                      <a:pt x="18026" y="18161"/>
                    </a:lnTo>
                    <a:lnTo>
                      <a:pt x="17901" y="17940"/>
                    </a:lnTo>
                    <a:lnTo>
                      <a:pt x="17748" y="17730"/>
                    </a:lnTo>
                    <a:lnTo>
                      <a:pt x="17585" y="17529"/>
                    </a:lnTo>
                    <a:lnTo>
                      <a:pt x="17394" y="17318"/>
                    </a:lnTo>
                    <a:lnTo>
                      <a:pt x="17183" y="17117"/>
                    </a:lnTo>
                    <a:lnTo>
                      <a:pt x="16963" y="16916"/>
                    </a:lnTo>
                    <a:lnTo>
                      <a:pt x="16714" y="16724"/>
                    </a:lnTo>
                    <a:lnTo>
                      <a:pt x="16446" y="16532"/>
                    </a:lnTo>
                    <a:lnTo>
                      <a:pt x="16158" y="16360"/>
                    </a:lnTo>
                    <a:lnTo>
                      <a:pt x="15852" y="16188"/>
                    </a:lnTo>
                    <a:lnTo>
                      <a:pt x="15526" y="16025"/>
                    </a:lnTo>
                    <a:lnTo>
                      <a:pt x="14817" y="15699"/>
                    </a:lnTo>
                    <a:lnTo>
                      <a:pt x="14022" y="15345"/>
                    </a:lnTo>
                    <a:lnTo>
                      <a:pt x="13179" y="14981"/>
                    </a:lnTo>
                    <a:lnTo>
                      <a:pt x="12289" y="14607"/>
                    </a:lnTo>
                    <a:lnTo>
                      <a:pt x="10459" y="13851"/>
                    </a:lnTo>
                    <a:lnTo>
                      <a:pt x="8659" y="13132"/>
                    </a:lnTo>
                    <a:lnTo>
                      <a:pt x="7021" y="12491"/>
                    </a:lnTo>
                    <a:lnTo>
                      <a:pt x="5689" y="11973"/>
                    </a:lnTo>
                    <a:lnTo>
                      <a:pt x="4463" y="11494"/>
                    </a:lnTo>
                    <a:lnTo>
                      <a:pt x="10804" y="2175"/>
                    </a:lnTo>
                    <a:lnTo>
                      <a:pt x="11015" y="1868"/>
                    </a:lnTo>
                    <a:lnTo>
                      <a:pt x="11216" y="1533"/>
                    </a:lnTo>
                    <a:lnTo>
                      <a:pt x="11408" y="1188"/>
                    </a:lnTo>
                    <a:lnTo>
                      <a:pt x="11494" y="1016"/>
                    </a:lnTo>
                    <a:lnTo>
                      <a:pt x="11561" y="853"/>
                    </a:lnTo>
                    <a:lnTo>
                      <a:pt x="11628" y="700"/>
                    </a:lnTo>
                    <a:lnTo>
                      <a:pt x="11666" y="556"/>
                    </a:lnTo>
                    <a:lnTo>
                      <a:pt x="11704" y="422"/>
                    </a:lnTo>
                    <a:lnTo>
                      <a:pt x="11714" y="298"/>
                    </a:lnTo>
                    <a:lnTo>
                      <a:pt x="11704" y="192"/>
                    </a:lnTo>
                    <a:lnTo>
                      <a:pt x="11695" y="144"/>
                    </a:lnTo>
                    <a:lnTo>
                      <a:pt x="11676" y="106"/>
                    </a:lnTo>
                    <a:lnTo>
                      <a:pt x="11657" y="68"/>
                    </a:lnTo>
                    <a:lnTo>
                      <a:pt x="11628" y="39"/>
                    </a:lnTo>
                    <a:lnTo>
                      <a:pt x="11590" y="20"/>
                    </a:lnTo>
                    <a:lnTo>
                      <a:pt x="11551" y="1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949;p26">
                <a:extLst>
                  <a:ext uri="{FF2B5EF4-FFF2-40B4-BE49-F238E27FC236}">
                    <a16:creationId xmlns:a16="http://schemas.microsoft.com/office/drawing/2014/main" id="{1A329BAE-EEBC-49BD-A868-181D2461D0D2}"/>
                  </a:ext>
                </a:extLst>
              </p:cNvPr>
              <p:cNvSpPr/>
              <p:nvPr/>
            </p:nvSpPr>
            <p:spPr>
              <a:xfrm>
                <a:off x="7365617" y="1934024"/>
                <a:ext cx="505226" cy="418222"/>
              </a:xfrm>
              <a:custGeom>
                <a:avLst/>
                <a:gdLst/>
                <a:ahLst/>
                <a:cxnLst/>
                <a:rect l="l" t="t" r="r" b="b"/>
                <a:pathLst>
                  <a:path w="12845" h="10633" extrusionOk="0">
                    <a:moveTo>
                      <a:pt x="1619" y="1"/>
                    </a:moveTo>
                    <a:lnTo>
                      <a:pt x="1" y="6667"/>
                    </a:lnTo>
                    <a:lnTo>
                      <a:pt x="547" y="6964"/>
                    </a:lnTo>
                    <a:lnTo>
                      <a:pt x="1093" y="7242"/>
                    </a:lnTo>
                    <a:lnTo>
                      <a:pt x="1629" y="7510"/>
                    </a:lnTo>
                    <a:lnTo>
                      <a:pt x="2156" y="7759"/>
                    </a:lnTo>
                    <a:lnTo>
                      <a:pt x="2673" y="7999"/>
                    </a:lnTo>
                    <a:lnTo>
                      <a:pt x="3181" y="8229"/>
                    </a:lnTo>
                    <a:lnTo>
                      <a:pt x="3679" y="8439"/>
                    </a:lnTo>
                    <a:lnTo>
                      <a:pt x="4177" y="8640"/>
                    </a:lnTo>
                    <a:lnTo>
                      <a:pt x="4656" y="8832"/>
                    </a:lnTo>
                    <a:lnTo>
                      <a:pt x="5125" y="9014"/>
                    </a:lnTo>
                    <a:lnTo>
                      <a:pt x="5575" y="9177"/>
                    </a:lnTo>
                    <a:lnTo>
                      <a:pt x="6016" y="9330"/>
                    </a:lnTo>
                    <a:lnTo>
                      <a:pt x="6859" y="9608"/>
                    </a:lnTo>
                    <a:lnTo>
                      <a:pt x="7634" y="9857"/>
                    </a:lnTo>
                    <a:lnTo>
                      <a:pt x="8343" y="10058"/>
                    </a:lnTo>
                    <a:lnTo>
                      <a:pt x="8975" y="10221"/>
                    </a:lnTo>
                    <a:lnTo>
                      <a:pt x="9531" y="10355"/>
                    </a:lnTo>
                    <a:lnTo>
                      <a:pt x="10000" y="10460"/>
                    </a:lnTo>
                    <a:lnTo>
                      <a:pt x="10374" y="10537"/>
                    </a:lnTo>
                    <a:lnTo>
                      <a:pt x="10642" y="10594"/>
                    </a:lnTo>
                    <a:lnTo>
                      <a:pt x="10872" y="10633"/>
                    </a:lnTo>
                    <a:lnTo>
                      <a:pt x="11025" y="10614"/>
                    </a:lnTo>
                    <a:lnTo>
                      <a:pt x="11169" y="10594"/>
                    </a:lnTo>
                    <a:lnTo>
                      <a:pt x="11303" y="10566"/>
                    </a:lnTo>
                    <a:lnTo>
                      <a:pt x="11437" y="10527"/>
                    </a:lnTo>
                    <a:lnTo>
                      <a:pt x="11561" y="10489"/>
                    </a:lnTo>
                    <a:lnTo>
                      <a:pt x="11686" y="10441"/>
                    </a:lnTo>
                    <a:lnTo>
                      <a:pt x="11801" y="10384"/>
                    </a:lnTo>
                    <a:lnTo>
                      <a:pt x="11906" y="10326"/>
                    </a:lnTo>
                    <a:lnTo>
                      <a:pt x="12012" y="10259"/>
                    </a:lnTo>
                    <a:lnTo>
                      <a:pt x="12098" y="10182"/>
                    </a:lnTo>
                    <a:lnTo>
                      <a:pt x="12194" y="10106"/>
                    </a:lnTo>
                    <a:lnTo>
                      <a:pt x="12270" y="10020"/>
                    </a:lnTo>
                    <a:lnTo>
                      <a:pt x="12356" y="9933"/>
                    </a:lnTo>
                    <a:lnTo>
                      <a:pt x="12423" y="9838"/>
                    </a:lnTo>
                    <a:lnTo>
                      <a:pt x="12490" y="9742"/>
                    </a:lnTo>
                    <a:lnTo>
                      <a:pt x="12548" y="9637"/>
                    </a:lnTo>
                    <a:lnTo>
                      <a:pt x="12605" y="9531"/>
                    </a:lnTo>
                    <a:lnTo>
                      <a:pt x="12653" y="9416"/>
                    </a:lnTo>
                    <a:lnTo>
                      <a:pt x="12692" y="9301"/>
                    </a:lnTo>
                    <a:lnTo>
                      <a:pt x="12730" y="9177"/>
                    </a:lnTo>
                    <a:lnTo>
                      <a:pt x="12768" y="9052"/>
                    </a:lnTo>
                    <a:lnTo>
                      <a:pt x="12787" y="8928"/>
                    </a:lnTo>
                    <a:lnTo>
                      <a:pt x="12816" y="8794"/>
                    </a:lnTo>
                    <a:lnTo>
                      <a:pt x="12826" y="8660"/>
                    </a:lnTo>
                    <a:lnTo>
                      <a:pt x="12845" y="8391"/>
                    </a:lnTo>
                    <a:lnTo>
                      <a:pt x="12835" y="8104"/>
                    </a:lnTo>
                    <a:lnTo>
                      <a:pt x="12807" y="7817"/>
                    </a:lnTo>
                    <a:lnTo>
                      <a:pt x="12759" y="7520"/>
                    </a:lnTo>
                    <a:lnTo>
                      <a:pt x="12692" y="7213"/>
                    </a:lnTo>
                    <a:lnTo>
                      <a:pt x="12605" y="6916"/>
                    </a:lnTo>
                    <a:lnTo>
                      <a:pt x="12500" y="6610"/>
                    </a:lnTo>
                    <a:lnTo>
                      <a:pt x="12376" y="6303"/>
                    </a:lnTo>
                    <a:lnTo>
                      <a:pt x="12232" y="5997"/>
                    </a:lnTo>
                    <a:lnTo>
                      <a:pt x="12069" y="5700"/>
                    </a:lnTo>
                    <a:lnTo>
                      <a:pt x="11887" y="5413"/>
                    </a:lnTo>
                    <a:lnTo>
                      <a:pt x="11686" y="5125"/>
                    </a:lnTo>
                    <a:lnTo>
                      <a:pt x="11475" y="4847"/>
                    </a:lnTo>
                    <a:lnTo>
                      <a:pt x="11236" y="4579"/>
                    </a:lnTo>
                    <a:lnTo>
                      <a:pt x="10987" y="4321"/>
                    </a:lnTo>
                    <a:lnTo>
                      <a:pt x="10719" y="4081"/>
                    </a:lnTo>
                    <a:lnTo>
                      <a:pt x="10441" y="3861"/>
                    </a:lnTo>
                    <a:lnTo>
                      <a:pt x="10297" y="3756"/>
                    </a:lnTo>
                    <a:lnTo>
                      <a:pt x="10144" y="3650"/>
                    </a:lnTo>
                    <a:lnTo>
                      <a:pt x="9991" y="3554"/>
                    </a:lnTo>
                    <a:lnTo>
                      <a:pt x="9828" y="3459"/>
                    </a:lnTo>
                    <a:lnTo>
                      <a:pt x="9665" y="3372"/>
                    </a:lnTo>
                    <a:lnTo>
                      <a:pt x="9502" y="3296"/>
                    </a:lnTo>
                    <a:lnTo>
                      <a:pt x="8525" y="2846"/>
                    </a:lnTo>
                    <a:lnTo>
                      <a:pt x="7529" y="2405"/>
                    </a:lnTo>
                    <a:lnTo>
                      <a:pt x="6514" y="1964"/>
                    </a:lnTo>
                    <a:lnTo>
                      <a:pt x="5498" y="1543"/>
                    </a:lnTo>
                    <a:lnTo>
                      <a:pt x="4493" y="1131"/>
                    </a:lnTo>
                    <a:lnTo>
                      <a:pt x="3497" y="738"/>
                    </a:lnTo>
                    <a:lnTo>
                      <a:pt x="1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50;p26">
                <a:extLst>
                  <a:ext uri="{FF2B5EF4-FFF2-40B4-BE49-F238E27FC236}">
                    <a16:creationId xmlns:a16="http://schemas.microsoft.com/office/drawing/2014/main" id="{3AE198EC-B525-4827-A060-F64BB946FAAF}"/>
                  </a:ext>
                </a:extLst>
              </p:cNvPr>
              <p:cNvSpPr/>
              <p:nvPr/>
            </p:nvSpPr>
            <p:spPr>
              <a:xfrm>
                <a:off x="7778519" y="1446945"/>
                <a:ext cx="622397" cy="789679"/>
              </a:xfrm>
              <a:custGeom>
                <a:avLst/>
                <a:gdLst/>
                <a:ahLst/>
                <a:cxnLst/>
                <a:rect l="l" t="t" r="r" b="b"/>
                <a:pathLst>
                  <a:path w="15824" h="20077" extrusionOk="0">
                    <a:moveTo>
                      <a:pt x="546" y="0"/>
                    </a:moveTo>
                    <a:lnTo>
                      <a:pt x="412" y="163"/>
                    </a:lnTo>
                    <a:lnTo>
                      <a:pt x="307" y="336"/>
                    </a:lnTo>
                    <a:lnTo>
                      <a:pt x="211" y="508"/>
                    </a:lnTo>
                    <a:lnTo>
                      <a:pt x="144" y="690"/>
                    </a:lnTo>
                    <a:lnTo>
                      <a:pt x="86" y="882"/>
                    </a:lnTo>
                    <a:lnTo>
                      <a:pt x="39" y="1073"/>
                    </a:lnTo>
                    <a:lnTo>
                      <a:pt x="19" y="1274"/>
                    </a:lnTo>
                    <a:lnTo>
                      <a:pt x="0" y="1475"/>
                    </a:lnTo>
                    <a:lnTo>
                      <a:pt x="11475" y="6629"/>
                    </a:lnTo>
                    <a:lnTo>
                      <a:pt x="10900" y="7328"/>
                    </a:lnTo>
                    <a:lnTo>
                      <a:pt x="10249" y="8123"/>
                    </a:lnTo>
                    <a:lnTo>
                      <a:pt x="9444" y="9148"/>
                    </a:lnTo>
                    <a:lnTo>
                      <a:pt x="8515" y="10345"/>
                    </a:lnTo>
                    <a:lnTo>
                      <a:pt x="8036" y="10987"/>
                    </a:lnTo>
                    <a:lnTo>
                      <a:pt x="7538" y="11657"/>
                    </a:lnTo>
                    <a:lnTo>
                      <a:pt x="7040" y="12337"/>
                    </a:lnTo>
                    <a:lnTo>
                      <a:pt x="6542" y="13036"/>
                    </a:lnTo>
                    <a:lnTo>
                      <a:pt x="6063" y="13735"/>
                    </a:lnTo>
                    <a:lnTo>
                      <a:pt x="5603" y="14425"/>
                    </a:lnTo>
                    <a:lnTo>
                      <a:pt x="5498" y="14597"/>
                    </a:lnTo>
                    <a:lnTo>
                      <a:pt x="5393" y="14770"/>
                    </a:lnTo>
                    <a:lnTo>
                      <a:pt x="5297" y="14942"/>
                    </a:lnTo>
                    <a:lnTo>
                      <a:pt x="5211" y="15115"/>
                    </a:lnTo>
                    <a:lnTo>
                      <a:pt x="5134" y="15278"/>
                    </a:lnTo>
                    <a:lnTo>
                      <a:pt x="5057" y="15450"/>
                    </a:lnTo>
                    <a:lnTo>
                      <a:pt x="4990" y="15613"/>
                    </a:lnTo>
                    <a:lnTo>
                      <a:pt x="4933" y="15776"/>
                    </a:lnTo>
                    <a:lnTo>
                      <a:pt x="4875" y="15938"/>
                    </a:lnTo>
                    <a:lnTo>
                      <a:pt x="4837" y="16101"/>
                    </a:lnTo>
                    <a:lnTo>
                      <a:pt x="4789" y="16264"/>
                    </a:lnTo>
                    <a:lnTo>
                      <a:pt x="4761" y="16417"/>
                    </a:lnTo>
                    <a:lnTo>
                      <a:pt x="4732" y="16580"/>
                    </a:lnTo>
                    <a:lnTo>
                      <a:pt x="4713" y="16733"/>
                    </a:lnTo>
                    <a:lnTo>
                      <a:pt x="4703" y="16887"/>
                    </a:lnTo>
                    <a:lnTo>
                      <a:pt x="4693" y="17030"/>
                    </a:lnTo>
                    <a:lnTo>
                      <a:pt x="4684" y="17184"/>
                    </a:lnTo>
                    <a:lnTo>
                      <a:pt x="4693" y="17327"/>
                    </a:lnTo>
                    <a:lnTo>
                      <a:pt x="4703" y="17471"/>
                    </a:lnTo>
                    <a:lnTo>
                      <a:pt x="4713" y="17605"/>
                    </a:lnTo>
                    <a:lnTo>
                      <a:pt x="4761" y="17883"/>
                    </a:lnTo>
                    <a:lnTo>
                      <a:pt x="4818" y="18141"/>
                    </a:lnTo>
                    <a:lnTo>
                      <a:pt x="4904" y="18381"/>
                    </a:lnTo>
                    <a:lnTo>
                      <a:pt x="5010" y="18620"/>
                    </a:lnTo>
                    <a:lnTo>
                      <a:pt x="5134" y="18841"/>
                    </a:lnTo>
                    <a:lnTo>
                      <a:pt x="5278" y="19042"/>
                    </a:lnTo>
                    <a:lnTo>
                      <a:pt x="5431" y="19233"/>
                    </a:lnTo>
                    <a:lnTo>
                      <a:pt x="5603" y="19396"/>
                    </a:lnTo>
                    <a:lnTo>
                      <a:pt x="5690" y="19482"/>
                    </a:lnTo>
                    <a:lnTo>
                      <a:pt x="5785" y="19549"/>
                    </a:lnTo>
                    <a:lnTo>
                      <a:pt x="5891" y="19626"/>
                    </a:lnTo>
                    <a:lnTo>
                      <a:pt x="5987" y="19693"/>
                    </a:lnTo>
                    <a:lnTo>
                      <a:pt x="6092" y="19751"/>
                    </a:lnTo>
                    <a:lnTo>
                      <a:pt x="6207" y="19808"/>
                    </a:lnTo>
                    <a:lnTo>
                      <a:pt x="6312" y="19856"/>
                    </a:lnTo>
                    <a:lnTo>
                      <a:pt x="6427" y="19904"/>
                    </a:lnTo>
                    <a:lnTo>
                      <a:pt x="6552" y="19942"/>
                    </a:lnTo>
                    <a:lnTo>
                      <a:pt x="6667" y="19980"/>
                    </a:lnTo>
                    <a:lnTo>
                      <a:pt x="6791" y="20009"/>
                    </a:lnTo>
                    <a:lnTo>
                      <a:pt x="6916" y="20028"/>
                    </a:lnTo>
                    <a:lnTo>
                      <a:pt x="7040" y="20047"/>
                    </a:lnTo>
                    <a:lnTo>
                      <a:pt x="7174" y="20067"/>
                    </a:lnTo>
                    <a:lnTo>
                      <a:pt x="7308" y="20067"/>
                    </a:lnTo>
                    <a:lnTo>
                      <a:pt x="7442" y="20076"/>
                    </a:lnTo>
                    <a:lnTo>
                      <a:pt x="7576" y="20067"/>
                    </a:lnTo>
                    <a:lnTo>
                      <a:pt x="7720" y="20057"/>
                    </a:lnTo>
                    <a:lnTo>
                      <a:pt x="7854" y="20038"/>
                    </a:lnTo>
                    <a:lnTo>
                      <a:pt x="7998" y="20019"/>
                    </a:lnTo>
                    <a:lnTo>
                      <a:pt x="8142" y="19990"/>
                    </a:lnTo>
                    <a:lnTo>
                      <a:pt x="8285" y="19952"/>
                    </a:lnTo>
                    <a:lnTo>
                      <a:pt x="8429" y="19904"/>
                    </a:lnTo>
                    <a:lnTo>
                      <a:pt x="8582" y="19856"/>
                    </a:lnTo>
                    <a:lnTo>
                      <a:pt x="8726" y="19798"/>
                    </a:lnTo>
                    <a:lnTo>
                      <a:pt x="8879" y="19741"/>
                    </a:lnTo>
                    <a:lnTo>
                      <a:pt x="9032" y="19664"/>
                    </a:lnTo>
                    <a:lnTo>
                      <a:pt x="9186" y="19588"/>
                    </a:lnTo>
                    <a:lnTo>
                      <a:pt x="9262" y="19530"/>
                    </a:lnTo>
                    <a:lnTo>
                      <a:pt x="9492" y="19348"/>
                    </a:lnTo>
                    <a:lnTo>
                      <a:pt x="9856" y="19042"/>
                    </a:lnTo>
                    <a:lnTo>
                      <a:pt x="10076" y="18841"/>
                    </a:lnTo>
                    <a:lnTo>
                      <a:pt x="10316" y="18611"/>
                    </a:lnTo>
                    <a:lnTo>
                      <a:pt x="10574" y="18352"/>
                    </a:lnTo>
                    <a:lnTo>
                      <a:pt x="10862" y="18065"/>
                    </a:lnTo>
                    <a:lnTo>
                      <a:pt x="11149" y="17749"/>
                    </a:lnTo>
                    <a:lnTo>
                      <a:pt x="11465" y="17404"/>
                    </a:lnTo>
                    <a:lnTo>
                      <a:pt x="11781" y="17030"/>
                    </a:lnTo>
                    <a:lnTo>
                      <a:pt x="12097" y="16618"/>
                    </a:lnTo>
                    <a:lnTo>
                      <a:pt x="12423" y="16187"/>
                    </a:lnTo>
                    <a:lnTo>
                      <a:pt x="12749" y="15718"/>
                    </a:lnTo>
                    <a:lnTo>
                      <a:pt x="13074" y="15230"/>
                    </a:lnTo>
                    <a:lnTo>
                      <a:pt x="13400" y="14703"/>
                    </a:lnTo>
                    <a:lnTo>
                      <a:pt x="13706" y="14157"/>
                    </a:lnTo>
                    <a:lnTo>
                      <a:pt x="13860" y="13870"/>
                    </a:lnTo>
                    <a:lnTo>
                      <a:pt x="14003" y="13573"/>
                    </a:lnTo>
                    <a:lnTo>
                      <a:pt x="14157" y="13276"/>
                    </a:lnTo>
                    <a:lnTo>
                      <a:pt x="14300" y="12969"/>
                    </a:lnTo>
                    <a:lnTo>
                      <a:pt x="14434" y="12653"/>
                    </a:lnTo>
                    <a:lnTo>
                      <a:pt x="14569" y="12327"/>
                    </a:lnTo>
                    <a:lnTo>
                      <a:pt x="14693" y="12002"/>
                    </a:lnTo>
                    <a:lnTo>
                      <a:pt x="14818" y="11667"/>
                    </a:lnTo>
                    <a:lnTo>
                      <a:pt x="14932" y="11322"/>
                    </a:lnTo>
                    <a:lnTo>
                      <a:pt x="15047" y="10967"/>
                    </a:lnTo>
                    <a:lnTo>
                      <a:pt x="15153" y="10613"/>
                    </a:lnTo>
                    <a:lnTo>
                      <a:pt x="15258" y="10249"/>
                    </a:lnTo>
                    <a:lnTo>
                      <a:pt x="15344" y="9875"/>
                    </a:lnTo>
                    <a:lnTo>
                      <a:pt x="15431" y="9492"/>
                    </a:lnTo>
                    <a:lnTo>
                      <a:pt x="15507" y="9109"/>
                    </a:lnTo>
                    <a:lnTo>
                      <a:pt x="15584" y="8717"/>
                    </a:lnTo>
                    <a:lnTo>
                      <a:pt x="15641" y="8314"/>
                    </a:lnTo>
                    <a:lnTo>
                      <a:pt x="15699" y="7912"/>
                    </a:lnTo>
                    <a:lnTo>
                      <a:pt x="15737" y="7500"/>
                    </a:lnTo>
                    <a:lnTo>
                      <a:pt x="15775" y="7079"/>
                    </a:lnTo>
                    <a:lnTo>
                      <a:pt x="15804" y="6648"/>
                    </a:lnTo>
                    <a:lnTo>
                      <a:pt x="15814" y="6217"/>
                    </a:lnTo>
                    <a:lnTo>
                      <a:pt x="15823" y="5776"/>
                    </a:lnTo>
                    <a:lnTo>
                      <a:pt x="15814" y="5326"/>
                    </a:lnTo>
                    <a:lnTo>
                      <a:pt x="15795" y="4866"/>
                    </a:lnTo>
                    <a:lnTo>
                      <a:pt x="15766" y="4406"/>
                    </a:lnTo>
                    <a:lnTo>
                      <a:pt x="15756" y="4291"/>
                    </a:lnTo>
                    <a:lnTo>
                      <a:pt x="15737" y="4186"/>
                    </a:lnTo>
                    <a:lnTo>
                      <a:pt x="15708" y="4081"/>
                    </a:lnTo>
                    <a:lnTo>
                      <a:pt x="15670" y="3975"/>
                    </a:lnTo>
                    <a:lnTo>
                      <a:pt x="15622" y="3880"/>
                    </a:lnTo>
                    <a:lnTo>
                      <a:pt x="15565" y="3793"/>
                    </a:lnTo>
                    <a:lnTo>
                      <a:pt x="15488" y="3717"/>
                    </a:lnTo>
                    <a:lnTo>
                      <a:pt x="15402" y="3650"/>
                    </a:lnTo>
                    <a:lnTo>
                      <a:pt x="15124" y="3458"/>
                    </a:lnTo>
                    <a:lnTo>
                      <a:pt x="14760" y="3238"/>
                    </a:lnTo>
                    <a:lnTo>
                      <a:pt x="14319" y="2979"/>
                    </a:lnTo>
                    <a:lnTo>
                      <a:pt x="13802" y="2711"/>
                    </a:lnTo>
                    <a:lnTo>
                      <a:pt x="13505" y="2567"/>
                    </a:lnTo>
                    <a:lnTo>
                      <a:pt x="13189" y="2414"/>
                    </a:lnTo>
                    <a:lnTo>
                      <a:pt x="12854" y="2270"/>
                    </a:lnTo>
                    <a:lnTo>
                      <a:pt x="12500" y="2117"/>
                    </a:lnTo>
                    <a:lnTo>
                      <a:pt x="12126" y="1964"/>
                    </a:lnTo>
                    <a:lnTo>
                      <a:pt x="11724" y="1811"/>
                    </a:lnTo>
                    <a:lnTo>
                      <a:pt x="11302" y="1667"/>
                    </a:lnTo>
                    <a:lnTo>
                      <a:pt x="10862" y="1514"/>
                    </a:lnTo>
                    <a:lnTo>
                      <a:pt x="10392" y="1370"/>
                    </a:lnTo>
                    <a:lnTo>
                      <a:pt x="9904" y="1226"/>
                    </a:lnTo>
                    <a:lnTo>
                      <a:pt x="9387" y="1083"/>
                    </a:lnTo>
                    <a:lnTo>
                      <a:pt x="8850" y="949"/>
                    </a:lnTo>
                    <a:lnTo>
                      <a:pt x="8295" y="824"/>
                    </a:lnTo>
                    <a:lnTo>
                      <a:pt x="7711" y="700"/>
                    </a:lnTo>
                    <a:lnTo>
                      <a:pt x="7107" y="585"/>
                    </a:lnTo>
                    <a:lnTo>
                      <a:pt x="6475" y="479"/>
                    </a:lnTo>
                    <a:lnTo>
                      <a:pt x="5824" y="374"/>
                    </a:lnTo>
                    <a:lnTo>
                      <a:pt x="5144" y="288"/>
                    </a:lnTo>
                    <a:lnTo>
                      <a:pt x="4435" y="211"/>
                    </a:lnTo>
                    <a:lnTo>
                      <a:pt x="3707" y="144"/>
                    </a:lnTo>
                    <a:lnTo>
                      <a:pt x="2960" y="87"/>
                    </a:lnTo>
                    <a:lnTo>
                      <a:pt x="2174" y="39"/>
                    </a:lnTo>
                    <a:lnTo>
                      <a:pt x="1370" y="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FF8C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51;p26">
                <a:extLst>
                  <a:ext uri="{FF2B5EF4-FFF2-40B4-BE49-F238E27FC236}">
                    <a16:creationId xmlns:a16="http://schemas.microsoft.com/office/drawing/2014/main" id="{12415D1E-68BA-4833-B937-C22FDD46C9FC}"/>
                  </a:ext>
                </a:extLst>
              </p:cNvPr>
              <p:cNvSpPr/>
              <p:nvPr/>
            </p:nvSpPr>
            <p:spPr>
              <a:xfrm>
                <a:off x="7069137" y="2926707"/>
                <a:ext cx="1213132" cy="381643"/>
              </a:xfrm>
              <a:custGeom>
                <a:avLst/>
                <a:gdLst/>
                <a:ahLst/>
                <a:cxnLst/>
                <a:rect l="l" t="t" r="r" b="b"/>
                <a:pathLst>
                  <a:path w="30843" h="9703" extrusionOk="0">
                    <a:moveTo>
                      <a:pt x="5479" y="0"/>
                    </a:moveTo>
                    <a:lnTo>
                      <a:pt x="5163" y="19"/>
                    </a:lnTo>
                    <a:lnTo>
                      <a:pt x="4857" y="39"/>
                    </a:lnTo>
                    <a:lnTo>
                      <a:pt x="4560" y="67"/>
                    </a:lnTo>
                    <a:lnTo>
                      <a:pt x="4282" y="106"/>
                    </a:lnTo>
                    <a:lnTo>
                      <a:pt x="4004" y="144"/>
                    </a:lnTo>
                    <a:lnTo>
                      <a:pt x="3736" y="201"/>
                    </a:lnTo>
                    <a:lnTo>
                      <a:pt x="3478" y="249"/>
                    </a:lnTo>
                    <a:lnTo>
                      <a:pt x="3228" y="316"/>
                    </a:lnTo>
                    <a:lnTo>
                      <a:pt x="2989" y="383"/>
                    </a:lnTo>
                    <a:lnTo>
                      <a:pt x="2759" y="460"/>
                    </a:lnTo>
                    <a:lnTo>
                      <a:pt x="2539" y="537"/>
                    </a:lnTo>
                    <a:lnTo>
                      <a:pt x="2328" y="623"/>
                    </a:lnTo>
                    <a:lnTo>
                      <a:pt x="2127" y="719"/>
                    </a:lnTo>
                    <a:lnTo>
                      <a:pt x="1935" y="824"/>
                    </a:lnTo>
                    <a:lnTo>
                      <a:pt x="1744" y="929"/>
                    </a:lnTo>
                    <a:lnTo>
                      <a:pt x="1571" y="1044"/>
                    </a:lnTo>
                    <a:lnTo>
                      <a:pt x="1409" y="1159"/>
                    </a:lnTo>
                    <a:lnTo>
                      <a:pt x="1255" y="1284"/>
                    </a:lnTo>
                    <a:lnTo>
                      <a:pt x="1112" y="1418"/>
                    </a:lnTo>
                    <a:lnTo>
                      <a:pt x="968" y="1552"/>
                    </a:lnTo>
                    <a:lnTo>
                      <a:pt x="844" y="1696"/>
                    </a:lnTo>
                    <a:lnTo>
                      <a:pt x="729" y="1849"/>
                    </a:lnTo>
                    <a:lnTo>
                      <a:pt x="614" y="2002"/>
                    </a:lnTo>
                    <a:lnTo>
                      <a:pt x="518" y="2165"/>
                    </a:lnTo>
                    <a:lnTo>
                      <a:pt x="422" y="2328"/>
                    </a:lnTo>
                    <a:lnTo>
                      <a:pt x="336" y="2500"/>
                    </a:lnTo>
                    <a:lnTo>
                      <a:pt x="269" y="2682"/>
                    </a:lnTo>
                    <a:lnTo>
                      <a:pt x="202" y="2864"/>
                    </a:lnTo>
                    <a:lnTo>
                      <a:pt x="144" y="3046"/>
                    </a:lnTo>
                    <a:lnTo>
                      <a:pt x="96" y="3247"/>
                    </a:lnTo>
                    <a:lnTo>
                      <a:pt x="68" y="3448"/>
                    </a:lnTo>
                    <a:lnTo>
                      <a:pt x="39" y="3650"/>
                    </a:lnTo>
                    <a:lnTo>
                      <a:pt x="20" y="3860"/>
                    </a:lnTo>
                    <a:lnTo>
                      <a:pt x="1" y="4081"/>
                    </a:lnTo>
                    <a:lnTo>
                      <a:pt x="1" y="4301"/>
                    </a:lnTo>
                    <a:lnTo>
                      <a:pt x="10" y="4531"/>
                    </a:lnTo>
                    <a:lnTo>
                      <a:pt x="29" y="4761"/>
                    </a:lnTo>
                    <a:lnTo>
                      <a:pt x="49" y="5000"/>
                    </a:lnTo>
                    <a:lnTo>
                      <a:pt x="87" y="5240"/>
                    </a:lnTo>
                    <a:lnTo>
                      <a:pt x="125" y="5489"/>
                    </a:lnTo>
                    <a:lnTo>
                      <a:pt x="183" y="5738"/>
                    </a:lnTo>
                    <a:lnTo>
                      <a:pt x="211" y="5881"/>
                    </a:lnTo>
                    <a:lnTo>
                      <a:pt x="259" y="6025"/>
                    </a:lnTo>
                    <a:lnTo>
                      <a:pt x="317" y="6159"/>
                    </a:lnTo>
                    <a:lnTo>
                      <a:pt x="384" y="6293"/>
                    </a:lnTo>
                    <a:lnTo>
                      <a:pt x="460" y="6418"/>
                    </a:lnTo>
                    <a:lnTo>
                      <a:pt x="547" y="6542"/>
                    </a:lnTo>
                    <a:lnTo>
                      <a:pt x="642" y="6667"/>
                    </a:lnTo>
                    <a:lnTo>
                      <a:pt x="738" y="6791"/>
                    </a:lnTo>
                    <a:lnTo>
                      <a:pt x="844" y="6906"/>
                    </a:lnTo>
                    <a:lnTo>
                      <a:pt x="968" y="7011"/>
                    </a:lnTo>
                    <a:lnTo>
                      <a:pt x="1093" y="7126"/>
                    </a:lnTo>
                    <a:lnTo>
                      <a:pt x="1217" y="7232"/>
                    </a:lnTo>
                    <a:lnTo>
                      <a:pt x="1351" y="7328"/>
                    </a:lnTo>
                    <a:lnTo>
                      <a:pt x="1495" y="7433"/>
                    </a:lnTo>
                    <a:lnTo>
                      <a:pt x="1801" y="7615"/>
                    </a:lnTo>
                    <a:lnTo>
                      <a:pt x="2127" y="7797"/>
                    </a:lnTo>
                    <a:lnTo>
                      <a:pt x="2462" y="7960"/>
                    </a:lnTo>
                    <a:lnTo>
                      <a:pt x="2817" y="8113"/>
                    </a:lnTo>
                    <a:lnTo>
                      <a:pt x="3190" y="8257"/>
                    </a:lnTo>
                    <a:lnTo>
                      <a:pt x="3564" y="8391"/>
                    </a:lnTo>
                    <a:lnTo>
                      <a:pt x="3947" y="8515"/>
                    </a:lnTo>
                    <a:lnTo>
                      <a:pt x="4330" y="8630"/>
                    </a:lnTo>
                    <a:lnTo>
                      <a:pt x="4713" y="8736"/>
                    </a:lnTo>
                    <a:lnTo>
                      <a:pt x="5106" y="8831"/>
                    </a:lnTo>
                    <a:lnTo>
                      <a:pt x="5479" y="8918"/>
                    </a:lnTo>
                    <a:lnTo>
                      <a:pt x="5853" y="8994"/>
                    </a:lnTo>
                    <a:lnTo>
                      <a:pt x="6217" y="9061"/>
                    </a:lnTo>
                    <a:lnTo>
                      <a:pt x="6897" y="9176"/>
                    </a:lnTo>
                    <a:lnTo>
                      <a:pt x="7510" y="9272"/>
                    </a:lnTo>
                    <a:lnTo>
                      <a:pt x="8018" y="9329"/>
                    </a:lnTo>
                    <a:lnTo>
                      <a:pt x="8410" y="9377"/>
                    </a:lnTo>
                    <a:lnTo>
                      <a:pt x="8755" y="9406"/>
                    </a:lnTo>
                    <a:lnTo>
                      <a:pt x="29884" y="9703"/>
                    </a:lnTo>
                    <a:lnTo>
                      <a:pt x="30028" y="9588"/>
                    </a:lnTo>
                    <a:lnTo>
                      <a:pt x="30153" y="9463"/>
                    </a:lnTo>
                    <a:lnTo>
                      <a:pt x="30267" y="9329"/>
                    </a:lnTo>
                    <a:lnTo>
                      <a:pt x="30363" y="9195"/>
                    </a:lnTo>
                    <a:lnTo>
                      <a:pt x="30449" y="9052"/>
                    </a:lnTo>
                    <a:lnTo>
                      <a:pt x="30516" y="8908"/>
                    </a:lnTo>
                    <a:lnTo>
                      <a:pt x="30574" y="8755"/>
                    </a:lnTo>
                    <a:lnTo>
                      <a:pt x="30631" y="8611"/>
                    </a:lnTo>
                    <a:lnTo>
                      <a:pt x="30670" y="8458"/>
                    </a:lnTo>
                    <a:lnTo>
                      <a:pt x="30708" y="8314"/>
                    </a:lnTo>
                    <a:lnTo>
                      <a:pt x="30766" y="8027"/>
                    </a:lnTo>
                    <a:lnTo>
                      <a:pt x="30842" y="7529"/>
                    </a:lnTo>
                    <a:lnTo>
                      <a:pt x="30660" y="7414"/>
                    </a:lnTo>
                    <a:lnTo>
                      <a:pt x="30421" y="7280"/>
                    </a:lnTo>
                    <a:lnTo>
                      <a:pt x="30076" y="7088"/>
                    </a:lnTo>
                    <a:lnTo>
                      <a:pt x="29616" y="6849"/>
                    </a:lnTo>
                    <a:lnTo>
                      <a:pt x="29041" y="6561"/>
                    </a:lnTo>
                    <a:lnTo>
                      <a:pt x="28342" y="6236"/>
                    </a:lnTo>
                    <a:lnTo>
                      <a:pt x="27509" y="5862"/>
                    </a:lnTo>
                    <a:lnTo>
                      <a:pt x="26542" y="5450"/>
                    </a:lnTo>
                    <a:lnTo>
                      <a:pt x="25431" y="5000"/>
                    </a:lnTo>
                    <a:lnTo>
                      <a:pt x="24827" y="4761"/>
                    </a:lnTo>
                    <a:lnTo>
                      <a:pt x="24176" y="4521"/>
                    </a:lnTo>
                    <a:lnTo>
                      <a:pt x="23486" y="4263"/>
                    </a:lnTo>
                    <a:lnTo>
                      <a:pt x="22758" y="4004"/>
                    </a:lnTo>
                    <a:lnTo>
                      <a:pt x="21992" y="3736"/>
                    </a:lnTo>
                    <a:lnTo>
                      <a:pt x="21187" y="3458"/>
                    </a:lnTo>
                    <a:lnTo>
                      <a:pt x="20335" y="3171"/>
                    </a:lnTo>
                    <a:lnTo>
                      <a:pt x="19444" y="2883"/>
                    </a:lnTo>
                    <a:lnTo>
                      <a:pt x="18506" y="2577"/>
                    </a:lnTo>
                    <a:lnTo>
                      <a:pt x="17529" y="2280"/>
                    </a:lnTo>
                    <a:lnTo>
                      <a:pt x="16504" y="1964"/>
                    </a:lnTo>
                    <a:lnTo>
                      <a:pt x="15431" y="1657"/>
                    </a:lnTo>
                    <a:lnTo>
                      <a:pt x="14358" y="1351"/>
                    </a:lnTo>
                    <a:lnTo>
                      <a:pt x="13324" y="1083"/>
                    </a:lnTo>
                    <a:lnTo>
                      <a:pt x="12328" y="843"/>
                    </a:lnTo>
                    <a:lnTo>
                      <a:pt x="11379" y="632"/>
                    </a:lnTo>
                    <a:lnTo>
                      <a:pt x="10460" y="450"/>
                    </a:lnTo>
                    <a:lnTo>
                      <a:pt x="9588" y="307"/>
                    </a:lnTo>
                    <a:lnTo>
                      <a:pt x="9167" y="240"/>
                    </a:lnTo>
                    <a:lnTo>
                      <a:pt x="8755" y="182"/>
                    </a:lnTo>
                    <a:lnTo>
                      <a:pt x="8353" y="134"/>
                    </a:lnTo>
                    <a:lnTo>
                      <a:pt x="7960" y="96"/>
                    </a:lnTo>
                    <a:lnTo>
                      <a:pt x="7577" y="58"/>
                    </a:lnTo>
                    <a:lnTo>
                      <a:pt x="7203" y="39"/>
                    </a:lnTo>
                    <a:lnTo>
                      <a:pt x="6839" y="10"/>
                    </a:lnTo>
                    <a:lnTo>
                      <a:pt x="6485" y="0"/>
                    </a:lnTo>
                    <a:close/>
                  </a:path>
                </a:pathLst>
              </a:custGeom>
              <a:solidFill>
                <a:srgbClr val="0A58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52;p26">
                <a:extLst>
                  <a:ext uri="{FF2B5EF4-FFF2-40B4-BE49-F238E27FC236}">
                    <a16:creationId xmlns:a16="http://schemas.microsoft.com/office/drawing/2014/main" id="{48F732CB-FFAA-441C-8236-42051FAF5627}"/>
                  </a:ext>
                </a:extLst>
              </p:cNvPr>
              <p:cNvSpPr/>
              <p:nvPr/>
            </p:nvSpPr>
            <p:spPr>
              <a:xfrm>
                <a:off x="6683374" y="4178898"/>
                <a:ext cx="242642" cy="241148"/>
              </a:xfrm>
              <a:custGeom>
                <a:avLst/>
                <a:gdLst/>
                <a:ahLst/>
                <a:cxnLst/>
                <a:rect l="l" t="t" r="r" b="b"/>
                <a:pathLst>
                  <a:path w="6169" h="6131" extrusionOk="0">
                    <a:moveTo>
                      <a:pt x="5173" y="1"/>
                    </a:moveTo>
                    <a:lnTo>
                      <a:pt x="4761" y="346"/>
                    </a:lnTo>
                    <a:lnTo>
                      <a:pt x="4330" y="719"/>
                    </a:lnTo>
                    <a:lnTo>
                      <a:pt x="3899" y="1122"/>
                    </a:lnTo>
                    <a:lnTo>
                      <a:pt x="3478" y="1543"/>
                    </a:lnTo>
                    <a:lnTo>
                      <a:pt x="3047" y="1974"/>
                    </a:lnTo>
                    <a:lnTo>
                      <a:pt x="2635" y="2415"/>
                    </a:lnTo>
                    <a:lnTo>
                      <a:pt x="2242" y="2855"/>
                    </a:lnTo>
                    <a:lnTo>
                      <a:pt x="1859" y="3286"/>
                    </a:lnTo>
                    <a:lnTo>
                      <a:pt x="1504" y="3717"/>
                    </a:lnTo>
                    <a:lnTo>
                      <a:pt x="1169" y="4120"/>
                    </a:lnTo>
                    <a:lnTo>
                      <a:pt x="872" y="4503"/>
                    </a:lnTo>
                    <a:lnTo>
                      <a:pt x="614" y="4857"/>
                    </a:lnTo>
                    <a:lnTo>
                      <a:pt x="393" y="5183"/>
                    </a:lnTo>
                    <a:lnTo>
                      <a:pt x="221" y="5451"/>
                    </a:lnTo>
                    <a:lnTo>
                      <a:pt x="96" y="5681"/>
                    </a:lnTo>
                    <a:lnTo>
                      <a:pt x="58" y="5777"/>
                    </a:lnTo>
                    <a:lnTo>
                      <a:pt x="29" y="5863"/>
                    </a:lnTo>
                    <a:lnTo>
                      <a:pt x="10" y="5930"/>
                    </a:lnTo>
                    <a:lnTo>
                      <a:pt x="1" y="5978"/>
                    </a:lnTo>
                    <a:lnTo>
                      <a:pt x="1" y="6026"/>
                    </a:lnTo>
                    <a:lnTo>
                      <a:pt x="10" y="6064"/>
                    </a:lnTo>
                    <a:lnTo>
                      <a:pt x="20" y="6093"/>
                    </a:lnTo>
                    <a:lnTo>
                      <a:pt x="39" y="6112"/>
                    </a:lnTo>
                    <a:lnTo>
                      <a:pt x="68" y="6131"/>
                    </a:lnTo>
                    <a:lnTo>
                      <a:pt x="135" y="6131"/>
                    </a:lnTo>
                    <a:lnTo>
                      <a:pt x="173" y="6121"/>
                    </a:lnTo>
                    <a:lnTo>
                      <a:pt x="269" y="6083"/>
                    </a:lnTo>
                    <a:lnTo>
                      <a:pt x="384" y="6035"/>
                    </a:lnTo>
                    <a:lnTo>
                      <a:pt x="508" y="5959"/>
                    </a:lnTo>
                    <a:lnTo>
                      <a:pt x="777" y="5786"/>
                    </a:lnTo>
                    <a:lnTo>
                      <a:pt x="1045" y="5595"/>
                    </a:lnTo>
                    <a:lnTo>
                      <a:pt x="1303" y="5422"/>
                    </a:lnTo>
                    <a:lnTo>
                      <a:pt x="1409" y="5346"/>
                    </a:lnTo>
                    <a:lnTo>
                      <a:pt x="1514" y="5288"/>
                    </a:lnTo>
                    <a:lnTo>
                      <a:pt x="1974" y="5020"/>
                    </a:lnTo>
                    <a:lnTo>
                      <a:pt x="2424" y="4742"/>
                    </a:lnTo>
                    <a:lnTo>
                      <a:pt x="2865" y="4464"/>
                    </a:lnTo>
                    <a:lnTo>
                      <a:pt x="3267" y="4187"/>
                    </a:lnTo>
                    <a:lnTo>
                      <a:pt x="3631" y="3928"/>
                    </a:lnTo>
                    <a:lnTo>
                      <a:pt x="3947" y="3689"/>
                    </a:lnTo>
                    <a:lnTo>
                      <a:pt x="4196" y="3487"/>
                    </a:lnTo>
                    <a:lnTo>
                      <a:pt x="4387" y="3334"/>
                    </a:lnTo>
                    <a:lnTo>
                      <a:pt x="4474" y="3248"/>
                    </a:lnTo>
                    <a:lnTo>
                      <a:pt x="4579" y="3123"/>
                    </a:lnTo>
                    <a:lnTo>
                      <a:pt x="4694" y="2951"/>
                    </a:lnTo>
                    <a:lnTo>
                      <a:pt x="4828" y="2759"/>
                    </a:lnTo>
                    <a:lnTo>
                      <a:pt x="5125" y="2309"/>
                    </a:lnTo>
                    <a:lnTo>
                      <a:pt x="5422" y="1830"/>
                    </a:lnTo>
                    <a:lnTo>
                      <a:pt x="5949" y="959"/>
                    </a:lnTo>
                    <a:lnTo>
                      <a:pt x="6169" y="576"/>
                    </a:lnTo>
                    <a:lnTo>
                      <a:pt x="5173" y="1"/>
                    </a:lnTo>
                    <a:close/>
                  </a:path>
                </a:pathLst>
              </a:custGeom>
              <a:solidFill>
                <a:srgbClr val="EDC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953;p26">
                <a:extLst>
                  <a:ext uri="{FF2B5EF4-FFF2-40B4-BE49-F238E27FC236}">
                    <a16:creationId xmlns:a16="http://schemas.microsoft.com/office/drawing/2014/main" id="{3868701F-3FC5-44D2-89E9-3FD4E2B947DD}"/>
                  </a:ext>
                </a:extLst>
              </p:cNvPr>
              <p:cNvSpPr/>
              <p:nvPr/>
            </p:nvSpPr>
            <p:spPr>
              <a:xfrm>
                <a:off x="6660798" y="4200373"/>
                <a:ext cx="265219" cy="235877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997" extrusionOk="0">
                    <a:moveTo>
                      <a:pt x="6695" y="1"/>
                    </a:moveTo>
                    <a:lnTo>
                      <a:pt x="6523" y="183"/>
                    </a:lnTo>
                    <a:lnTo>
                      <a:pt x="6350" y="355"/>
                    </a:lnTo>
                    <a:lnTo>
                      <a:pt x="6168" y="518"/>
                    </a:lnTo>
                    <a:lnTo>
                      <a:pt x="5986" y="662"/>
                    </a:lnTo>
                    <a:lnTo>
                      <a:pt x="5804" y="796"/>
                    </a:lnTo>
                    <a:lnTo>
                      <a:pt x="5613" y="911"/>
                    </a:lnTo>
                    <a:lnTo>
                      <a:pt x="5421" y="1026"/>
                    </a:lnTo>
                    <a:lnTo>
                      <a:pt x="5230" y="1112"/>
                    </a:lnTo>
                    <a:lnTo>
                      <a:pt x="5029" y="1189"/>
                    </a:lnTo>
                    <a:lnTo>
                      <a:pt x="4827" y="1256"/>
                    </a:lnTo>
                    <a:lnTo>
                      <a:pt x="4617" y="1304"/>
                    </a:lnTo>
                    <a:lnTo>
                      <a:pt x="4406" y="1342"/>
                    </a:lnTo>
                    <a:lnTo>
                      <a:pt x="4195" y="1351"/>
                    </a:lnTo>
                    <a:lnTo>
                      <a:pt x="3985" y="1351"/>
                    </a:lnTo>
                    <a:lnTo>
                      <a:pt x="3764" y="1342"/>
                    </a:lnTo>
                    <a:lnTo>
                      <a:pt x="3544" y="1304"/>
                    </a:lnTo>
                    <a:lnTo>
                      <a:pt x="2663" y="2280"/>
                    </a:lnTo>
                    <a:lnTo>
                      <a:pt x="2280" y="2692"/>
                    </a:lnTo>
                    <a:lnTo>
                      <a:pt x="1906" y="3123"/>
                    </a:lnTo>
                    <a:lnTo>
                      <a:pt x="1628" y="3439"/>
                    </a:lnTo>
                    <a:lnTo>
                      <a:pt x="1341" y="3794"/>
                    </a:lnTo>
                    <a:lnTo>
                      <a:pt x="1034" y="4167"/>
                    </a:lnTo>
                    <a:lnTo>
                      <a:pt x="747" y="4531"/>
                    </a:lnTo>
                    <a:lnTo>
                      <a:pt x="479" y="4867"/>
                    </a:lnTo>
                    <a:lnTo>
                      <a:pt x="268" y="5164"/>
                    </a:lnTo>
                    <a:lnTo>
                      <a:pt x="115" y="5393"/>
                    </a:lnTo>
                    <a:lnTo>
                      <a:pt x="67" y="5470"/>
                    </a:lnTo>
                    <a:lnTo>
                      <a:pt x="38" y="5527"/>
                    </a:lnTo>
                    <a:lnTo>
                      <a:pt x="10" y="5662"/>
                    </a:lnTo>
                    <a:lnTo>
                      <a:pt x="0" y="5777"/>
                    </a:lnTo>
                    <a:lnTo>
                      <a:pt x="10" y="5824"/>
                    </a:lnTo>
                    <a:lnTo>
                      <a:pt x="19" y="5863"/>
                    </a:lnTo>
                    <a:lnTo>
                      <a:pt x="38" y="5901"/>
                    </a:lnTo>
                    <a:lnTo>
                      <a:pt x="57" y="5930"/>
                    </a:lnTo>
                    <a:lnTo>
                      <a:pt x="86" y="5958"/>
                    </a:lnTo>
                    <a:lnTo>
                      <a:pt x="115" y="5968"/>
                    </a:lnTo>
                    <a:lnTo>
                      <a:pt x="163" y="5987"/>
                    </a:lnTo>
                    <a:lnTo>
                      <a:pt x="201" y="5997"/>
                    </a:lnTo>
                    <a:lnTo>
                      <a:pt x="316" y="5987"/>
                    </a:lnTo>
                    <a:lnTo>
                      <a:pt x="441" y="5968"/>
                    </a:lnTo>
                    <a:lnTo>
                      <a:pt x="603" y="5920"/>
                    </a:lnTo>
                    <a:lnTo>
                      <a:pt x="785" y="5844"/>
                    </a:lnTo>
                    <a:lnTo>
                      <a:pt x="987" y="5757"/>
                    </a:lnTo>
                    <a:lnTo>
                      <a:pt x="1216" y="5642"/>
                    </a:lnTo>
                    <a:lnTo>
                      <a:pt x="1465" y="5499"/>
                    </a:lnTo>
                    <a:lnTo>
                      <a:pt x="1743" y="5336"/>
                    </a:lnTo>
                    <a:lnTo>
                      <a:pt x="2050" y="5154"/>
                    </a:lnTo>
                    <a:lnTo>
                      <a:pt x="2375" y="4953"/>
                    </a:lnTo>
                    <a:lnTo>
                      <a:pt x="2806" y="4665"/>
                    </a:lnTo>
                    <a:lnTo>
                      <a:pt x="3228" y="4359"/>
                    </a:lnTo>
                    <a:lnTo>
                      <a:pt x="3640" y="4062"/>
                    </a:lnTo>
                    <a:lnTo>
                      <a:pt x="4013" y="3765"/>
                    </a:lnTo>
                    <a:lnTo>
                      <a:pt x="4358" y="3497"/>
                    </a:lnTo>
                    <a:lnTo>
                      <a:pt x="4655" y="3248"/>
                    </a:lnTo>
                    <a:lnTo>
                      <a:pt x="5086" y="2884"/>
                    </a:lnTo>
                    <a:lnTo>
                      <a:pt x="5172" y="2798"/>
                    </a:lnTo>
                    <a:lnTo>
                      <a:pt x="5268" y="2664"/>
                    </a:lnTo>
                    <a:lnTo>
                      <a:pt x="5383" y="2501"/>
                    </a:lnTo>
                    <a:lnTo>
                      <a:pt x="5507" y="2300"/>
                    </a:lnTo>
                    <a:lnTo>
                      <a:pt x="5785" y="1830"/>
                    </a:lnTo>
                    <a:lnTo>
                      <a:pt x="6063" y="1332"/>
                    </a:lnTo>
                    <a:lnTo>
                      <a:pt x="6322" y="844"/>
                    </a:lnTo>
                    <a:lnTo>
                      <a:pt x="6542" y="422"/>
                    </a:lnTo>
                    <a:lnTo>
                      <a:pt x="6743" y="30"/>
                    </a:lnTo>
                    <a:lnTo>
                      <a:pt x="66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954;p26">
                <a:extLst>
                  <a:ext uri="{FF2B5EF4-FFF2-40B4-BE49-F238E27FC236}">
                    <a16:creationId xmlns:a16="http://schemas.microsoft.com/office/drawing/2014/main" id="{B9AFEB7D-B27C-4819-A09B-3490BF77C900}"/>
                  </a:ext>
                </a:extLst>
              </p:cNvPr>
              <p:cNvSpPr/>
              <p:nvPr/>
            </p:nvSpPr>
            <p:spPr>
              <a:xfrm>
                <a:off x="7608607" y="1993179"/>
                <a:ext cx="739176" cy="1192404"/>
              </a:xfrm>
              <a:custGeom>
                <a:avLst/>
                <a:gdLst/>
                <a:ahLst/>
                <a:cxnLst/>
                <a:rect l="l" t="t" r="r" b="b"/>
                <a:pathLst>
                  <a:path w="18793" h="30316" extrusionOk="0">
                    <a:moveTo>
                      <a:pt x="9310" y="1"/>
                    </a:moveTo>
                    <a:lnTo>
                      <a:pt x="9081" y="10"/>
                    </a:lnTo>
                    <a:lnTo>
                      <a:pt x="8870" y="20"/>
                    </a:lnTo>
                    <a:lnTo>
                      <a:pt x="8669" y="49"/>
                    </a:lnTo>
                    <a:lnTo>
                      <a:pt x="8496" y="68"/>
                    </a:lnTo>
                    <a:lnTo>
                      <a:pt x="8190" y="125"/>
                    </a:lnTo>
                    <a:lnTo>
                      <a:pt x="7960" y="183"/>
                    </a:lnTo>
                    <a:lnTo>
                      <a:pt x="7816" y="231"/>
                    </a:lnTo>
                    <a:lnTo>
                      <a:pt x="7768" y="250"/>
                    </a:lnTo>
                    <a:lnTo>
                      <a:pt x="7653" y="355"/>
                    </a:lnTo>
                    <a:lnTo>
                      <a:pt x="7500" y="460"/>
                    </a:lnTo>
                    <a:lnTo>
                      <a:pt x="7318" y="566"/>
                    </a:lnTo>
                    <a:lnTo>
                      <a:pt x="7117" y="681"/>
                    </a:lnTo>
                    <a:lnTo>
                      <a:pt x="6887" y="796"/>
                    </a:lnTo>
                    <a:lnTo>
                      <a:pt x="6629" y="901"/>
                    </a:lnTo>
                    <a:lnTo>
                      <a:pt x="6351" y="1016"/>
                    </a:lnTo>
                    <a:lnTo>
                      <a:pt x="6044" y="1121"/>
                    </a:lnTo>
                    <a:lnTo>
                      <a:pt x="5719" y="1227"/>
                    </a:lnTo>
                    <a:lnTo>
                      <a:pt x="5383" y="1322"/>
                    </a:lnTo>
                    <a:lnTo>
                      <a:pt x="5019" y="1418"/>
                    </a:lnTo>
                    <a:lnTo>
                      <a:pt x="4646" y="1504"/>
                    </a:lnTo>
                    <a:lnTo>
                      <a:pt x="4253" y="1581"/>
                    </a:lnTo>
                    <a:lnTo>
                      <a:pt x="3851" y="1658"/>
                    </a:lnTo>
                    <a:lnTo>
                      <a:pt x="3439" y="1715"/>
                    </a:lnTo>
                    <a:lnTo>
                      <a:pt x="3008" y="1773"/>
                    </a:lnTo>
                    <a:lnTo>
                      <a:pt x="2807" y="1801"/>
                    </a:lnTo>
                    <a:lnTo>
                      <a:pt x="2615" y="1849"/>
                    </a:lnTo>
                    <a:lnTo>
                      <a:pt x="2520" y="1878"/>
                    </a:lnTo>
                    <a:lnTo>
                      <a:pt x="2433" y="1907"/>
                    </a:lnTo>
                    <a:lnTo>
                      <a:pt x="2357" y="1955"/>
                    </a:lnTo>
                    <a:lnTo>
                      <a:pt x="2280" y="1993"/>
                    </a:lnTo>
                    <a:lnTo>
                      <a:pt x="2203" y="2041"/>
                    </a:lnTo>
                    <a:lnTo>
                      <a:pt x="2136" y="2098"/>
                    </a:lnTo>
                    <a:lnTo>
                      <a:pt x="2069" y="2156"/>
                    </a:lnTo>
                    <a:lnTo>
                      <a:pt x="2002" y="2223"/>
                    </a:lnTo>
                    <a:lnTo>
                      <a:pt x="1945" y="2299"/>
                    </a:lnTo>
                    <a:lnTo>
                      <a:pt x="1887" y="2376"/>
                    </a:lnTo>
                    <a:lnTo>
                      <a:pt x="1840" y="2462"/>
                    </a:lnTo>
                    <a:lnTo>
                      <a:pt x="1782" y="2548"/>
                    </a:lnTo>
                    <a:lnTo>
                      <a:pt x="1696" y="2759"/>
                    </a:lnTo>
                    <a:lnTo>
                      <a:pt x="1619" y="2989"/>
                    </a:lnTo>
                    <a:lnTo>
                      <a:pt x="1552" y="3248"/>
                    </a:lnTo>
                    <a:lnTo>
                      <a:pt x="1495" y="3545"/>
                    </a:lnTo>
                    <a:lnTo>
                      <a:pt x="1447" y="3861"/>
                    </a:lnTo>
                    <a:lnTo>
                      <a:pt x="1418" y="4225"/>
                    </a:lnTo>
                    <a:lnTo>
                      <a:pt x="1389" y="4617"/>
                    </a:lnTo>
                    <a:lnTo>
                      <a:pt x="1370" y="5048"/>
                    </a:lnTo>
                    <a:lnTo>
                      <a:pt x="1361" y="5527"/>
                    </a:lnTo>
                    <a:lnTo>
                      <a:pt x="1361" y="6035"/>
                    </a:lnTo>
                    <a:lnTo>
                      <a:pt x="1370" y="6590"/>
                    </a:lnTo>
                    <a:lnTo>
                      <a:pt x="1380" y="7184"/>
                    </a:lnTo>
                    <a:lnTo>
                      <a:pt x="1418" y="8516"/>
                    </a:lnTo>
                    <a:lnTo>
                      <a:pt x="1476" y="10039"/>
                    </a:lnTo>
                    <a:lnTo>
                      <a:pt x="1638" y="13697"/>
                    </a:lnTo>
                    <a:lnTo>
                      <a:pt x="1725" y="15862"/>
                    </a:lnTo>
                    <a:lnTo>
                      <a:pt x="1820" y="18266"/>
                    </a:lnTo>
                    <a:lnTo>
                      <a:pt x="1820" y="18716"/>
                    </a:lnTo>
                    <a:lnTo>
                      <a:pt x="1811" y="19157"/>
                    </a:lnTo>
                    <a:lnTo>
                      <a:pt x="1782" y="19598"/>
                    </a:lnTo>
                    <a:lnTo>
                      <a:pt x="1744" y="20029"/>
                    </a:lnTo>
                    <a:lnTo>
                      <a:pt x="1686" y="20469"/>
                    </a:lnTo>
                    <a:lnTo>
                      <a:pt x="1619" y="20900"/>
                    </a:lnTo>
                    <a:lnTo>
                      <a:pt x="1543" y="21322"/>
                    </a:lnTo>
                    <a:lnTo>
                      <a:pt x="1456" y="21743"/>
                    </a:lnTo>
                    <a:lnTo>
                      <a:pt x="1361" y="22164"/>
                    </a:lnTo>
                    <a:lnTo>
                      <a:pt x="1265" y="22586"/>
                    </a:lnTo>
                    <a:lnTo>
                      <a:pt x="1054" y="23410"/>
                    </a:lnTo>
                    <a:lnTo>
                      <a:pt x="614" y="24990"/>
                    </a:lnTo>
                    <a:lnTo>
                      <a:pt x="412" y="25747"/>
                    </a:lnTo>
                    <a:lnTo>
                      <a:pt x="326" y="26120"/>
                    </a:lnTo>
                    <a:lnTo>
                      <a:pt x="240" y="26484"/>
                    </a:lnTo>
                    <a:lnTo>
                      <a:pt x="173" y="26848"/>
                    </a:lnTo>
                    <a:lnTo>
                      <a:pt x="106" y="27203"/>
                    </a:lnTo>
                    <a:lnTo>
                      <a:pt x="58" y="27547"/>
                    </a:lnTo>
                    <a:lnTo>
                      <a:pt x="29" y="27883"/>
                    </a:lnTo>
                    <a:lnTo>
                      <a:pt x="10" y="28218"/>
                    </a:lnTo>
                    <a:lnTo>
                      <a:pt x="1" y="28544"/>
                    </a:lnTo>
                    <a:lnTo>
                      <a:pt x="20" y="28860"/>
                    </a:lnTo>
                    <a:lnTo>
                      <a:pt x="58" y="29166"/>
                    </a:lnTo>
                    <a:lnTo>
                      <a:pt x="77" y="29319"/>
                    </a:lnTo>
                    <a:lnTo>
                      <a:pt x="115" y="29463"/>
                    </a:lnTo>
                    <a:lnTo>
                      <a:pt x="154" y="29616"/>
                    </a:lnTo>
                    <a:lnTo>
                      <a:pt x="192" y="29760"/>
                    </a:lnTo>
                    <a:lnTo>
                      <a:pt x="240" y="29904"/>
                    </a:lnTo>
                    <a:lnTo>
                      <a:pt x="297" y="30047"/>
                    </a:lnTo>
                    <a:lnTo>
                      <a:pt x="355" y="30181"/>
                    </a:lnTo>
                    <a:lnTo>
                      <a:pt x="422" y="30315"/>
                    </a:lnTo>
                    <a:lnTo>
                      <a:pt x="15881" y="27394"/>
                    </a:lnTo>
                    <a:lnTo>
                      <a:pt x="16015" y="27318"/>
                    </a:lnTo>
                    <a:lnTo>
                      <a:pt x="16149" y="27222"/>
                    </a:lnTo>
                    <a:lnTo>
                      <a:pt x="16283" y="27107"/>
                    </a:lnTo>
                    <a:lnTo>
                      <a:pt x="16417" y="26973"/>
                    </a:lnTo>
                    <a:lnTo>
                      <a:pt x="16551" y="26819"/>
                    </a:lnTo>
                    <a:lnTo>
                      <a:pt x="16676" y="26647"/>
                    </a:lnTo>
                    <a:lnTo>
                      <a:pt x="16800" y="26465"/>
                    </a:lnTo>
                    <a:lnTo>
                      <a:pt x="16925" y="26254"/>
                    </a:lnTo>
                    <a:lnTo>
                      <a:pt x="17040" y="26034"/>
                    </a:lnTo>
                    <a:lnTo>
                      <a:pt x="17155" y="25804"/>
                    </a:lnTo>
                    <a:lnTo>
                      <a:pt x="17270" y="25555"/>
                    </a:lnTo>
                    <a:lnTo>
                      <a:pt x="17385" y="25287"/>
                    </a:lnTo>
                    <a:lnTo>
                      <a:pt x="17490" y="25000"/>
                    </a:lnTo>
                    <a:lnTo>
                      <a:pt x="17595" y="24712"/>
                    </a:lnTo>
                    <a:lnTo>
                      <a:pt x="17701" y="24406"/>
                    </a:lnTo>
                    <a:lnTo>
                      <a:pt x="17797" y="24080"/>
                    </a:lnTo>
                    <a:lnTo>
                      <a:pt x="17892" y="23745"/>
                    </a:lnTo>
                    <a:lnTo>
                      <a:pt x="17979" y="23410"/>
                    </a:lnTo>
                    <a:lnTo>
                      <a:pt x="18065" y="23046"/>
                    </a:lnTo>
                    <a:lnTo>
                      <a:pt x="18151" y="22682"/>
                    </a:lnTo>
                    <a:lnTo>
                      <a:pt x="18228" y="22308"/>
                    </a:lnTo>
                    <a:lnTo>
                      <a:pt x="18295" y="21925"/>
                    </a:lnTo>
                    <a:lnTo>
                      <a:pt x="18371" y="21523"/>
                    </a:lnTo>
                    <a:lnTo>
                      <a:pt x="18429" y="21120"/>
                    </a:lnTo>
                    <a:lnTo>
                      <a:pt x="18496" y="20709"/>
                    </a:lnTo>
                    <a:lnTo>
                      <a:pt x="18544" y="20287"/>
                    </a:lnTo>
                    <a:lnTo>
                      <a:pt x="18592" y="19866"/>
                    </a:lnTo>
                    <a:lnTo>
                      <a:pt x="18639" y="19425"/>
                    </a:lnTo>
                    <a:lnTo>
                      <a:pt x="18678" y="18985"/>
                    </a:lnTo>
                    <a:lnTo>
                      <a:pt x="18716" y="18544"/>
                    </a:lnTo>
                    <a:lnTo>
                      <a:pt x="18745" y="18094"/>
                    </a:lnTo>
                    <a:lnTo>
                      <a:pt x="18764" y="17634"/>
                    </a:lnTo>
                    <a:lnTo>
                      <a:pt x="18783" y="17174"/>
                    </a:lnTo>
                    <a:lnTo>
                      <a:pt x="18793" y="16715"/>
                    </a:lnTo>
                    <a:lnTo>
                      <a:pt x="18793" y="16245"/>
                    </a:lnTo>
                    <a:lnTo>
                      <a:pt x="18793" y="15776"/>
                    </a:lnTo>
                    <a:lnTo>
                      <a:pt x="18783" y="15307"/>
                    </a:lnTo>
                    <a:lnTo>
                      <a:pt x="18774" y="14837"/>
                    </a:lnTo>
                    <a:lnTo>
                      <a:pt x="18754" y="14368"/>
                    </a:lnTo>
                    <a:lnTo>
                      <a:pt x="18726" y="13889"/>
                    </a:lnTo>
                    <a:lnTo>
                      <a:pt x="18687" y="13420"/>
                    </a:lnTo>
                    <a:lnTo>
                      <a:pt x="18649" y="12941"/>
                    </a:lnTo>
                    <a:lnTo>
                      <a:pt x="18592" y="12471"/>
                    </a:lnTo>
                    <a:lnTo>
                      <a:pt x="18534" y="12002"/>
                    </a:lnTo>
                    <a:lnTo>
                      <a:pt x="18477" y="11533"/>
                    </a:lnTo>
                    <a:lnTo>
                      <a:pt x="18400" y="11063"/>
                    </a:lnTo>
                    <a:lnTo>
                      <a:pt x="18323" y="10594"/>
                    </a:lnTo>
                    <a:lnTo>
                      <a:pt x="18237" y="10134"/>
                    </a:lnTo>
                    <a:lnTo>
                      <a:pt x="18141" y="9684"/>
                    </a:lnTo>
                    <a:lnTo>
                      <a:pt x="18036" y="9234"/>
                    </a:lnTo>
                    <a:lnTo>
                      <a:pt x="17921" y="8784"/>
                    </a:lnTo>
                    <a:lnTo>
                      <a:pt x="17806" y="8343"/>
                    </a:lnTo>
                    <a:lnTo>
                      <a:pt x="17672" y="7903"/>
                    </a:lnTo>
                    <a:lnTo>
                      <a:pt x="17538" y="7481"/>
                    </a:lnTo>
                    <a:lnTo>
                      <a:pt x="17394" y="7060"/>
                    </a:lnTo>
                    <a:lnTo>
                      <a:pt x="17231" y="6638"/>
                    </a:lnTo>
                    <a:lnTo>
                      <a:pt x="17069" y="6236"/>
                    </a:lnTo>
                    <a:lnTo>
                      <a:pt x="16896" y="5834"/>
                    </a:lnTo>
                    <a:lnTo>
                      <a:pt x="16714" y="5451"/>
                    </a:lnTo>
                    <a:lnTo>
                      <a:pt x="16523" y="5068"/>
                    </a:lnTo>
                    <a:lnTo>
                      <a:pt x="16322" y="4704"/>
                    </a:lnTo>
                    <a:lnTo>
                      <a:pt x="16101" y="4349"/>
                    </a:lnTo>
                    <a:lnTo>
                      <a:pt x="15881" y="3995"/>
                    </a:lnTo>
                    <a:lnTo>
                      <a:pt x="15651" y="3660"/>
                    </a:lnTo>
                    <a:lnTo>
                      <a:pt x="15479" y="3430"/>
                    </a:lnTo>
                    <a:lnTo>
                      <a:pt x="15306" y="3209"/>
                    </a:lnTo>
                    <a:lnTo>
                      <a:pt x="15134" y="2999"/>
                    </a:lnTo>
                    <a:lnTo>
                      <a:pt x="14961" y="2798"/>
                    </a:lnTo>
                    <a:lnTo>
                      <a:pt x="14789" y="2596"/>
                    </a:lnTo>
                    <a:lnTo>
                      <a:pt x="14617" y="2414"/>
                    </a:lnTo>
                    <a:lnTo>
                      <a:pt x="14444" y="2232"/>
                    </a:lnTo>
                    <a:lnTo>
                      <a:pt x="14272" y="2070"/>
                    </a:lnTo>
                    <a:lnTo>
                      <a:pt x="14099" y="1907"/>
                    </a:lnTo>
                    <a:lnTo>
                      <a:pt x="13927" y="1754"/>
                    </a:lnTo>
                    <a:lnTo>
                      <a:pt x="13745" y="1610"/>
                    </a:lnTo>
                    <a:lnTo>
                      <a:pt x="13573" y="1476"/>
                    </a:lnTo>
                    <a:lnTo>
                      <a:pt x="13228" y="1227"/>
                    </a:lnTo>
                    <a:lnTo>
                      <a:pt x="12893" y="1006"/>
                    </a:lnTo>
                    <a:lnTo>
                      <a:pt x="12548" y="805"/>
                    </a:lnTo>
                    <a:lnTo>
                      <a:pt x="12213" y="633"/>
                    </a:lnTo>
                    <a:lnTo>
                      <a:pt x="11887" y="489"/>
                    </a:lnTo>
                    <a:lnTo>
                      <a:pt x="11561" y="365"/>
                    </a:lnTo>
                    <a:lnTo>
                      <a:pt x="11245" y="259"/>
                    </a:lnTo>
                    <a:lnTo>
                      <a:pt x="10939" y="183"/>
                    </a:lnTo>
                    <a:lnTo>
                      <a:pt x="10642" y="116"/>
                    </a:lnTo>
                    <a:lnTo>
                      <a:pt x="10345" y="68"/>
                    </a:lnTo>
                    <a:lnTo>
                      <a:pt x="10067" y="29"/>
                    </a:lnTo>
                    <a:lnTo>
                      <a:pt x="9799" y="10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955;p26">
                <a:extLst>
                  <a:ext uri="{FF2B5EF4-FFF2-40B4-BE49-F238E27FC236}">
                    <a16:creationId xmlns:a16="http://schemas.microsoft.com/office/drawing/2014/main" id="{569D6CA6-58B7-4CB9-A944-D4657B1A290E}"/>
                  </a:ext>
                </a:extLst>
              </p:cNvPr>
              <p:cNvSpPr/>
              <p:nvPr/>
            </p:nvSpPr>
            <p:spPr>
              <a:xfrm>
                <a:off x="7525342" y="3053669"/>
                <a:ext cx="716599" cy="360561"/>
              </a:xfrm>
              <a:custGeom>
                <a:avLst/>
                <a:gdLst/>
                <a:ahLst/>
                <a:cxnLst/>
                <a:rect l="l" t="t" r="r" b="b"/>
                <a:pathLst>
                  <a:path w="18219" h="9167" extrusionOk="0">
                    <a:moveTo>
                      <a:pt x="1265" y="0"/>
                    </a:moveTo>
                    <a:lnTo>
                      <a:pt x="1208" y="163"/>
                    </a:lnTo>
                    <a:lnTo>
                      <a:pt x="1141" y="355"/>
                    </a:lnTo>
                    <a:lnTo>
                      <a:pt x="1016" y="805"/>
                    </a:lnTo>
                    <a:lnTo>
                      <a:pt x="882" y="1341"/>
                    </a:lnTo>
                    <a:lnTo>
                      <a:pt x="748" y="1954"/>
                    </a:lnTo>
                    <a:lnTo>
                      <a:pt x="623" y="2615"/>
                    </a:lnTo>
                    <a:lnTo>
                      <a:pt x="489" y="3314"/>
                    </a:lnTo>
                    <a:lnTo>
                      <a:pt x="374" y="4033"/>
                    </a:lnTo>
                    <a:lnTo>
                      <a:pt x="269" y="4770"/>
                    </a:lnTo>
                    <a:lnTo>
                      <a:pt x="173" y="5498"/>
                    </a:lnTo>
                    <a:lnTo>
                      <a:pt x="97" y="6207"/>
                    </a:lnTo>
                    <a:lnTo>
                      <a:pt x="39" y="6877"/>
                    </a:lnTo>
                    <a:lnTo>
                      <a:pt x="10" y="7490"/>
                    </a:lnTo>
                    <a:lnTo>
                      <a:pt x="1" y="7778"/>
                    </a:lnTo>
                    <a:lnTo>
                      <a:pt x="1" y="8046"/>
                    </a:lnTo>
                    <a:lnTo>
                      <a:pt x="10" y="8295"/>
                    </a:lnTo>
                    <a:lnTo>
                      <a:pt x="29" y="8525"/>
                    </a:lnTo>
                    <a:lnTo>
                      <a:pt x="49" y="8726"/>
                    </a:lnTo>
                    <a:lnTo>
                      <a:pt x="77" y="8898"/>
                    </a:lnTo>
                    <a:lnTo>
                      <a:pt x="125" y="9051"/>
                    </a:lnTo>
                    <a:lnTo>
                      <a:pt x="173" y="9166"/>
                    </a:lnTo>
                    <a:lnTo>
                      <a:pt x="10795" y="7318"/>
                    </a:lnTo>
                    <a:lnTo>
                      <a:pt x="11130" y="7251"/>
                    </a:lnTo>
                    <a:lnTo>
                      <a:pt x="11466" y="7174"/>
                    </a:lnTo>
                    <a:lnTo>
                      <a:pt x="11801" y="7078"/>
                    </a:lnTo>
                    <a:lnTo>
                      <a:pt x="12127" y="6983"/>
                    </a:lnTo>
                    <a:lnTo>
                      <a:pt x="12452" y="6868"/>
                    </a:lnTo>
                    <a:lnTo>
                      <a:pt x="12768" y="6743"/>
                    </a:lnTo>
                    <a:lnTo>
                      <a:pt x="13084" y="6609"/>
                    </a:lnTo>
                    <a:lnTo>
                      <a:pt x="13391" y="6456"/>
                    </a:lnTo>
                    <a:lnTo>
                      <a:pt x="13688" y="6303"/>
                    </a:lnTo>
                    <a:lnTo>
                      <a:pt x="13985" y="6130"/>
                    </a:lnTo>
                    <a:lnTo>
                      <a:pt x="14263" y="5958"/>
                    </a:lnTo>
                    <a:lnTo>
                      <a:pt x="14550" y="5766"/>
                    </a:lnTo>
                    <a:lnTo>
                      <a:pt x="14818" y="5575"/>
                    </a:lnTo>
                    <a:lnTo>
                      <a:pt x="15086" y="5364"/>
                    </a:lnTo>
                    <a:lnTo>
                      <a:pt x="15335" y="5144"/>
                    </a:lnTo>
                    <a:lnTo>
                      <a:pt x="15584" y="4923"/>
                    </a:lnTo>
                    <a:lnTo>
                      <a:pt x="15824" y="4693"/>
                    </a:lnTo>
                    <a:lnTo>
                      <a:pt x="16054" y="4444"/>
                    </a:lnTo>
                    <a:lnTo>
                      <a:pt x="16274" y="4195"/>
                    </a:lnTo>
                    <a:lnTo>
                      <a:pt x="16494" y="3937"/>
                    </a:lnTo>
                    <a:lnTo>
                      <a:pt x="16695" y="3669"/>
                    </a:lnTo>
                    <a:lnTo>
                      <a:pt x="16887" y="3400"/>
                    </a:lnTo>
                    <a:lnTo>
                      <a:pt x="17069" y="3113"/>
                    </a:lnTo>
                    <a:lnTo>
                      <a:pt x="17241" y="2826"/>
                    </a:lnTo>
                    <a:lnTo>
                      <a:pt x="17404" y="2529"/>
                    </a:lnTo>
                    <a:lnTo>
                      <a:pt x="17548" y="2222"/>
                    </a:lnTo>
                    <a:lnTo>
                      <a:pt x="17691" y="1916"/>
                    </a:lnTo>
                    <a:lnTo>
                      <a:pt x="17816" y="1600"/>
                    </a:lnTo>
                    <a:lnTo>
                      <a:pt x="17931" y="1284"/>
                    </a:lnTo>
                    <a:lnTo>
                      <a:pt x="18036" y="948"/>
                    </a:lnTo>
                    <a:lnTo>
                      <a:pt x="18123" y="623"/>
                    </a:lnTo>
                    <a:lnTo>
                      <a:pt x="18199" y="278"/>
                    </a:lnTo>
                    <a:lnTo>
                      <a:pt x="18218" y="211"/>
                    </a:lnTo>
                    <a:lnTo>
                      <a:pt x="17749" y="182"/>
                    </a:lnTo>
                    <a:lnTo>
                      <a:pt x="17136" y="163"/>
                    </a:lnTo>
                    <a:lnTo>
                      <a:pt x="15575" y="125"/>
                    </a:lnTo>
                    <a:lnTo>
                      <a:pt x="13611" y="86"/>
                    </a:lnTo>
                    <a:lnTo>
                      <a:pt x="11351" y="58"/>
                    </a:lnTo>
                    <a:lnTo>
                      <a:pt x="8889" y="29"/>
                    </a:lnTo>
                    <a:lnTo>
                      <a:pt x="6322" y="10"/>
                    </a:lnTo>
                    <a:lnTo>
                      <a:pt x="37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956;p26">
                <a:extLst>
                  <a:ext uri="{FF2B5EF4-FFF2-40B4-BE49-F238E27FC236}">
                    <a16:creationId xmlns:a16="http://schemas.microsoft.com/office/drawing/2014/main" id="{D1DFE147-43F0-41F4-AF3D-FD200D1D4666}"/>
                  </a:ext>
                </a:extLst>
              </p:cNvPr>
              <p:cNvSpPr/>
              <p:nvPr/>
            </p:nvSpPr>
            <p:spPr>
              <a:xfrm>
                <a:off x="7773602" y="1679393"/>
                <a:ext cx="218925" cy="431399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10968" extrusionOk="0">
                    <a:moveTo>
                      <a:pt x="2204" y="0"/>
                    </a:moveTo>
                    <a:lnTo>
                      <a:pt x="1" y="3314"/>
                    </a:lnTo>
                    <a:lnTo>
                      <a:pt x="96" y="3669"/>
                    </a:lnTo>
                    <a:lnTo>
                      <a:pt x="173" y="4004"/>
                    </a:lnTo>
                    <a:lnTo>
                      <a:pt x="250" y="4339"/>
                    </a:lnTo>
                    <a:lnTo>
                      <a:pt x="317" y="4665"/>
                    </a:lnTo>
                    <a:lnTo>
                      <a:pt x="374" y="4981"/>
                    </a:lnTo>
                    <a:lnTo>
                      <a:pt x="422" y="5297"/>
                    </a:lnTo>
                    <a:lnTo>
                      <a:pt x="499" y="5881"/>
                    </a:lnTo>
                    <a:lnTo>
                      <a:pt x="556" y="6437"/>
                    </a:lnTo>
                    <a:lnTo>
                      <a:pt x="585" y="6954"/>
                    </a:lnTo>
                    <a:lnTo>
                      <a:pt x="595" y="7433"/>
                    </a:lnTo>
                    <a:lnTo>
                      <a:pt x="595" y="7864"/>
                    </a:lnTo>
                    <a:lnTo>
                      <a:pt x="575" y="8247"/>
                    </a:lnTo>
                    <a:lnTo>
                      <a:pt x="556" y="8592"/>
                    </a:lnTo>
                    <a:lnTo>
                      <a:pt x="528" y="8889"/>
                    </a:lnTo>
                    <a:lnTo>
                      <a:pt x="499" y="9128"/>
                    </a:lnTo>
                    <a:lnTo>
                      <a:pt x="441" y="9463"/>
                    </a:lnTo>
                    <a:lnTo>
                      <a:pt x="413" y="9578"/>
                    </a:lnTo>
                    <a:lnTo>
                      <a:pt x="413" y="9770"/>
                    </a:lnTo>
                    <a:lnTo>
                      <a:pt x="422" y="9952"/>
                    </a:lnTo>
                    <a:lnTo>
                      <a:pt x="451" y="10115"/>
                    </a:lnTo>
                    <a:lnTo>
                      <a:pt x="489" y="10258"/>
                    </a:lnTo>
                    <a:lnTo>
                      <a:pt x="528" y="10392"/>
                    </a:lnTo>
                    <a:lnTo>
                      <a:pt x="585" y="10507"/>
                    </a:lnTo>
                    <a:lnTo>
                      <a:pt x="652" y="10603"/>
                    </a:lnTo>
                    <a:lnTo>
                      <a:pt x="729" y="10699"/>
                    </a:lnTo>
                    <a:lnTo>
                      <a:pt x="815" y="10766"/>
                    </a:lnTo>
                    <a:lnTo>
                      <a:pt x="911" y="10833"/>
                    </a:lnTo>
                    <a:lnTo>
                      <a:pt x="1006" y="10881"/>
                    </a:lnTo>
                    <a:lnTo>
                      <a:pt x="1112" y="10919"/>
                    </a:lnTo>
                    <a:lnTo>
                      <a:pt x="1227" y="10948"/>
                    </a:lnTo>
                    <a:lnTo>
                      <a:pt x="1351" y="10958"/>
                    </a:lnTo>
                    <a:lnTo>
                      <a:pt x="1476" y="10967"/>
                    </a:lnTo>
                    <a:lnTo>
                      <a:pt x="1610" y="10958"/>
                    </a:lnTo>
                    <a:lnTo>
                      <a:pt x="1744" y="10948"/>
                    </a:lnTo>
                    <a:lnTo>
                      <a:pt x="1888" y="10919"/>
                    </a:lnTo>
                    <a:lnTo>
                      <a:pt x="2031" y="10890"/>
                    </a:lnTo>
                    <a:lnTo>
                      <a:pt x="2175" y="10852"/>
                    </a:lnTo>
                    <a:lnTo>
                      <a:pt x="2328" y="10804"/>
                    </a:lnTo>
                    <a:lnTo>
                      <a:pt x="2481" y="10747"/>
                    </a:lnTo>
                    <a:lnTo>
                      <a:pt x="2788" y="10622"/>
                    </a:lnTo>
                    <a:lnTo>
                      <a:pt x="3094" y="10469"/>
                    </a:lnTo>
                    <a:lnTo>
                      <a:pt x="3401" y="10297"/>
                    </a:lnTo>
                    <a:lnTo>
                      <a:pt x="3707" y="10105"/>
                    </a:lnTo>
                    <a:lnTo>
                      <a:pt x="3995" y="9904"/>
                    </a:lnTo>
                    <a:lnTo>
                      <a:pt x="4177" y="9770"/>
                    </a:lnTo>
                    <a:lnTo>
                      <a:pt x="4349" y="9636"/>
                    </a:lnTo>
                    <a:lnTo>
                      <a:pt x="4512" y="9492"/>
                    </a:lnTo>
                    <a:lnTo>
                      <a:pt x="4656" y="9348"/>
                    </a:lnTo>
                    <a:lnTo>
                      <a:pt x="4799" y="9205"/>
                    </a:lnTo>
                    <a:lnTo>
                      <a:pt x="4924" y="9071"/>
                    </a:lnTo>
                    <a:lnTo>
                      <a:pt x="5154" y="8802"/>
                    </a:lnTo>
                    <a:lnTo>
                      <a:pt x="5336" y="8573"/>
                    </a:lnTo>
                    <a:lnTo>
                      <a:pt x="5460" y="8391"/>
                    </a:lnTo>
                    <a:lnTo>
                      <a:pt x="5566" y="8237"/>
                    </a:lnTo>
                    <a:lnTo>
                      <a:pt x="5336" y="7998"/>
                    </a:lnTo>
                    <a:lnTo>
                      <a:pt x="5115" y="7739"/>
                    </a:lnTo>
                    <a:lnTo>
                      <a:pt x="4895" y="7471"/>
                    </a:lnTo>
                    <a:lnTo>
                      <a:pt x="4694" y="7184"/>
                    </a:lnTo>
                    <a:lnTo>
                      <a:pt x="4502" y="6887"/>
                    </a:lnTo>
                    <a:lnTo>
                      <a:pt x="4311" y="6571"/>
                    </a:lnTo>
                    <a:lnTo>
                      <a:pt x="4138" y="6255"/>
                    </a:lnTo>
                    <a:lnTo>
                      <a:pt x="3966" y="5919"/>
                    </a:lnTo>
                    <a:lnTo>
                      <a:pt x="3813" y="5584"/>
                    </a:lnTo>
                    <a:lnTo>
                      <a:pt x="3660" y="5249"/>
                    </a:lnTo>
                    <a:lnTo>
                      <a:pt x="3516" y="4904"/>
                    </a:lnTo>
                    <a:lnTo>
                      <a:pt x="3382" y="4559"/>
                    </a:lnTo>
                    <a:lnTo>
                      <a:pt x="3257" y="4215"/>
                    </a:lnTo>
                    <a:lnTo>
                      <a:pt x="3142" y="3879"/>
                    </a:lnTo>
                    <a:lnTo>
                      <a:pt x="3037" y="3544"/>
                    </a:lnTo>
                    <a:lnTo>
                      <a:pt x="2932" y="3209"/>
                    </a:lnTo>
                    <a:lnTo>
                      <a:pt x="2750" y="2567"/>
                    </a:lnTo>
                    <a:lnTo>
                      <a:pt x="2596" y="1964"/>
                    </a:lnTo>
                    <a:lnTo>
                      <a:pt x="2472" y="1427"/>
                    </a:lnTo>
                    <a:lnTo>
                      <a:pt x="2376" y="948"/>
                    </a:lnTo>
                    <a:lnTo>
                      <a:pt x="2299" y="556"/>
                    </a:lnTo>
                    <a:lnTo>
                      <a:pt x="2242" y="259"/>
                    </a:lnTo>
                    <a:lnTo>
                      <a:pt x="2204" y="0"/>
                    </a:lnTo>
                    <a:close/>
                  </a:path>
                </a:pathLst>
              </a:custGeom>
              <a:solidFill>
                <a:srgbClr val="FF9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957;p26">
                <a:extLst>
                  <a:ext uri="{FF2B5EF4-FFF2-40B4-BE49-F238E27FC236}">
                    <a16:creationId xmlns:a16="http://schemas.microsoft.com/office/drawing/2014/main" id="{8CE622C6-D595-4DAF-9096-57E6566AD6E0}"/>
                  </a:ext>
                </a:extLst>
              </p:cNvPr>
              <p:cNvSpPr/>
              <p:nvPr/>
            </p:nvSpPr>
            <p:spPr>
              <a:xfrm>
                <a:off x="7603337" y="1639826"/>
                <a:ext cx="309350" cy="325516"/>
              </a:xfrm>
              <a:custGeom>
                <a:avLst/>
                <a:gdLst/>
                <a:ahLst/>
                <a:cxnLst/>
                <a:rect l="l" t="t" r="r" b="b"/>
                <a:pathLst>
                  <a:path w="7865" h="8276" extrusionOk="0">
                    <a:moveTo>
                      <a:pt x="6169" y="0"/>
                    </a:moveTo>
                    <a:lnTo>
                      <a:pt x="6015" y="29"/>
                    </a:lnTo>
                    <a:lnTo>
                      <a:pt x="5853" y="58"/>
                    </a:lnTo>
                    <a:lnTo>
                      <a:pt x="5517" y="154"/>
                    </a:lnTo>
                    <a:lnTo>
                      <a:pt x="5335" y="192"/>
                    </a:lnTo>
                    <a:lnTo>
                      <a:pt x="5153" y="230"/>
                    </a:lnTo>
                    <a:lnTo>
                      <a:pt x="4962" y="259"/>
                    </a:lnTo>
                    <a:lnTo>
                      <a:pt x="4761" y="278"/>
                    </a:lnTo>
                    <a:lnTo>
                      <a:pt x="4358" y="297"/>
                    </a:lnTo>
                    <a:lnTo>
                      <a:pt x="3947" y="326"/>
                    </a:lnTo>
                    <a:lnTo>
                      <a:pt x="3535" y="364"/>
                    </a:lnTo>
                    <a:lnTo>
                      <a:pt x="3123" y="412"/>
                    </a:lnTo>
                    <a:lnTo>
                      <a:pt x="2721" y="470"/>
                    </a:lnTo>
                    <a:lnTo>
                      <a:pt x="2328" y="527"/>
                    </a:lnTo>
                    <a:lnTo>
                      <a:pt x="1590" y="652"/>
                    </a:lnTo>
                    <a:lnTo>
                      <a:pt x="949" y="767"/>
                    </a:lnTo>
                    <a:lnTo>
                      <a:pt x="451" y="872"/>
                    </a:lnTo>
                    <a:lnTo>
                      <a:pt x="0" y="968"/>
                    </a:lnTo>
                    <a:lnTo>
                      <a:pt x="144" y="1408"/>
                    </a:lnTo>
                    <a:lnTo>
                      <a:pt x="508" y="2510"/>
                    </a:lnTo>
                    <a:lnTo>
                      <a:pt x="738" y="3190"/>
                    </a:lnTo>
                    <a:lnTo>
                      <a:pt x="997" y="3908"/>
                    </a:lnTo>
                    <a:lnTo>
                      <a:pt x="1265" y="4617"/>
                    </a:lnTo>
                    <a:lnTo>
                      <a:pt x="1533" y="5268"/>
                    </a:lnTo>
                    <a:lnTo>
                      <a:pt x="1638" y="5508"/>
                    </a:lnTo>
                    <a:lnTo>
                      <a:pt x="1763" y="5757"/>
                    </a:lnTo>
                    <a:lnTo>
                      <a:pt x="1916" y="5996"/>
                    </a:lnTo>
                    <a:lnTo>
                      <a:pt x="2079" y="6255"/>
                    </a:lnTo>
                    <a:lnTo>
                      <a:pt x="2261" y="6494"/>
                    </a:lnTo>
                    <a:lnTo>
                      <a:pt x="2452" y="6743"/>
                    </a:lnTo>
                    <a:lnTo>
                      <a:pt x="2654" y="6983"/>
                    </a:lnTo>
                    <a:lnTo>
                      <a:pt x="2874" y="7203"/>
                    </a:lnTo>
                    <a:lnTo>
                      <a:pt x="3094" y="7414"/>
                    </a:lnTo>
                    <a:lnTo>
                      <a:pt x="3324" y="7615"/>
                    </a:lnTo>
                    <a:lnTo>
                      <a:pt x="3563" y="7787"/>
                    </a:lnTo>
                    <a:lnTo>
                      <a:pt x="3803" y="7941"/>
                    </a:lnTo>
                    <a:lnTo>
                      <a:pt x="3927" y="8008"/>
                    </a:lnTo>
                    <a:lnTo>
                      <a:pt x="4052" y="8075"/>
                    </a:lnTo>
                    <a:lnTo>
                      <a:pt x="4176" y="8123"/>
                    </a:lnTo>
                    <a:lnTo>
                      <a:pt x="4291" y="8171"/>
                    </a:lnTo>
                    <a:lnTo>
                      <a:pt x="4416" y="8209"/>
                    </a:lnTo>
                    <a:lnTo>
                      <a:pt x="4540" y="8238"/>
                    </a:lnTo>
                    <a:lnTo>
                      <a:pt x="4665" y="8257"/>
                    </a:lnTo>
                    <a:lnTo>
                      <a:pt x="4780" y="8276"/>
                    </a:lnTo>
                    <a:lnTo>
                      <a:pt x="4943" y="8276"/>
                    </a:lnTo>
                    <a:lnTo>
                      <a:pt x="5106" y="8257"/>
                    </a:lnTo>
                    <a:lnTo>
                      <a:pt x="5259" y="8218"/>
                    </a:lnTo>
                    <a:lnTo>
                      <a:pt x="5412" y="8171"/>
                    </a:lnTo>
                    <a:lnTo>
                      <a:pt x="5556" y="8113"/>
                    </a:lnTo>
                    <a:lnTo>
                      <a:pt x="5709" y="8036"/>
                    </a:lnTo>
                    <a:lnTo>
                      <a:pt x="5843" y="7950"/>
                    </a:lnTo>
                    <a:lnTo>
                      <a:pt x="5987" y="7855"/>
                    </a:lnTo>
                    <a:lnTo>
                      <a:pt x="6111" y="7749"/>
                    </a:lnTo>
                    <a:lnTo>
                      <a:pt x="6236" y="7634"/>
                    </a:lnTo>
                    <a:lnTo>
                      <a:pt x="6360" y="7519"/>
                    </a:lnTo>
                    <a:lnTo>
                      <a:pt x="6475" y="7395"/>
                    </a:lnTo>
                    <a:lnTo>
                      <a:pt x="6581" y="7280"/>
                    </a:lnTo>
                    <a:lnTo>
                      <a:pt x="6676" y="7155"/>
                    </a:lnTo>
                    <a:lnTo>
                      <a:pt x="6849" y="6906"/>
                    </a:lnTo>
                    <a:lnTo>
                      <a:pt x="7021" y="6629"/>
                    </a:lnTo>
                    <a:lnTo>
                      <a:pt x="7174" y="6360"/>
                    </a:lnTo>
                    <a:lnTo>
                      <a:pt x="7308" y="6083"/>
                    </a:lnTo>
                    <a:lnTo>
                      <a:pt x="7423" y="5814"/>
                    </a:lnTo>
                    <a:lnTo>
                      <a:pt x="7529" y="5556"/>
                    </a:lnTo>
                    <a:lnTo>
                      <a:pt x="7615" y="5288"/>
                    </a:lnTo>
                    <a:lnTo>
                      <a:pt x="7682" y="5029"/>
                    </a:lnTo>
                    <a:lnTo>
                      <a:pt x="7749" y="4780"/>
                    </a:lnTo>
                    <a:lnTo>
                      <a:pt x="7787" y="4531"/>
                    </a:lnTo>
                    <a:lnTo>
                      <a:pt x="7826" y="4282"/>
                    </a:lnTo>
                    <a:lnTo>
                      <a:pt x="7845" y="4042"/>
                    </a:lnTo>
                    <a:lnTo>
                      <a:pt x="7854" y="3813"/>
                    </a:lnTo>
                    <a:lnTo>
                      <a:pt x="7864" y="3583"/>
                    </a:lnTo>
                    <a:lnTo>
                      <a:pt x="7854" y="3372"/>
                    </a:lnTo>
                    <a:lnTo>
                      <a:pt x="7845" y="3161"/>
                    </a:lnTo>
                    <a:lnTo>
                      <a:pt x="7826" y="2960"/>
                    </a:lnTo>
                    <a:lnTo>
                      <a:pt x="7797" y="2759"/>
                    </a:lnTo>
                    <a:lnTo>
                      <a:pt x="7768" y="2577"/>
                    </a:lnTo>
                    <a:lnTo>
                      <a:pt x="7701" y="2242"/>
                    </a:lnTo>
                    <a:lnTo>
                      <a:pt x="7625" y="1945"/>
                    </a:lnTo>
                    <a:lnTo>
                      <a:pt x="7548" y="1686"/>
                    </a:lnTo>
                    <a:lnTo>
                      <a:pt x="7471" y="1485"/>
                    </a:lnTo>
                    <a:lnTo>
                      <a:pt x="7404" y="1341"/>
                    </a:lnTo>
                    <a:lnTo>
                      <a:pt x="7347" y="1217"/>
                    </a:lnTo>
                    <a:lnTo>
                      <a:pt x="7270" y="987"/>
                    </a:lnTo>
                    <a:lnTo>
                      <a:pt x="7194" y="776"/>
                    </a:lnTo>
                    <a:lnTo>
                      <a:pt x="7136" y="661"/>
                    </a:lnTo>
                    <a:lnTo>
                      <a:pt x="7079" y="546"/>
                    </a:lnTo>
                    <a:lnTo>
                      <a:pt x="7031" y="451"/>
                    </a:lnTo>
                    <a:lnTo>
                      <a:pt x="6964" y="364"/>
                    </a:lnTo>
                    <a:lnTo>
                      <a:pt x="6906" y="288"/>
                    </a:lnTo>
                    <a:lnTo>
                      <a:pt x="6849" y="221"/>
                    </a:lnTo>
                    <a:lnTo>
                      <a:pt x="6782" y="173"/>
                    </a:lnTo>
                    <a:lnTo>
                      <a:pt x="6724" y="125"/>
                    </a:lnTo>
                    <a:lnTo>
                      <a:pt x="6657" y="87"/>
                    </a:lnTo>
                    <a:lnTo>
                      <a:pt x="6590" y="48"/>
                    </a:lnTo>
                    <a:lnTo>
                      <a:pt x="6523" y="29"/>
                    </a:lnTo>
                    <a:lnTo>
                      <a:pt x="6456" y="10"/>
                    </a:lnTo>
                    <a:lnTo>
                      <a:pt x="6389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958;p26">
                <a:extLst>
                  <a:ext uri="{FF2B5EF4-FFF2-40B4-BE49-F238E27FC236}">
                    <a16:creationId xmlns:a16="http://schemas.microsoft.com/office/drawing/2014/main" id="{25F1F3E9-80E4-4971-B762-1F638D717AFB}"/>
                  </a:ext>
                </a:extLst>
              </p:cNvPr>
              <p:cNvSpPr/>
              <p:nvPr/>
            </p:nvSpPr>
            <p:spPr>
              <a:xfrm>
                <a:off x="7868902" y="1648479"/>
                <a:ext cx="64112" cy="110052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2798" extrusionOk="0">
                    <a:moveTo>
                      <a:pt x="624" y="1"/>
                    </a:moveTo>
                    <a:lnTo>
                      <a:pt x="547" y="10"/>
                    </a:lnTo>
                    <a:lnTo>
                      <a:pt x="470" y="29"/>
                    </a:lnTo>
                    <a:lnTo>
                      <a:pt x="394" y="68"/>
                    </a:lnTo>
                    <a:lnTo>
                      <a:pt x="327" y="116"/>
                    </a:lnTo>
                    <a:lnTo>
                      <a:pt x="269" y="173"/>
                    </a:lnTo>
                    <a:lnTo>
                      <a:pt x="212" y="240"/>
                    </a:lnTo>
                    <a:lnTo>
                      <a:pt x="164" y="326"/>
                    </a:lnTo>
                    <a:lnTo>
                      <a:pt x="116" y="422"/>
                    </a:lnTo>
                    <a:lnTo>
                      <a:pt x="78" y="518"/>
                    </a:lnTo>
                    <a:lnTo>
                      <a:pt x="49" y="623"/>
                    </a:lnTo>
                    <a:lnTo>
                      <a:pt x="20" y="738"/>
                    </a:lnTo>
                    <a:lnTo>
                      <a:pt x="11" y="863"/>
                    </a:lnTo>
                    <a:lnTo>
                      <a:pt x="1" y="997"/>
                    </a:lnTo>
                    <a:lnTo>
                      <a:pt x="1" y="1121"/>
                    </a:lnTo>
                    <a:lnTo>
                      <a:pt x="1" y="1265"/>
                    </a:lnTo>
                    <a:lnTo>
                      <a:pt x="20" y="1399"/>
                    </a:lnTo>
                    <a:lnTo>
                      <a:pt x="39" y="1543"/>
                    </a:lnTo>
                    <a:lnTo>
                      <a:pt x="68" y="1686"/>
                    </a:lnTo>
                    <a:lnTo>
                      <a:pt x="106" y="1821"/>
                    </a:lnTo>
                    <a:lnTo>
                      <a:pt x="154" y="1955"/>
                    </a:lnTo>
                    <a:lnTo>
                      <a:pt x="202" y="2079"/>
                    </a:lnTo>
                    <a:lnTo>
                      <a:pt x="260" y="2194"/>
                    </a:lnTo>
                    <a:lnTo>
                      <a:pt x="327" y="2299"/>
                    </a:lnTo>
                    <a:lnTo>
                      <a:pt x="384" y="2395"/>
                    </a:lnTo>
                    <a:lnTo>
                      <a:pt x="461" y="2491"/>
                    </a:lnTo>
                    <a:lnTo>
                      <a:pt x="528" y="2568"/>
                    </a:lnTo>
                    <a:lnTo>
                      <a:pt x="604" y="2635"/>
                    </a:lnTo>
                    <a:lnTo>
                      <a:pt x="681" y="2692"/>
                    </a:lnTo>
                    <a:lnTo>
                      <a:pt x="758" y="2740"/>
                    </a:lnTo>
                    <a:lnTo>
                      <a:pt x="844" y="2769"/>
                    </a:lnTo>
                    <a:lnTo>
                      <a:pt x="920" y="2798"/>
                    </a:lnTo>
                    <a:lnTo>
                      <a:pt x="997" y="2798"/>
                    </a:lnTo>
                    <a:lnTo>
                      <a:pt x="1083" y="2788"/>
                    </a:lnTo>
                    <a:lnTo>
                      <a:pt x="1160" y="2769"/>
                    </a:lnTo>
                    <a:lnTo>
                      <a:pt x="1237" y="2731"/>
                    </a:lnTo>
                    <a:lnTo>
                      <a:pt x="1304" y="2683"/>
                    </a:lnTo>
                    <a:lnTo>
                      <a:pt x="1361" y="2625"/>
                    </a:lnTo>
                    <a:lnTo>
                      <a:pt x="1419" y="2549"/>
                    </a:lnTo>
                    <a:lnTo>
                      <a:pt x="1466" y="2472"/>
                    </a:lnTo>
                    <a:lnTo>
                      <a:pt x="1514" y="2376"/>
                    </a:lnTo>
                    <a:lnTo>
                      <a:pt x="1553" y="2280"/>
                    </a:lnTo>
                    <a:lnTo>
                      <a:pt x="1581" y="2175"/>
                    </a:lnTo>
                    <a:lnTo>
                      <a:pt x="1601" y="2050"/>
                    </a:lnTo>
                    <a:lnTo>
                      <a:pt x="1620" y="1936"/>
                    </a:lnTo>
                    <a:lnTo>
                      <a:pt x="1629" y="1801"/>
                    </a:lnTo>
                    <a:lnTo>
                      <a:pt x="1629" y="1667"/>
                    </a:lnTo>
                    <a:lnTo>
                      <a:pt x="1629" y="1533"/>
                    </a:lnTo>
                    <a:lnTo>
                      <a:pt x="1610" y="1390"/>
                    </a:lnTo>
                    <a:lnTo>
                      <a:pt x="1591" y="1246"/>
                    </a:lnTo>
                    <a:lnTo>
                      <a:pt x="1553" y="1112"/>
                    </a:lnTo>
                    <a:lnTo>
                      <a:pt x="1514" y="968"/>
                    </a:lnTo>
                    <a:lnTo>
                      <a:pt x="1476" y="844"/>
                    </a:lnTo>
                    <a:lnTo>
                      <a:pt x="1419" y="719"/>
                    </a:lnTo>
                    <a:lnTo>
                      <a:pt x="1371" y="604"/>
                    </a:lnTo>
                    <a:lnTo>
                      <a:pt x="1304" y="499"/>
                    </a:lnTo>
                    <a:lnTo>
                      <a:pt x="1237" y="393"/>
                    </a:lnTo>
                    <a:lnTo>
                      <a:pt x="1169" y="307"/>
                    </a:lnTo>
                    <a:lnTo>
                      <a:pt x="1102" y="231"/>
                    </a:lnTo>
                    <a:lnTo>
                      <a:pt x="1026" y="164"/>
                    </a:lnTo>
                    <a:lnTo>
                      <a:pt x="949" y="106"/>
                    </a:lnTo>
                    <a:lnTo>
                      <a:pt x="873" y="58"/>
                    </a:lnTo>
                    <a:lnTo>
                      <a:pt x="786" y="20"/>
                    </a:lnTo>
                    <a:lnTo>
                      <a:pt x="710" y="1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59;p26">
                <a:extLst>
                  <a:ext uri="{FF2B5EF4-FFF2-40B4-BE49-F238E27FC236}">
                    <a16:creationId xmlns:a16="http://schemas.microsoft.com/office/drawing/2014/main" id="{BFCE0DEC-5E25-4695-B58F-140CD684F086}"/>
                  </a:ext>
                </a:extLst>
              </p:cNvPr>
              <p:cNvSpPr/>
              <p:nvPr/>
            </p:nvSpPr>
            <p:spPr>
              <a:xfrm>
                <a:off x="7730652" y="1771311"/>
                <a:ext cx="42243" cy="79884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2031" extrusionOk="0">
                    <a:moveTo>
                      <a:pt x="1" y="0"/>
                    </a:moveTo>
                    <a:lnTo>
                      <a:pt x="77" y="211"/>
                    </a:lnTo>
                    <a:lnTo>
                      <a:pt x="144" y="422"/>
                    </a:lnTo>
                    <a:lnTo>
                      <a:pt x="192" y="632"/>
                    </a:lnTo>
                    <a:lnTo>
                      <a:pt x="231" y="843"/>
                    </a:lnTo>
                    <a:lnTo>
                      <a:pt x="259" y="1063"/>
                    </a:lnTo>
                    <a:lnTo>
                      <a:pt x="269" y="1274"/>
                    </a:lnTo>
                    <a:lnTo>
                      <a:pt x="279" y="1494"/>
                    </a:lnTo>
                    <a:lnTo>
                      <a:pt x="269" y="1705"/>
                    </a:lnTo>
                    <a:lnTo>
                      <a:pt x="298" y="1791"/>
                    </a:lnTo>
                    <a:lnTo>
                      <a:pt x="336" y="1868"/>
                    </a:lnTo>
                    <a:lnTo>
                      <a:pt x="394" y="1935"/>
                    </a:lnTo>
                    <a:lnTo>
                      <a:pt x="461" y="1983"/>
                    </a:lnTo>
                    <a:lnTo>
                      <a:pt x="537" y="2021"/>
                    </a:lnTo>
                    <a:lnTo>
                      <a:pt x="623" y="2031"/>
                    </a:lnTo>
                    <a:lnTo>
                      <a:pt x="710" y="2031"/>
                    </a:lnTo>
                    <a:lnTo>
                      <a:pt x="796" y="2012"/>
                    </a:lnTo>
                    <a:lnTo>
                      <a:pt x="882" y="1973"/>
                    </a:lnTo>
                    <a:lnTo>
                      <a:pt x="959" y="1916"/>
                    </a:lnTo>
                    <a:lnTo>
                      <a:pt x="1016" y="1849"/>
                    </a:lnTo>
                    <a:lnTo>
                      <a:pt x="1054" y="1772"/>
                    </a:lnTo>
                    <a:lnTo>
                      <a:pt x="1074" y="1686"/>
                    </a:lnTo>
                    <a:lnTo>
                      <a:pt x="1074" y="1590"/>
                    </a:lnTo>
                    <a:lnTo>
                      <a:pt x="1054" y="1504"/>
                    </a:lnTo>
                    <a:lnTo>
                      <a:pt x="1016" y="14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64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60;p26">
                <a:extLst>
                  <a:ext uri="{FF2B5EF4-FFF2-40B4-BE49-F238E27FC236}">
                    <a16:creationId xmlns:a16="http://schemas.microsoft.com/office/drawing/2014/main" id="{83EA5453-0B55-4EBE-8647-62251AA375FB}"/>
                  </a:ext>
                </a:extLst>
              </p:cNvPr>
              <p:cNvSpPr/>
              <p:nvPr/>
            </p:nvSpPr>
            <p:spPr>
              <a:xfrm>
                <a:off x="7484280" y="1425864"/>
                <a:ext cx="326656" cy="355644"/>
              </a:xfrm>
              <a:custGeom>
                <a:avLst/>
                <a:gdLst/>
                <a:ahLst/>
                <a:cxnLst/>
                <a:rect l="l" t="t" r="r" b="b"/>
                <a:pathLst>
                  <a:path w="8305" h="9042" extrusionOk="0">
                    <a:moveTo>
                      <a:pt x="4502" y="0"/>
                    </a:moveTo>
                    <a:lnTo>
                      <a:pt x="4225" y="29"/>
                    </a:lnTo>
                    <a:lnTo>
                      <a:pt x="3937" y="58"/>
                    </a:lnTo>
                    <a:lnTo>
                      <a:pt x="3640" y="115"/>
                    </a:lnTo>
                    <a:lnTo>
                      <a:pt x="3487" y="153"/>
                    </a:lnTo>
                    <a:lnTo>
                      <a:pt x="3343" y="192"/>
                    </a:lnTo>
                    <a:lnTo>
                      <a:pt x="3200" y="249"/>
                    </a:lnTo>
                    <a:lnTo>
                      <a:pt x="3056" y="307"/>
                    </a:lnTo>
                    <a:lnTo>
                      <a:pt x="2912" y="374"/>
                    </a:lnTo>
                    <a:lnTo>
                      <a:pt x="2769" y="450"/>
                    </a:lnTo>
                    <a:lnTo>
                      <a:pt x="2635" y="527"/>
                    </a:lnTo>
                    <a:lnTo>
                      <a:pt x="2501" y="623"/>
                    </a:lnTo>
                    <a:lnTo>
                      <a:pt x="2367" y="718"/>
                    </a:lnTo>
                    <a:lnTo>
                      <a:pt x="2232" y="824"/>
                    </a:lnTo>
                    <a:lnTo>
                      <a:pt x="2108" y="929"/>
                    </a:lnTo>
                    <a:lnTo>
                      <a:pt x="1983" y="1044"/>
                    </a:lnTo>
                    <a:lnTo>
                      <a:pt x="1859" y="1159"/>
                    </a:lnTo>
                    <a:lnTo>
                      <a:pt x="1734" y="1284"/>
                    </a:lnTo>
                    <a:lnTo>
                      <a:pt x="1504" y="1552"/>
                    </a:lnTo>
                    <a:lnTo>
                      <a:pt x="1284" y="1839"/>
                    </a:lnTo>
                    <a:lnTo>
                      <a:pt x="1083" y="2136"/>
                    </a:lnTo>
                    <a:lnTo>
                      <a:pt x="892" y="2452"/>
                    </a:lnTo>
                    <a:lnTo>
                      <a:pt x="719" y="2787"/>
                    </a:lnTo>
                    <a:lnTo>
                      <a:pt x="566" y="3123"/>
                    </a:lnTo>
                    <a:lnTo>
                      <a:pt x="422" y="3467"/>
                    </a:lnTo>
                    <a:lnTo>
                      <a:pt x="298" y="3822"/>
                    </a:lnTo>
                    <a:lnTo>
                      <a:pt x="202" y="4176"/>
                    </a:lnTo>
                    <a:lnTo>
                      <a:pt x="116" y="4531"/>
                    </a:lnTo>
                    <a:lnTo>
                      <a:pt x="58" y="4894"/>
                    </a:lnTo>
                    <a:lnTo>
                      <a:pt x="10" y="5249"/>
                    </a:lnTo>
                    <a:lnTo>
                      <a:pt x="1" y="5603"/>
                    </a:lnTo>
                    <a:lnTo>
                      <a:pt x="1" y="5776"/>
                    </a:lnTo>
                    <a:lnTo>
                      <a:pt x="1" y="5948"/>
                    </a:lnTo>
                    <a:lnTo>
                      <a:pt x="10" y="6120"/>
                    </a:lnTo>
                    <a:lnTo>
                      <a:pt x="29" y="6283"/>
                    </a:lnTo>
                    <a:lnTo>
                      <a:pt x="58" y="6446"/>
                    </a:lnTo>
                    <a:lnTo>
                      <a:pt x="87" y="6609"/>
                    </a:lnTo>
                    <a:lnTo>
                      <a:pt x="125" y="6772"/>
                    </a:lnTo>
                    <a:lnTo>
                      <a:pt x="173" y="6925"/>
                    </a:lnTo>
                    <a:lnTo>
                      <a:pt x="221" y="7078"/>
                    </a:lnTo>
                    <a:lnTo>
                      <a:pt x="279" y="7222"/>
                    </a:lnTo>
                    <a:lnTo>
                      <a:pt x="346" y="7366"/>
                    </a:lnTo>
                    <a:lnTo>
                      <a:pt x="413" y="7509"/>
                    </a:lnTo>
                    <a:lnTo>
                      <a:pt x="499" y="7643"/>
                    </a:lnTo>
                    <a:lnTo>
                      <a:pt x="585" y="7778"/>
                    </a:lnTo>
                    <a:lnTo>
                      <a:pt x="671" y="7902"/>
                    </a:lnTo>
                    <a:lnTo>
                      <a:pt x="777" y="8017"/>
                    </a:lnTo>
                    <a:lnTo>
                      <a:pt x="882" y="8132"/>
                    </a:lnTo>
                    <a:lnTo>
                      <a:pt x="1006" y="8237"/>
                    </a:lnTo>
                    <a:lnTo>
                      <a:pt x="1131" y="8343"/>
                    </a:lnTo>
                    <a:lnTo>
                      <a:pt x="1255" y="8438"/>
                    </a:lnTo>
                    <a:lnTo>
                      <a:pt x="1399" y="8525"/>
                    </a:lnTo>
                    <a:lnTo>
                      <a:pt x="1552" y="8601"/>
                    </a:lnTo>
                    <a:lnTo>
                      <a:pt x="1706" y="8678"/>
                    </a:lnTo>
                    <a:lnTo>
                      <a:pt x="1868" y="8745"/>
                    </a:lnTo>
                    <a:lnTo>
                      <a:pt x="2041" y="8802"/>
                    </a:lnTo>
                    <a:lnTo>
                      <a:pt x="2204" y="8860"/>
                    </a:lnTo>
                    <a:lnTo>
                      <a:pt x="2367" y="8908"/>
                    </a:lnTo>
                    <a:lnTo>
                      <a:pt x="2529" y="8946"/>
                    </a:lnTo>
                    <a:lnTo>
                      <a:pt x="2692" y="8975"/>
                    </a:lnTo>
                    <a:lnTo>
                      <a:pt x="2855" y="9004"/>
                    </a:lnTo>
                    <a:lnTo>
                      <a:pt x="3008" y="9023"/>
                    </a:lnTo>
                    <a:lnTo>
                      <a:pt x="3162" y="9032"/>
                    </a:lnTo>
                    <a:lnTo>
                      <a:pt x="3315" y="9042"/>
                    </a:lnTo>
                    <a:lnTo>
                      <a:pt x="3621" y="9042"/>
                    </a:lnTo>
                    <a:lnTo>
                      <a:pt x="3765" y="9032"/>
                    </a:lnTo>
                    <a:lnTo>
                      <a:pt x="4052" y="8994"/>
                    </a:lnTo>
                    <a:lnTo>
                      <a:pt x="4330" y="8936"/>
                    </a:lnTo>
                    <a:lnTo>
                      <a:pt x="4598" y="8860"/>
                    </a:lnTo>
                    <a:lnTo>
                      <a:pt x="4857" y="8754"/>
                    </a:lnTo>
                    <a:lnTo>
                      <a:pt x="5115" y="8640"/>
                    </a:lnTo>
                    <a:lnTo>
                      <a:pt x="5355" y="8505"/>
                    </a:lnTo>
                    <a:lnTo>
                      <a:pt x="5594" y="8362"/>
                    </a:lnTo>
                    <a:lnTo>
                      <a:pt x="5824" y="8189"/>
                    </a:lnTo>
                    <a:lnTo>
                      <a:pt x="6035" y="8007"/>
                    </a:lnTo>
                    <a:lnTo>
                      <a:pt x="6246" y="7816"/>
                    </a:lnTo>
                    <a:lnTo>
                      <a:pt x="6447" y="7605"/>
                    </a:lnTo>
                    <a:lnTo>
                      <a:pt x="6638" y="7394"/>
                    </a:lnTo>
                    <a:lnTo>
                      <a:pt x="6811" y="7165"/>
                    </a:lnTo>
                    <a:lnTo>
                      <a:pt x="6983" y="6925"/>
                    </a:lnTo>
                    <a:lnTo>
                      <a:pt x="7146" y="6676"/>
                    </a:lnTo>
                    <a:lnTo>
                      <a:pt x="7299" y="6417"/>
                    </a:lnTo>
                    <a:lnTo>
                      <a:pt x="7443" y="6149"/>
                    </a:lnTo>
                    <a:lnTo>
                      <a:pt x="7577" y="5881"/>
                    </a:lnTo>
                    <a:lnTo>
                      <a:pt x="7702" y="5613"/>
                    </a:lnTo>
                    <a:lnTo>
                      <a:pt x="7807" y="5335"/>
                    </a:lnTo>
                    <a:lnTo>
                      <a:pt x="7912" y="5048"/>
                    </a:lnTo>
                    <a:lnTo>
                      <a:pt x="8008" y="4770"/>
                    </a:lnTo>
                    <a:lnTo>
                      <a:pt x="8085" y="4483"/>
                    </a:lnTo>
                    <a:lnTo>
                      <a:pt x="8161" y="4195"/>
                    </a:lnTo>
                    <a:lnTo>
                      <a:pt x="8219" y="3908"/>
                    </a:lnTo>
                    <a:lnTo>
                      <a:pt x="8276" y="3630"/>
                    </a:lnTo>
                    <a:lnTo>
                      <a:pt x="8295" y="3458"/>
                    </a:lnTo>
                    <a:lnTo>
                      <a:pt x="8305" y="3285"/>
                    </a:lnTo>
                    <a:lnTo>
                      <a:pt x="8305" y="3103"/>
                    </a:lnTo>
                    <a:lnTo>
                      <a:pt x="8286" y="2921"/>
                    </a:lnTo>
                    <a:lnTo>
                      <a:pt x="8267" y="2749"/>
                    </a:lnTo>
                    <a:lnTo>
                      <a:pt x="8228" y="2567"/>
                    </a:lnTo>
                    <a:lnTo>
                      <a:pt x="8180" y="2395"/>
                    </a:lnTo>
                    <a:lnTo>
                      <a:pt x="8123" y="2213"/>
                    </a:lnTo>
                    <a:lnTo>
                      <a:pt x="8056" y="2040"/>
                    </a:lnTo>
                    <a:lnTo>
                      <a:pt x="7970" y="1868"/>
                    </a:lnTo>
                    <a:lnTo>
                      <a:pt x="7884" y="1705"/>
                    </a:lnTo>
                    <a:lnTo>
                      <a:pt x="7778" y="1542"/>
                    </a:lnTo>
                    <a:lnTo>
                      <a:pt x="7673" y="1379"/>
                    </a:lnTo>
                    <a:lnTo>
                      <a:pt x="7548" y="1226"/>
                    </a:lnTo>
                    <a:lnTo>
                      <a:pt x="7414" y="1073"/>
                    </a:lnTo>
                    <a:lnTo>
                      <a:pt x="7271" y="939"/>
                    </a:lnTo>
                    <a:lnTo>
                      <a:pt x="7117" y="805"/>
                    </a:lnTo>
                    <a:lnTo>
                      <a:pt x="6954" y="680"/>
                    </a:lnTo>
                    <a:lnTo>
                      <a:pt x="6772" y="556"/>
                    </a:lnTo>
                    <a:lnTo>
                      <a:pt x="6590" y="450"/>
                    </a:lnTo>
                    <a:lnTo>
                      <a:pt x="6399" y="354"/>
                    </a:lnTo>
                    <a:lnTo>
                      <a:pt x="6198" y="268"/>
                    </a:lnTo>
                    <a:lnTo>
                      <a:pt x="5977" y="192"/>
                    </a:lnTo>
                    <a:lnTo>
                      <a:pt x="5757" y="125"/>
                    </a:lnTo>
                    <a:lnTo>
                      <a:pt x="5527" y="77"/>
                    </a:lnTo>
                    <a:lnTo>
                      <a:pt x="5278" y="38"/>
                    </a:lnTo>
                    <a:lnTo>
                      <a:pt x="5029" y="10"/>
                    </a:lnTo>
                    <a:lnTo>
                      <a:pt x="477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61;p26">
                <a:extLst>
                  <a:ext uri="{FF2B5EF4-FFF2-40B4-BE49-F238E27FC236}">
                    <a16:creationId xmlns:a16="http://schemas.microsoft.com/office/drawing/2014/main" id="{A3B37F74-304A-49B5-ADB3-B38BE17A2D19}"/>
                  </a:ext>
                </a:extLst>
              </p:cNvPr>
              <p:cNvSpPr/>
              <p:nvPr/>
            </p:nvSpPr>
            <p:spPr>
              <a:xfrm>
                <a:off x="7748352" y="1861340"/>
                <a:ext cx="54672" cy="30168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767" extrusionOk="0">
                    <a:moveTo>
                      <a:pt x="796" y="0"/>
                    </a:moveTo>
                    <a:lnTo>
                      <a:pt x="700" y="10"/>
                    </a:lnTo>
                    <a:lnTo>
                      <a:pt x="595" y="29"/>
                    </a:lnTo>
                    <a:lnTo>
                      <a:pt x="489" y="58"/>
                    </a:lnTo>
                    <a:lnTo>
                      <a:pt x="394" y="115"/>
                    </a:lnTo>
                    <a:lnTo>
                      <a:pt x="298" y="173"/>
                    </a:lnTo>
                    <a:lnTo>
                      <a:pt x="221" y="249"/>
                    </a:lnTo>
                    <a:lnTo>
                      <a:pt x="145" y="326"/>
                    </a:lnTo>
                    <a:lnTo>
                      <a:pt x="87" y="422"/>
                    </a:lnTo>
                    <a:lnTo>
                      <a:pt x="39" y="518"/>
                    </a:lnTo>
                    <a:lnTo>
                      <a:pt x="1" y="633"/>
                    </a:lnTo>
                    <a:lnTo>
                      <a:pt x="1" y="671"/>
                    </a:lnTo>
                    <a:lnTo>
                      <a:pt x="20" y="709"/>
                    </a:lnTo>
                    <a:lnTo>
                      <a:pt x="49" y="747"/>
                    </a:lnTo>
                    <a:lnTo>
                      <a:pt x="87" y="767"/>
                    </a:lnTo>
                    <a:lnTo>
                      <a:pt x="116" y="767"/>
                    </a:lnTo>
                    <a:lnTo>
                      <a:pt x="145" y="757"/>
                    </a:lnTo>
                    <a:lnTo>
                      <a:pt x="183" y="747"/>
                    </a:lnTo>
                    <a:lnTo>
                      <a:pt x="202" y="719"/>
                    </a:lnTo>
                    <a:lnTo>
                      <a:pt x="221" y="680"/>
                    </a:lnTo>
                    <a:lnTo>
                      <a:pt x="250" y="604"/>
                    </a:lnTo>
                    <a:lnTo>
                      <a:pt x="279" y="527"/>
                    </a:lnTo>
                    <a:lnTo>
                      <a:pt x="327" y="460"/>
                    </a:lnTo>
                    <a:lnTo>
                      <a:pt x="375" y="403"/>
                    </a:lnTo>
                    <a:lnTo>
                      <a:pt x="442" y="345"/>
                    </a:lnTo>
                    <a:lnTo>
                      <a:pt x="499" y="307"/>
                    </a:lnTo>
                    <a:lnTo>
                      <a:pt x="576" y="269"/>
                    </a:lnTo>
                    <a:lnTo>
                      <a:pt x="652" y="240"/>
                    </a:lnTo>
                    <a:lnTo>
                      <a:pt x="729" y="230"/>
                    </a:lnTo>
                    <a:lnTo>
                      <a:pt x="806" y="221"/>
                    </a:lnTo>
                    <a:lnTo>
                      <a:pt x="873" y="230"/>
                    </a:lnTo>
                    <a:lnTo>
                      <a:pt x="949" y="240"/>
                    </a:lnTo>
                    <a:lnTo>
                      <a:pt x="1016" y="259"/>
                    </a:lnTo>
                    <a:lnTo>
                      <a:pt x="1083" y="288"/>
                    </a:lnTo>
                    <a:lnTo>
                      <a:pt x="1150" y="326"/>
                    </a:lnTo>
                    <a:lnTo>
                      <a:pt x="1208" y="374"/>
                    </a:lnTo>
                    <a:lnTo>
                      <a:pt x="1246" y="393"/>
                    </a:lnTo>
                    <a:lnTo>
                      <a:pt x="1284" y="403"/>
                    </a:lnTo>
                    <a:lnTo>
                      <a:pt x="1323" y="393"/>
                    </a:lnTo>
                    <a:lnTo>
                      <a:pt x="1361" y="364"/>
                    </a:lnTo>
                    <a:lnTo>
                      <a:pt x="1380" y="326"/>
                    </a:lnTo>
                    <a:lnTo>
                      <a:pt x="1390" y="288"/>
                    </a:lnTo>
                    <a:lnTo>
                      <a:pt x="1380" y="240"/>
                    </a:lnTo>
                    <a:lnTo>
                      <a:pt x="1351" y="211"/>
                    </a:lnTo>
                    <a:lnTo>
                      <a:pt x="1275" y="144"/>
                    </a:lnTo>
                    <a:lnTo>
                      <a:pt x="1189" y="96"/>
                    </a:lnTo>
                    <a:lnTo>
                      <a:pt x="1093" y="48"/>
                    </a:lnTo>
                    <a:lnTo>
                      <a:pt x="997" y="20"/>
                    </a:lnTo>
                    <a:lnTo>
                      <a:pt x="901" y="10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A569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62;p26">
                <a:extLst>
                  <a:ext uri="{FF2B5EF4-FFF2-40B4-BE49-F238E27FC236}">
                    <a16:creationId xmlns:a16="http://schemas.microsoft.com/office/drawing/2014/main" id="{EA3224F6-E31E-4B8E-9157-B2730AA6A7BE}"/>
                  </a:ext>
                </a:extLst>
              </p:cNvPr>
              <p:cNvSpPr/>
              <p:nvPr/>
            </p:nvSpPr>
            <p:spPr>
              <a:xfrm>
                <a:off x="7754763" y="1746060"/>
                <a:ext cx="51290" cy="29027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738" extrusionOk="0">
                    <a:moveTo>
                      <a:pt x="1198" y="0"/>
                    </a:moveTo>
                    <a:lnTo>
                      <a:pt x="1160" y="10"/>
                    </a:lnTo>
                    <a:lnTo>
                      <a:pt x="1121" y="29"/>
                    </a:lnTo>
                    <a:lnTo>
                      <a:pt x="1093" y="58"/>
                    </a:lnTo>
                    <a:lnTo>
                      <a:pt x="1007" y="192"/>
                    </a:lnTo>
                    <a:lnTo>
                      <a:pt x="911" y="297"/>
                    </a:lnTo>
                    <a:lnTo>
                      <a:pt x="815" y="384"/>
                    </a:lnTo>
                    <a:lnTo>
                      <a:pt x="757" y="412"/>
                    </a:lnTo>
                    <a:lnTo>
                      <a:pt x="700" y="441"/>
                    </a:lnTo>
                    <a:lnTo>
                      <a:pt x="643" y="470"/>
                    </a:lnTo>
                    <a:lnTo>
                      <a:pt x="575" y="489"/>
                    </a:lnTo>
                    <a:lnTo>
                      <a:pt x="441" y="508"/>
                    </a:lnTo>
                    <a:lnTo>
                      <a:pt x="298" y="508"/>
                    </a:lnTo>
                    <a:lnTo>
                      <a:pt x="135" y="489"/>
                    </a:lnTo>
                    <a:lnTo>
                      <a:pt x="87" y="489"/>
                    </a:lnTo>
                    <a:lnTo>
                      <a:pt x="49" y="508"/>
                    </a:lnTo>
                    <a:lnTo>
                      <a:pt x="20" y="537"/>
                    </a:lnTo>
                    <a:lnTo>
                      <a:pt x="1" y="585"/>
                    </a:lnTo>
                    <a:lnTo>
                      <a:pt x="1" y="623"/>
                    </a:lnTo>
                    <a:lnTo>
                      <a:pt x="20" y="661"/>
                    </a:lnTo>
                    <a:lnTo>
                      <a:pt x="58" y="700"/>
                    </a:lnTo>
                    <a:lnTo>
                      <a:pt x="97" y="709"/>
                    </a:lnTo>
                    <a:lnTo>
                      <a:pt x="231" y="728"/>
                    </a:lnTo>
                    <a:lnTo>
                      <a:pt x="355" y="738"/>
                    </a:lnTo>
                    <a:lnTo>
                      <a:pt x="499" y="728"/>
                    </a:lnTo>
                    <a:lnTo>
                      <a:pt x="643" y="700"/>
                    </a:lnTo>
                    <a:lnTo>
                      <a:pt x="767" y="652"/>
                    </a:lnTo>
                    <a:lnTo>
                      <a:pt x="892" y="594"/>
                    </a:lnTo>
                    <a:lnTo>
                      <a:pt x="1007" y="518"/>
                    </a:lnTo>
                    <a:lnTo>
                      <a:pt x="1102" y="412"/>
                    </a:lnTo>
                    <a:lnTo>
                      <a:pt x="1198" y="297"/>
                    </a:lnTo>
                    <a:lnTo>
                      <a:pt x="1284" y="173"/>
                    </a:lnTo>
                    <a:lnTo>
                      <a:pt x="1303" y="125"/>
                    </a:lnTo>
                    <a:lnTo>
                      <a:pt x="1294" y="87"/>
                    </a:lnTo>
                    <a:lnTo>
                      <a:pt x="1275" y="48"/>
                    </a:lnTo>
                    <a:lnTo>
                      <a:pt x="1246" y="20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rgbClr val="A569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63;p26">
                <a:extLst>
                  <a:ext uri="{FF2B5EF4-FFF2-40B4-BE49-F238E27FC236}">
                    <a16:creationId xmlns:a16="http://schemas.microsoft.com/office/drawing/2014/main" id="{7E18C8D7-AC47-40E1-B4B1-578CCA60320C}"/>
                  </a:ext>
                </a:extLst>
              </p:cNvPr>
              <p:cNvSpPr/>
              <p:nvPr/>
            </p:nvSpPr>
            <p:spPr>
              <a:xfrm>
                <a:off x="7744222" y="1708027"/>
                <a:ext cx="46373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025" extrusionOk="0">
                    <a:moveTo>
                      <a:pt x="1035" y="0"/>
                    </a:moveTo>
                    <a:lnTo>
                      <a:pt x="997" y="19"/>
                    </a:lnTo>
                    <a:lnTo>
                      <a:pt x="39" y="833"/>
                    </a:lnTo>
                    <a:lnTo>
                      <a:pt x="10" y="862"/>
                    </a:lnTo>
                    <a:lnTo>
                      <a:pt x="1" y="910"/>
                    </a:lnTo>
                    <a:lnTo>
                      <a:pt x="1" y="948"/>
                    </a:lnTo>
                    <a:lnTo>
                      <a:pt x="29" y="987"/>
                    </a:lnTo>
                    <a:lnTo>
                      <a:pt x="68" y="1015"/>
                    </a:lnTo>
                    <a:lnTo>
                      <a:pt x="106" y="1025"/>
                    </a:lnTo>
                    <a:lnTo>
                      <a:pt x="144" y="1025"/>
                    </a:lnTo>
                    <a:lnTo>
                      <a:pt x="183" y="1006"/>
                    </a:lnTo>
                    <a:lnTo>
                      <a:pt x="1140" y="192"/>
                    </a:lnTo>
                    <a:lnTo>
                      <a:pt x="1169" y="163"/>
                    </a:lnTo>
                    <a:lnTo>
                      <a:pt x="1179" y="115"/>
                    </a:lnTo>
                    <a:lnTo>
                      <a:pt x="1179" y="77"/>
                    </a:lnTo>
                    <a:lnTo>
                      <a:pt x="1160" y="38"/>
                    </a:lnTo>
                    <a:lnTo>
                      <a:pt x="1121" y="10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9650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64;p26">
                <a:extLst>
                  <a:ext uri="{FF2B5EF4-FFF2-40B4-BE49-F238E27FC236}">
                    <a16:creationId xmlns:a16="http://schemas.microsoft.com/office/drawing/2014/main" id="{D5018D2D-F284-44BA-A5AA-AC419BF33270}"/>
                  </a:ext>
                </a:extLst>
              </p:cNvPr>
              <p:cNvSpPr/>
              <p:nvPr/>
            </p:nvSpPr>
            <p:spPr>
              <a:xfrm>
                <a:off x="7671891" y="1787122"/>
                <a:ext cx="51290" cy="29067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739" extrusionOk="0">
                    <a:moveTo>
                      <a:pt x="1198" y="0"/>
                    </a:moveTo>
                    <a:lnTo>
                      <a:pt x="1160" y="10"/>
                    </a:lnTo>
                    <a:lnTo>
                      <a:pt x="1121" y="29"/>
                    </a:lnTo>
                    <a:lnTo>
                      <a:pt x="1093" y="58"/>
                    </a:lnTo>
                    <a:lnTo>
                      <a:pt x="1006" y="192"/>
                    </a:lnTo>
                    <a:lnTo>
                      <a:pt x="911" y="297"/>
                    </a:lnTo>
                    <a:lnTo>
                      <a:pt x="815" y="384"/>
                    </a:lnTo>
                    <a:lnTo>
                      <a:pt x="757" y="412"/>
                    </a:lnTo>
                    <a:lnTo>
                      <a:pt x="700" y="441"/>
                    </a:lnTo>
                    <a:lnTo>
                      <a:pt x="642" y="470"/>
                    </a:lnTo>
                    <a:lnTo>
                      <a:pt x="575" y="489"/>
                    </a:lnTo>
                    <a:lnTo>
                      <a:pt x="441" y="508"/>
                    </a:lnTo>
                    <a:lnTo>
                      <a:pt x="298" y="508"/>
                    </a:lnTo>
                    <a:lnTo>
                      <a:pt x="135" y="489"/>
                    </a:lnTo>
                    <a:lnTo>
                      <a:pt x="87" y="499"/>
                    </a:lnTo>
                    <a:lnTo>
                      <a:pt x="49" y="508"/>
                    </a:lnTo>
                    <a:lnTo>
                      <a:pt x="20" y="546"/>
                    </a:lnTo>
                    <a:lnTo>
                      <a:pt x="1" y="585"/>
                    </a:lnTo>
                    <a:lnTo>
                      <a:pt x="1" y="623"/>
                    </a:lnTo>
                    <a:lnTo>
                      <a:pt x="20" y="671"/>
                    </a:lnTo>
                    <a:lnTo>
                      <a:pt x="58" y="700"/>
                    </a:lnTo>
                    <a:lnTo>
                      <a:pt x="96" y="709"/>
                    </a:lnTo>
                    <a:lnTo>
                      <a:pt x="231" y="728"/>
                    </a:lnTo>
                    <a:lnTo>
                      <a:pt x="355" y="738"/>
                    </a:lnTo>
                    <a:lnTo>
                      <a:pt x="499" y="728"/>
                    </a:lnTo>
                    <a:lnTo>
                      <a:pt x="642" y="700"/>
                    </a:lnTo>
                    <a:lnTo>
                      <a:pt x="767" y="661"/>
                    </a:lnTo>
                    <a:lnTo>
                      <a:pt x="891" y="594"/>
                    </a:lnTo>
                    <a:lnTo>
                      <a:pt x="1006" y="518"/>
                    </a:lnTo>
                    <a:lnTo>
                      <a:pt x="1102" y="422"/>
                    </a:lnTo>
                    <a:lnTo>
                      <a:pt x="1198" y="307"/>
                    </a:lnTo>
                    <a:lnTo>
                      <a:pt x="1284" y="173"/>
                    </a:lnTo>
                    <a:lnTo>
                      <a:pt x="1303" y="125"/>
                    </a:lnTo>
                    <a:lnTo>
                      <a:pt x="1294" y="87"/>
                    </a:lnTo>
                    <a:lnTo>
                      <a:pt x="1275" y="48"/>
                    </a:lnTo>
                    <a:lnTo>
                      <a:pt x="1246" y="20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rgbClr val="A569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5;p26">
                <a:extLst>
                  <a:ext uri="{FF2B5EF4-FFF2-40B4-BE49-F238E27FC236}">
                    <a16:creationId xmlns:a16="http://schemas.microsoft.com/office/drawing/2014/main" id="{6455A68A-5645-4C86-AEF4-F94C3EF9D480}"/>
                  </a:ext>
                </a:extLst>
              </p:cNvPr>
              <p:cNvSpPr/>
              <p:nvPr/>
            </p:nvSpPr>
            <p:spPr>
              <a:xfrm>
                <a:off x="7651557" y="1763012"/>
                <a:ext cx="61831" cy="1813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461" extrusionOk="0">
                    <a:moveTo>
                      <a:pt x="1447" y="0"/>
                    </a:moveTo>
                    <a:lnTo>
                      <a:pt x="96" y="240"/>
                    </a:lnTo>
                    <a:lnTo>
                      <a:pt x="48" y="259"/>
                    </a:lnTo>
                    <a:lnTo>
                      <a:pt x="20" y="288"/>
                    </a:lnTo>
                    <a:lnTo>
                      <a:pt x="0" y="326"/>
                    </a:lnTo>
                    <a:lnTo>
                      <a:pt x="0" y="374"/>
                    </a:lnTo>
                    <a:lnTo>
                      <a:pt x="20" y="412"/>
                    </a:lnTo>
                    <a:lnTo>
                      <a:pt x="39" y="441"/>
                    </a:lnTo>
                    <a:lnTo>
                      <a:pt x="77" y="460"/>
                    </a:lnTo>
                    <a:lnTo>
                      <a:pt x="135" y="460"/>
                    </a:lnTo>
                    <a:lnTo>
                      <a:pt x="1485" y="221"/>
                    </a:lnTo>
                    <a:lnTo>
                      <a:pt x="1523" y="211"/>
                    </a:lnTo>
                    <a:lnTo>
                      <a:pt x="1552" y="182"/>
                    </a:lnTo>
                    <a:lnTo>
                      <a:pt x="1571" y="135"/>
                    </a:lnTo>
                    <a:lnTo>
                      <a:pt x="1571" y="96"/>
                    </a:lnTo>
                    <a:lnTo>
                      <a:pt x="1562" y="58"/>
                    </a:lnTo>
                    <a:lnTo>
                      <a:pt x="1533" y="20"/>
                    </a:lnTo>
                    <a:lnTo>
                      <a:pt x="1495" y="10"/>
                    </a:lnTo>
                    <a:lnTo>
                      <a:pt x="1447" y="0"/>
                    </a:lnTo>
                    <a:close/>
                  </a:path>
                </a:pathLst>
              </a:custGeom>
              <a:solidFill>
                <a:srgbClr val="9650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66;p26">
                <a:extLst>
                  <a:ext uri="{FF2B5EF4-FFF2-40B4-BE49-F238E27FC236}">
                    <a16:creationId xmlns:a16="http://schemas.microsoft.com/office/drawing/2014/main" id="{4C199B1C-51EB-47EE-AEBA-8EF04E8FC519}"/>
                  </a:ext>
                </a:extLst>
              </p:cNvPr>
              <p:cNvSpPr/>
              <p:nvPr/>
            </p:nvSpPr>
            <p:spPr>
              <a:xfrm>
                <a:off x="6851005" y="3053669"/>
                <a:ext cx="875974" cy="1164871"/>
              </a:xfrm>
              <a:custGeom>
                <a:avLst/>
                <a:gdLst/>
                <a:ahLst/>
                <a:cxnLst/>
                <a:rect l="l" t="t" r="r" b="b"/>
                <a:pathLst>
                  <a:path w="22271" h="29616" extrusionOk="0">
                    <a:moveTo>
                      <a:pt x="17807" y="0"/>
                    </a:moveTo>
                    <a:lnTo>
                      <a:pt x="17615" y="19"/>
                    </a:lnTo>
                    <a:lnTo>
                      <a:pt x="17424" y="48"/>
                    </a:lnTo>
                    <a:lnTo>
                      <a:pt x="17242" y="96"/>
                    </a:lnTo>
                    <a:lnTo>
                      <a:pt x="17050" y="144"/>
                    </a:lnTo>
                    <a:lnTo>
                      <a:pt x="16858" y="201"/>
                    </a:lnTo>
                    <a:lnTo>
                      <a:pt x="16676" y="278"/>
                    </a:lnTo>
                    <a:lnTo>
                      <a:pt x="16485" y="364"/>
                    </a:lnTo>
                    <a:lnTo>
                      <a:pt x="16303" y="450"/>
                    </a:lnTo>
                    <a:lnTo>
                      <a:pt x="16111" y="556"/>
                    </a:lnTo>
                    <a:lnTo>
                      <a:pt x="15929" y="671"/>
                    </a:lnTo>
                    <a:lnTo>
                      <a:pt x="15738" y="805"/>
                    </a:lnTo>
                    <a:lnTo>
                      <a:pt x="15546" y="939"/>
                    </a:lnTo>
                    <a:lnTo>
                      <a:pt x="15364" y="1082"/>
                    </a:lnTo>
                    <a:lnTo>
                      <a:pt x="15173" y="1245"/>
                    </a:lnTo>
                    <a:lnTo>
                      <a:pt x="14981" y="1408"/>
                    </a:lnTo>
                    <a:lnTo>
                      <a:pt x="14799" y="1590"/>
                    </a:lnTo>
                    <a:lnTo>
                      <a:pt x="14608" y="1782"/>
                    </a:lnTo>
                    <a:lnTo>
                      <a:pt x="14416" y="1983"/>
                    </a:lnTo>
                    <a:lnTo>
                      <a:pt x="14224" y="2184"/>
                    </a:lnTo>
                    <a:lnTo>
                      <a:pt x="14033" y="2404"/>
                    </a:lnTo>
                    <a:lnTo>
                      <a:pt x="13841" y="2644"/>
                    </a:lnTo>
                    <a:lnTo>
                      <a:pt x="13449" y="3132"/>
                    </a:lnTo>
                    <a:lnTo>
                      <a:pt x="13046" y="3659"/>
                    </a:lnTo>
                    <a:lnTo>
                      <a:pt x="12654" y="4234"/>
                    </a:lnTo>
                    <a:lnTo>
                      <a:pt x="12242" y="4847"/>
                    </a:lnTo>
                    <a:lnTo>
                      <a:pt x="11830" y="5498"/>
                    </a:lnTo>
                    <a:lnTo>
                      <a:pt x="11399" y="6188"/>
                    </a:lnTo>
                    <a:lnTo>
                      <a:pt x="10968" y="6925"/>
                    </a:lnTo>
                    <a:lnTo>
                      <a:pt x="10537" y="7691"/>
                    </a:lnTo>
                    <a:lnTo>
                      <a:pt x="10087" y="8496"/>
                    </a:lnTo>
                    <a:lnTo>
                      <a:pt x="9617" y="9348"/>
                    </a:lnTo>
                    <a:lnTo>
                      <a:pt x="9148" y="10230"/>
                    </a:lnTo>
                    <a:lnTo>
                      <a:pt x="8669" y="11149"/>
                    </a:lnTo>
                    <a:lnTo>
                      <a:pt x="7663" y="13113"/>
                    </a:lnTo>
                    <a:lnTo>
                      <a:pt x="6208" y="15976"/>
                    </a:lnTo>
                    <a:lnTo>
                      <a:pt x="4819" y="18764"/>
                    </a:lnTo>
                    <a:lnTo>
                      <a:pt x="3526" y="21369"/>
                    </a:lnTo>
                    <a:lnTo>
                      <a:pt x="2367" y="23716"/>
                    </a:lnTo>
                    <a:lnTo>
                      <a:pt x="652" y="27231"/>
                    </a:lnTo>
                    <a:lnTo>
                      <a:pt x="1" y="28572"/>
                    </a:lnTo>
                    <a:lnTo>
                      <a:pt x="365" y="28907"/>
                    </a:lnTo>
                    <a:lnTo>
                      <a:pt x="585" y="29079"/>
                    </a:lnTo>
                    <a:lnTo>
                      <a:pt x="700" y="29165"/>
                    </a:lnTo>
                    <a:lnTo>
                      <a:pt x="815" y="29252"/>
                    </a:lnTo>
                    <a:lnTo>
                      <a:pt x="949" y="29328"/>
                    </a:lnTo>
                    <a:lnTo>
                      <a:pt x="1083" y="29405"/>
                    </a:lnTo>
                    <a:lnTo>
                      <a:pt x="1217" y="29472"/>
                    </a:lnTo>
                    <a:lnTo>
                      <a:pt x="1371" y="29520"/>
                    </a:lnTo>
                    <a:lnTo>
                      <a:pt x="1524" y="29568"/>
                    </a:lnTo>
                    <a:lnTo>
                      <a:pt x="1696" y="29596"/>
                    </a:lnTo>
                    <a:lnTo>
                      <a:pt x="1869" y="29616"/>
                    </a:lnTo>
                    <a:lnTo>
                      <a:pt x="2051" y="29616"/>
                    </a:lnTo>
                    <a:lnTo>
                      <a:pt x="18333" y="11034"/>
                    </a:lnTo>
                    <a:lnTo>
                      <a:pt x="18410" y="10957"/>
                    </a:lnTo>
                    <a:lnTo>
                      <a:pt x="18621" y="10747"/>
                    </a:lnTo>
                    <a:lnTo>
                      <a:pt x="18937" y="10402"/>
                    </a:lnTo>
                    <a:lnTo>
                      <a:pt x="19339" y="9942"/>
                    </a:lnTo>
                    <a:lnTo>
                      <a:pt x="19559" y="9674"/>
                    </a:lnTo>
                    <a:lnTo>
                      <a:pt x="19789" y="9387"/>
                    </a:lnTo>
                    <a:lnTo>
                      <a:pt x="20029" y="9080"/>
                    </a:lnTo>
                    <a:lnTo>
                      <a:pt x="20268" y="8745"/>
                    </a:lnTo>
                    <a:lnTo>
                      <a:pt x="20517" y="8400"/>
                    </a:lnTo>
                    <a:lnTo>
                      <a:pt x="20757" y="8046"/>
                    </a:lnTo>
                    <a:lnTo>
                      <a:pt x="20987" y="7672"/>
                    </a:lnTo>
                    <a:lnTo>
                      <a:pt x="21216" y="7279"/>
                    </a:lnTo>
                    <a:lnTo>
                      <a:pt x="21427" y="6887"/>
                    </a:lnTo>
                    <a:lnTo>
                      <a:pt x="21619" y="6484"/>
                    </a:lnTo>
                    <a:lnTo>
                      <a:pt x="21801" y="6073"/>
                    </a:lnTo>
                    <a:lnTo>
                      <a:pt x="21877" y="5871"/>
                    </a:lnTo>
                    <a:lnTo>
                      <a:pt x="21954" y="5661"/>
                    </a:lnTo>
                    <a:lnTo>
                      <a:pt x="22021" y="5460"/>
                    </a:lnTo>
                    <a:lnTo>
                      <a:pt x="22078" y="5249"/>
                    </a:lnTo>
                    <a:lnTo>
                      <a:pt x="22126" y="5038"/>
                    </a:lnTo>
                    <a:lnTo>
                      <a:pt x="22174" y="4837"/>
                    </a:lnTo>
                    <a:lnTo>
                      <a:pt x="22213" y="4626"/>
                    </a:lnTo>
                    <a:lnTo>
                      <a:pt x="22241" y="4416"/>
                    </a:lnTo>
                    <a:lnTo>
                      <a:pt x="22260" y="4214"/>
                    </a:lnTo>
                    <a:lnTo>
                      <a:pt x="22270" y="4004"/>
                    </a:lnTo>
                    <a:lnTo>
                      <a:pt x="22270" y="3803"/>
                    </a:lnTo>
                    <a:lnTo>
                      <a:pt x="22251" y="3601"/>
                    </a:lnTo>
                    <a:lnTo>
                      <a:pt x="22232" y="3400"/>
                    </a:lnTo>
                    <a:lnTo>
                      <a:pt x="22203" y="3209"/>
                    </a:lnTo>
                    <a:lnTo>
                      <a:pt x="22155" y="3008"/>
                    </a:lnTo>
                    <a:lnTo>
                      <a:pt x="22098" y="2816"/>
                    </a:lnTo>
                    <a:lnTo>
                      <a:pt x="22031" y="2625"/>
                    </a:lnTo>
                    <a:lnTo>
                      <a:pt x="21944" y="2433"/>
                    </a:lnTo>
                    <a:lnTo>
                      <a:pt x="21849" y="2251"/>
                    </a:lnTo>
                    <a:lnTo>
                      <a:pt x="21743" y="2069"/>
                    </a:lnTo>
                    <a:lnTo>
                      <a:pt x="21619" y="1887"/>
                    </a:lnTo>
                    <a:lnTo>
                      <a:pt x="21485" y="1715"/>
                    </a:lnTo>
                    <a:lnTo>
                      <a:pt x="21331" y="1552"/>
                    </a:lnTo>
                    <a:lnTo>
                      <a:pt x="21159" y="1379"/>
                    </a:lnTo>
                    <a:lnTo>
                      <a:pt x="20977" y="1217"/>
                    </a:lnTo>
                    <a:lnTo>
                      <a:pt x="20785" y="1063"/>
                    </a:lnTo>
                    <a:lnTo>
                      <a:pt x="20575" y="910"/>
                    </a:lnTo>
                    <a:lnTo>
                      <a:pt x="20364" y="776"/>
                    </a:lnTo>
                    <a:lnTo>
                      <a:pt x="20163" y="651"/>
                    </a:lnTo>
                    <a:lnTo>
                      <a:pt x="19952" y="536"/>
                    </a:lnTo>
                    <a:lnTo>
                      <a:pt x="19751" y="431"/>
                    </a:lnTo>
                    <a:lnTo>
                      <a:pt x="19550" y="335"/>
                    </a:lnTo>
                    <a:lnTo>
                      <a:pt x="19358" y="259"/>
                    </a:lnTo>
                    <a:lnTo>
                      <a:pt x="19157" y="182"/>
                    </a:lnTo>
                    <a:lnTo>
                      <a:pt x="18966" y="125"/>
                    </a:lnTo>
                    <a:lnTo>
                      <a:pt x="18764" y="77"/>
                    </a:lnTo>
                    <a:lnTo>
                      <a:pt x="18573" y="38"/>
                    </a:lnTo>
                    <a:lnTo>
                      <a:pt x="18381" y="10"/>
                    </a:lnTo>
                    <a:lnTo>
                      <a:pt x="181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67;p26">
                <a:extLst>
                  <a:ext uri="{FF2B5EF4-FFF2-40B4-BE49-F238E27FC236}">
                    <a16:creationId xmlns:a16="http://schemas.microsoft.com/office/drawing/2014/main" id="{5B95FE79-26FE-490E-BF7F-94B4154B466D}"/>
                  </a:ext>
                </a:extLst>
              </p:cNvPr>
              <p:cNvSpPr/>
              <p:nvPr/>
            </p:nvSpPr>
            <p:spPr>
              <a:xfrm>
                <a:off x="7694507" y="1602894"/>
                <a:ext cx="201579" cy="123976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3152" extrusionOk="0">
                    <a:moveTo>
                      <a:pt x="3190" y="1"/>
                    </a:moveTo>
                    <a:lnTo>
                      <a:pt x="2998" y="10"/>
                    </a:lnTo>
                    <a:lnTo>
                      <a:pt x="2797" y="20"/>
                    </a:lnTo>
                    <a:lnTo>
                      <a:pt x="2596" y="39"/>
                    </a:lnTo>
                    <a:lnTo>
                      <a:pt x="2395" y="58"/>
                    </a:lnTo>
                    <a:lnTo>
                      <a:pt x="2203" y="87"/>
                    </a:lnTo>
                    <a:lnTo>
                      <a:pt x="2002" y="116"/>
                    </a:lnTo>
                    <a:lnTo>
                      <a:pt x="1820" y="154"/>
                    </a:lnTo>
                    <a:lnTo>
                      <a:pt x="1629" y="202"/>
                    </a:lnTo>
                    <a:lnTo>
                      <a:pt x="1456" y="250"/>
                    </a:lnTo>
                    <a:lnTo>
                      <a:pt x="1284" y="298"/>
                    </a:lnTo>
                    <a:lnTo>
                      <a:pt x="1121" y="355"/>
                    </a:lnTo>
                    <a:lnTo>
                      <a:pt x="977" y="413"/>
                    </a:lnTo>
                    <a:lnTo>
                      <a:pt x="834" y="480"/>
                    </a:lnTo>
                    <a:lnTo>
                      <a:pt x="709" y="547"/>
                    </a:lnTo>
                    <a:lnTo>
                      <a:pt x="604" y="614"/>
                    </a:lnTo>
                    <a:lnTo>
                      <a:pt x="422" y="757"/>
                    </a:lnTo>
                    <a:lnTo>
                      <a:pt x="269" y="872"/>
                    </a:lnTo>
                    <a:lnTo>
                      <a:pt x="163" y="978"/>
                    </a:lnTo>
                    <a:lnTo>
                      <a:pt x="87" y="1074"/>
                    </a:lnTo>
                    <a:lnTo>
                      <a:pt x="39" y="1150"/>
                    </a:lnTo>
                    <a:lnTo>
                      <a:pt x="10" y="1208"/>
                    </a:lnTo>
                    <a:lnTo>
                      <a:pt x="0" y="1265"/>
                    </a:lnTo>
                    <a:lnTo>
                      <a:pt x="19" y="1313"/>
                    </a:lnTo>
                    <a:lnTo>
                      <a:pt x="39" y="1342"/>
                    </a:lnTo>
                    <a:lnTo>
                      <a:pt x="77" y="1370"/>
                    </a:lnTo>
                    <a:lnTo>
                      <a:pt x="115" y="1390"/>
                    </a:lnTo>
                    <a:lnTo>
                      <a:pt x="154" y="1409"/>
                    </a:lnTo>
                    <a:lnTo>
                      <a:pt x="221" y="1428"/>
                    </a:lnTo>
                    <a:lnTo>
                      <a:pt x="259" y="1428"/>
                    </a:lnTo>
                    <a:lnTo>
                      <a:pt x="527" y="1409"/>
                    </a:lnTo>
                    <a:lnTo>
                      <a:pt x="1044" y="1409"/>
                    </a:lnTo>
                    <a:lnTo>
                      <a:pt x="1284" y="1428"/>
                    </a:lnTo>
                    <a:lnTo>
                      <a:pt x="1514" y="1457"/>
                    </a:lnTo>
                    <a:lnTo>
                      <a:pt x="1724" y="1495"/>
                    </a:lnTo>
                    <a:lnTo>
                      <a:pt x="1935" y="1533"/>
                    </a:lnTo>
                    <a:lnTo>
                      <a:pt x="2127" y="1591"/>
                    </a:lnTo>
                    <a:lnTo>
                      <a:pt x="2309" y="1648"/>
                    </a:lnTo>
                    <a:lnTo>
                      <a:pt x="2481" y="1715"/>
                    </a:lnTo>
                    <a:lnTo>
                      <a:pt x="2644" y="1782"/>
                    </a:lnTo>
                    <a:lnTo>
                      <a:pt x="2797" y="1859"/>
                    </a:lnTo>
                    <a:lnTo>
                      <a:pt x="2941" y="1936"/>
                    </a:lnTo>
                    <a:lnTo>
                      <a:pt x="3075" y="2022"/>
                    </a:lnTo>
                    <a:lnTo>
                      <a:pt x="3199" y="2108"/>
                    </a:lnTo>
                    <a:lnTo>
                      <a:pt x="3324" y="2194"/>
                    </a:lnTo>
                    <a:lnTo>
                      <a:pt x="3525" y="2367"/>
                    </a:lnTo>
                    <a:lnTo>
                      <a:pt x="3697" y="2539"/>
                    </a:lnTo>
                    <a:lnTo>
                      <a:pt x="3841" y="2702"/>
                    </a:lnTo>
                    <a:lnTo>
                      <a:pt x="3956" y="2845"/>
                    </a:lnTo>
                    <a:lnTo>
                      <a:pt x="4033" y="2970"/>
                    </a:lnTo>
                    <a:lnTo>
                      <a:pt x="4090" y="3066"/>
                    </a:lnTo>
                    <a:lnTo>
                      <a:pt x="4138" y="3152"/>
                    </a:lnTo>
                    <a:lnTo>
                      <a:pt x="4464" y="3123"/>
                    </a:lnTo>
                    <a:lnTo>
                      <a:pt x="4502" y="2750"/>
                    </a:lnTo>
                    <a:lnTo>
                      <a:pt x="4550" y="2434"/>
                    </a:lnTo>
                    <a:lnTo>
                      <a:pt x="4607" y="2156"/>
                    </a:lnTo>
                    <a:lnTo>
                      <a:pt x="4655" y="1926"/>
                    </a:lnTo>
                    <a:lnTo>
                      <a:pt x="4713" y="1734"/>
                    </a:lnTo>
                    <a:lnTo>
                      <a:pt x="4770" y="1572"/>
                    </a:lnTo>
                    <a:lnTo>
                      <a:pt x="4818" y="1447"/>
                    </a:lnTo>
                    <a:lnTo>
                      <a:pt x="4866" y="1342"/>
                    </a:lnTo>
                    <a:lnTo>
                      <a:pt x="4914" y="1265"/>
                    </a:lnTo>
                    <a:lnTo>
                      <a:pt x="4962" y="1217"/>
                    </a:lnTo>
                    <a:lnTo>
                      <a:pt x="5000" y="1179"/>
                    </a:lnTo>
                    <a:lnTo>
                      <a:pt x="5038" y="1150"/>
                    </a:lnTo>
                    <a:lnTo>
                      <a:pt x="5067" y="1141"/>
                    </a:lnTo>
                    <a:lnTo>
                      <a:pt x="5105" y="1141"/>
                    </a:lnTo>
                    <a:lnTo>
                      <a:pt x="5125" y="997"/>
                    </a:lnTo>
                    <a:lnTo>
                      <a:pt x="5125" y="872"/>
                    </a:lnTo>
                    <a:lnTo>
                      <a:pt x="5096" y="748"/>
                    </a:lnTo>
                    <a:lnTo>
                      <a:pt x="5048" y="643"/>
                    </a:lnTo>
                    <a:lnTo>
                      <a:pt x="4990" y="537"/>
                    </a:lnTo>
                    <a:lnTo>
                      <a:pt x="4904" y="451"/>
                    </a:lnTo>
                    <a:lnTo>
                      <a:pt x="4809" y="365"/>
                    </a:lnTo>
                    <a:lnTo>
                      <a:pt x="4694" y="298"/>
                    </a:lnTo>
                    <a:lnTo>
                      <a:pt x="4569" y="231"/>
                    </a:lnTo>
                    <a:lnTo>
                      <a:pt x="4425" y="173"/>
                    </a:lnTo>
                    <a:lnTo>
                      <a:pt x="4272" y="125"/>
                    </a:lnTo>
                    <a:lnTo>
                      <a:pt x="4109" y="87"/>
                    </a:lnTo>
                    <a:lnTo>
                      <a:pt x="3946" y="58"/>
                    </a:lnTo>
                    <a:lnTo>
                      <a:pt x="3765" y="30"/>
                    </a:lnTo>
                    <a:lnTo>
                      <a:pt x="3583" y="20"/>
                    </a:lnTo>
                    <a:lnTo>
                      <a:pt x="3391" y="10"/>
                    </a:lnTo>
                    <a:lnTo>
                      <a:pt x="31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68;p26">
                <a:extLst>
                  <a:ext uri="{FF2B5EF4-FFF2-40B4-BE49-F238E27FC236}">
                    <a16:creationId xmlns:a16="http://schemas.microsoft.com/office/drawing/2014/main" id="{90AC90E3-03A6-4E34-85C7-85A8C4190A6C}"/>
                  </a:ext>
                </a:extLst>
              </p:cNvPr>
              <p:cNvSpPr/>
              <p:nvPr/>
            </p:nvSpPr>
            <p:spPr>
              <a:xfrm>
                <a:off x="7778519" y="1446945"/>
                <a:ext cx="622397" cy="789679"/>
              </a:xfrm>
              <a:custGeom>
                <a:avLst/>
                <a:gdLst/>
                <a:ahLst/>
                <a:cxnLst/>
                <a:rect l="l" t="t" r="r" b="b"/>
                <a:pathLst>
                  <a:path w="15824" h="20077" extrusionOk="0">
                    <a:moveTo>
                      <a:pt x="546" y="0"/>
                    </a:moveTo>
                    <a:lnTo>
                      <a:pt x="412" y="163"/>
                    </a:lnTo>
                    <a:lnTo>
                      <a:pt x="307" y="336"/>
                    </a:lnTo>
                    <a:lnTo>
                      <a:pt x="211" y="508"/>
                    </a:lnTo>
                    <a:lnTo>
                      <a:pt x="144" y="690"/>
                    </a:lnTo>
                    <a:lnTo>
                      <a:pt x="86" y="882"/>
                    </a:lnTo>
                    <a:lnTo>
                      <a:pt x="39" y="1073"/>
                    </a:lnTo>
                    <a:lnTo>
                      <a:pt x="19" y="1274"/>
                    </a:lnTo>
                    <a:lnTo>
                      <a:pt x="0" y="1475"/>
                    </a:lnTo>
                    <a:lnTo>
                      <a:pt x="11475" y="6629"/>
                    </a:lnTo>
                    <a:lnTo>
                      <a:pt x="10900" y="7328"/>
                    </a:lnTo>
                    <a:lnTo>
                      <a:pt x="10249" y="8123"/>
                    </a:lnTo>
                    <a:lnTo>
                      <a:pt x="9444" y="9148"/>
                    </a:lnTo>
                    <a:lnTo>
                      <a:pt x="8515" y="10345"/>
                    </a:lnTo>
                    <a:lnTo>
                      <a:pt x="8036" y="10987"/>
                    </a:lnTo>
                    <a:lnTo>
                      <a:pt x="7538" y="11657"/>
                    </a:lnTo>
                    <a:lnTo>
                      <a:pt x="7040" y="12337"/>
                    </a:lnTo>
                    <a:lnTo>
                      <a:pt x="6542" y="13036"/>
                    </a:lnTo>
                    <a:lnTo>
                      <a:pt x="6063" y="13735"/>
                    </a:lnTo>
                    <a:lnTo>
                      <a:pt x="5603" y="14425"/>
                    </a:lnTo>
                    <a:lnTo>
                      <a:pt x="5498" y="14597"/>
                    </a:lnTo>
                    <a:lnTo>
                      <a:pt x="5393" y="14770"/>
                    </a:lnTo>
                    <a:lnTo>
                      <a:pt x="5297" y="14942"/>
                    </a:lnTo>
                    <a:lnTo>
                      <a:pt x="5211" y="15115"/>
                    </a:lnTo>
                    <a:lnTo>
                      <a:pt x="5134" y="15278"/>
                    </a:lnTo>
                    <a:lnTo>
                      <a:pt x="5057" y="15450"/>
                    </a:lnTo>
                    <a:lnTo>
                      <a:pt x="4990" y="15613"/>
                    </a:lnTo>
                    <a:lnTo>
                      <a:pt x="4933" y="15776"/>
                    </a:lnTo>
                    <a:lnTo>
                      <a:pt x="4875" y="15938"/>
                    </a:lnTo>
                    <a:lnTo>
                      <a:pt x="4837" y="16101"/>
                    </a:lnTo>
                    <a:lnTo>
                      <a:pt x="4789" y="16264"/>
                    </a:lnTo>
                    <a:lnTo>
                      <a:pt x="4761" y="16417"/>
                    </a:lnTo>
                    <a:lnTo>
                      <a:pt x="4732" y="16580"/>
                    </a:lnTo>
                    <a:lnTo>
                      <a:pt x="4713" y="16733"/>
                    </a:lnTo>
                    <a:lnTo>
                      <a:pt x="4703" y="16887"/>
                    </a:lnTo>
                    <a:lnTo>
                      <a:pt x="4693" y="17030"/>
                    </a:lnTo>
                    <a:lnTo>
                      <a:pt x="4684" y="17184"/>
                    </a:lnTo>
                    <a:lnTo>
                      <a:pt x="4693" y="17327"/>
                    </a:lnTo>
                    <a:lnTo>
                      <a:pt x="4703" y="17471"/>
                    </a:lnTo>
                    <a:lnTo>
                      <a:pt x="4713" y="17605"/>
                    </a:lnTo>
                    <a:lnTo>
                      <a:pt x="4761" y="17883"/>
                    </a:lnTo>
                    <a:lnTo>
                      <a:pt x="4818" y="18141"/>
                    </a:lnTo>
                    <a:lnTo>
                      <a:pt x="4904" y="18381"/>
                    </a:lnTo>
                    <a:lnTo>
                      <a:pt x="5010" y="18620"/>
                    </a:lnTo>
                    <a:lnTo>
                      <a:pt x="5134" y="18841"/>
                    </a:lnTo>
                    <a:lnTo>
                      <a:pt x="5278" y="19042"/>
                    </a:lnTo>
                    <a:lnTo>
                      <a:pt x="5431" y="19233"/>
                    </a:lnTo>
                    <a:lnTo>
                      <a:pt x="5603" y="19396"/>
                    </a:lnTo>
                    <a:lnTo>
                      <a:pt x="5690" y="19482"/>
                    </a:lnTo>
                    <a:lnTo>
                      <a:pt x="5785" y="19549"/>
                    </a:lnTo>
                    <a:lnTo>
                      <a:pt x="5891" y="19626"/>
                    </a:lnTo>
                    <a:lnTo>
                      <a:pt x="5987" y="19693"/>
                    </a:lnTo>
                    <a:lnTo>
                      <a:pt x="6092" y="19751"/>
                    </a:lnTo>
                    <a:lnTo>
                      <a:pt x="6207" y="19808"/>
                    </a:lnTo>
                    <a:lnTo>
                      <a:pt x="6312" y="19856"/>
                    </a:lnTo>
                    <a:lnTo>
                      <a:pt x="6427" y="19904"/>
                    </a:lnTo>
                    <a:lnTo>
                      <a:pt x="6552" y="19942"/>
                    </a:lnTo>
                    <a:lnTo>
                      <a:pt x="6667" y="19980"/>
                    </a:lnTo>
                    <a:lnTo>
                      <a:pt x="6791" y="20009"/>
                    </a:lnTo>
                    <a:lnTo>
                      <a:pt x="6916" y="20028"/>
                    </a:lnTo>
                    <a:lnTo>
                      <a:pt x="7040" y="20047"/>
                    </a:lnTo>
                    <a:lnTo>
                      <a:pt x="7174" y="20067"/>
                    </a:lnTo>
                    <a:lnTo>
                      <a:pt x="7308" y="20067"/>
                    </a:lnTo>
                    <a:lnTo>
                      <a:pt x="7442" y="20076"/>
                    </a:lnTo>
                    <a:lnTo>
                      <a:pt x="7576" y="20067"/>
                    </a:lnTo>
                    <a:lnTo>
                      <a:pt x="7720" y="20057"/>
                    </a:lnTo>
                    <a:lnTo>
                      <a:pt x="7854" y="20038"/>
                    </a:lnTo>
                    <a:lnTo>
                      <a:pt x="7998" y="20019"/>
                    </a:lnTo>
                    <a:lnTo>
                      <a:pt x="8142" y="19990"/>
                    </a:lnTo>
                    <a:lnTo>
                      <a:pt x="8285" y="19952"/>
                    </a:lnTo>
                    <a:lnTo>
                      <a:pt x="8429" y="19904"/>
                    </a:lnTo>
                    <a:lnTo>
                      <a:pt x="8582" y="19856"/>
                    </a:lnTo>
                    <a:lnTo>
                      <a:pt x="8726" y="19798"/>
                    </a:lnTo>
                    <a:lnTo>
                      <a:pt x="8879" y="19741"/>
                    </a:lnTo>
                    <a:lnTo>
                      <a:pt x="9032" y="19664"/>
                    </a:lnTo>
                    <a:lnTo>
                      <a:pt x="9186" y="19588"/>
                    </a:lnTo>
                    <a:lnTo>
                      <a:pt x="9262" y="19530"/>
                    </a:lnTo>
                    <a:lnTo>
                      <a:pt x="9492" y="19348"/>
                    </a:lnTo>
                    <a:lnTo>
                      <a:pt x="9856" y="19042"/>
                    </a:lnTo>
                    <a:lnTo>
                      <a:pt x="10076" y="18841"/>
                    </a:lnTo>
                    <a:lnTo>
                      <a:pt x="10316" y="18611"/>
                    </a:lnTo>
                    <a:lnTo>
                      <a:pt x="10574" y="18352"/>
                    </a:lnTo>
                    <a:lnTo>
                      <a:pt x="10862" y="18065"/>
                    </a:lnTo>
                    <a:lnTo>
                      <a:pt x="11149" y="17749"/>
                    </a:lnTo>
                    <a:lnTo>
                      <a:pt x="11465" y="17404"/>
                    </a:lnTo>
                    <a:lnTo>
                      <a:pt x="11781" y="17030"/>
                    </a:lnTo>
                    <a:lnTo>
                      <a:pt x="12097" y="16618"/>
                    </a:lnTo>
                    <a:lnTo>
                      <a:pt x="12423" y="16187"/>
                    </a:lnTo>
                    <a:lnTo>
                      <a:pt x="12749" y="15718"/>
                    </a:lnTo>
                    <a:lnTo>
                      <a:pt x="13074" y="15230"/>
                    </a:lnTo>
                    <a:lnTo>
                      <a:pt x="13400" y="14703"/>
                    </a:lnTo>
                    <a:lnTo>
                      <a:pt x="13706" y="14157"/>
                    </a:lnTo>
                    <a:lnTo>
                      <a:pt x="13860" y="13870"/>
                    </a:lnTo>
                    <a:lnTo>
                      <a:pt x="14003" y="13573"/>
                    </a:lnTo>
                    <a:lnTo>
                      <a:pt x="14157" y="13276"/>
                    </a:lnTo>
                    <a:lnTo>
                      <a:pt x="14300" y="12969"/>
                    </a:lnTo>
                    <a:lnTo>
                      <a:pt x="14434" y="12653"/>
                    </a:lnTo>
                    <a:lnTo>
                      <a:pt x="14569" y="12327"/>
                    </a:lnTo>
                    <a:lnTo>
                      <a:pt x="14693" y="12002"/>
                    </a:lnTo>
                    <a:lnTo>
                      <a:pt x="14818" y="11667"/>
                    </a:lnTo>
                    <a:lnTo>
                      <a:pt x="14932" y="11322"/>
                    </a:lnTo>
                    <a:lnTo>
                      <a:pt x="15047" y="10967"/>
                    </a:lnTo>
                    <a:lnTo>
                      <a:pt x="15153" y="10613"/>
                    </a:lnTo>
                    <a:lnTo>
                      <a:pt x="15258" y="10249"/>
                    </a:lnTo>
                    <a:lnTo>
                      <a:pt x="15344" y="9875"/>
                    </a:lnTo>
                    <a:lnTo>
                      <a:pt x="15431" y="9492"/>
                    </a:lnTo>
                    <a:lnTo>
                      <a:pt x="15507" y="9109"/>
                    </a:lnTo>
                    <a:lnTo>
                      <a:pt x="15584" y="8717"/>
                    </a:lnTo>
                    <a:lnTo>
                      <a:pt x="15641" y="8314"/>
                    </a:lnTo>
                    <a:lnTo>
                      <a:pt x="15699" y="7912"/>
                    </a:lnTo>
                    <a:lnTo>
                      <a:pt x="15737" y="7500"/>
                    </a:lnTo>
                    <a:lnTo>
                      <a:pt x="15775" y="7079"/>
                    </a:lnTo>
                    <a:lnTo>
                      <a:pt x="15804" y="6648"/>
                    </a:lnTo>
                    <a:lnTo>
                      <a:pt x="15814" y="6217"/>
                    </a:lnTo>
                    <a:lnTo>
                      <a:pt x="15823" y="5776"/>
                    </a:lnTo>
                    <a:lnTo>
                      <a:pt x="15814" y="5326"/>
                    </a:lnTo>
                    <a:lnTo>
                      <a:pt x="15795" y="4866"/>
                    </a:lnTo>
                    <a:lnTo>
                      <a:pt x="15766" y="4406"/>
                    </a:lnTo>
                    <a:lnTo>
                      <a:pt x="15756" y="4291"/>
                    </a:lnTo>
                    <a:lnTo>
                      <a:pt x="15737" y="4186"/>
                    </a:lnTo>
                    <a:lnTo>
                      <a:pt x="15708" y="4081"/>
                    </a:lnTo>
                    <a:lnTo>
                      <a:pt x="15670" y="3975"/>
                    </a:lnTo>
                    <a:lnTo>
                      <a:pt x="15622" y="3880"/>
                    </a:lnTo>
                    <a:lnTo>
                      <a:pt x="15565" y="3793"/>
                    </a:lnTo>
                    <a:lnTo>
                      <a:pt x="15488" y="3717"/>
                    </a:lnTo>
                    <a:lnTo>
                      <a:pt x="15402" y="3650"/>
                    </a:lnTo>
                    <a:lnTo>
                      <a:pt x="15124" y="3458"/>
                    </a:lnTo>
                    <a:lnTo>
                      <a:pt x="14760" y="3238"/>
                    </a:lnTo>
                    <a:lnTo>
                      <a:pt x="14319" y="2979"/>
                    </a:lnTo>
                    <a:lnTo>
                      <a:pt x="13802" y="2711"/>
                    </a:lnTo>
                    <a:lnTo>
                      <a:pt x="13505" y="2567"/>
                    </a:lnTo>
                    <a:lnTo>
                      <a:pt x="13189" y="2414"/>
                    </a:lnTo>
                    <a:lnTo>
                      <a:pt x="12854" y="2270"/>
                    </a:lnTo>
                    <a:lnTo>
                      <a:pt x="12500" y="2117"/>
                    </a:lnTo>
                    <a:lnTo>
                      <a:pt x="12126" y="1964"/>
                    </a:lnTo>
                    <a:lnTo>
                      <a:pt x="11724" y="1811"/>
                    </a:lnTo>
                    <a:lnTo>
                      <a:pt x="11302" y="1667"/>
                    </a:lnTo>
                    <a:lnTo>
                      <a:pt x="10862" y="1514"/>
                    </a:lnTo>
                    <a:lnTo>
                      <a:pt x="10392" y="1370"/>
                    </a:lnTo>
                    <a:lnTo>
                      <a:pt x="9904" y="1226"/>
                    </a:lnTo>
                    <a:lnTo>
                      <a:pt x="9387" y="1083"/>
                    </a:lnTo>
                    <a:lnTo>
                      <a:pt x="8850" y="949"/>
                    </a:lnTo>
                    <a:lnTo>
                      <a:pt x="8295" y="824"/>
                    </a:lnTo>
                    <a:lnTo>
                      <a:pt x="7711" y="700"/>
                    </a:lnTo>
                    <a:lnTo>
                      <a:pt x="7107" y="585"/>
                    </a:lnTo>
                    <a:lnTo>
                      <a:pt x="6475" y="479"/>
                    </a:lnTo>
                    <a:lnTo>
                      <a:pt x="5824" y="374"/>
                    </a:lnTo>
                    <a:lnTo>
                      <a:pt x="5144" y="288"/>
                    </a:lnTo>
                    <a:lnTo>
                      <a:pt x="4435" y="211"/>
                    </a:lnTo>
                    <a:lnTo>
                      <a:pt x="3707" y="144"/>
                    </a:lnTo>
                    <a:lnTo>
                      <a:pt x="2960" y="87"/>
                    </a:lnTo>
                    <a:lnTo>
                      <a:pt x="2174" y="39"/>
                    </a:lnTo>
                    <a:lnTo>
                      <a:pt x="1370" y="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969;p26">
                <a:extLst>
                  <a:ext uri="{FF2B5EF4-FFF2-40B4-BE49-F238E27FC236}">
                    <a16:creationId xmlns:a16="http://schemas.microsoft.com/office/drawing/2014/main" id="{7345FDA4-1353-4846-B99D-7FB90DF11F61}"/>
                  </a:ext>
                </a:extLst>
              </p:cNvPr>
              <p:cNvSpPr/>
              <p:nvPr/>
            </p:nvSpPr>
            <p:spPr>
              <a:xfrm>
                <a:off x="7951420" y="1776188"/>
                <a:ext cx="441586" cy="528983"/>
              </a:xfrm>
              <a:custGeom>
                <a:avLst/>
                <a:gdLst/>
                <a:ahLst/>
                <a:cxnLst/>
                <a:rect l="l" t="t" r="r" b="b"/>
                <a:pathLst>
                  <a:path w="11227" h="13449" extrusionOk="0">
                    <a:moveTo>
                      <a:pt x="5067" y="1"/>
                    </a:moveTo>
                    <a:lnTo>
                      <a:pt x="4818" y="355"/>
                    </a:lnTo>
                    <a:lnTo>
                      <a:pt x="4445" y="891"/>
                    </a:lnTo>
                    <a:lnTo>
                      <a:pt x="3468" y="2367"/>
                    </a:lnTo>
                    <a:lnTo>
                      <a:pt x="2884" y="3219"/>
                    </a:lnTo>
                    <a:lnTo>
                      <a:pt x="2280" y="4100"/>
                    </a:lnTo>
                    <a:lnTo>
                      <a:pt x="1658" y="4962"/>
                    </a:lnTo>
                    <a:lnTo>
                      <a:pt x="1351" y="5374"/>
                    </a:lnTo>
                    <a:lnTo>
                      <a:pt x="1045" y="5776"/>
                    </a:lnTo>
                    <a:lnTo>
                      <a:pt x="901" y="5968"/>
                    </a:lnTo>
                    <a:lnTo>
                      <a:pt x="767" y="6169"/>
                    </a:lnTo>
                    <a:lnTo>
                      <a:pt x="652" y="6361"/>
                    </a:lnTo>
                    <a:lnTo>
                      <a:pt x="537" y="6562"/>
                    </a:lnTo>
                    <a:lnTo>
                      <a:pt x="441" y="6763"/>
                    </a:lnTo>
                    <a:lnTo>
                      <a:pt x="355" y="6964"/>
                    </a:lnTo>
                    <a:lnTo>
                      <a:pt x="269" y="7175"/>
                    </a:lnTo>
                    <a:lnTo>
                      <a:pt x="202" y="7376"/>
                    </a:lnTo>
                    <a:lnTo>
                      <a:pt x="144" y="7577"/>
                    </a:lnTo>
                    <a:lnTo>
                      <a:pt x="96" y="7778"/>
                    </a:lnTo>
                    <a:lnTo>
                      <a:pt x="58" y="7989"/>
                    </a:lnTo>
                    <a:lnTo>
                      <a:pt x="29" y="8190"/>
                    </a:lnTo>
                    <a:lnTo>
                      <a:pt x="10" y="8391"/>
                    </a:lnTo>
                    <a:lnTo>
                      <a:pt x="1" y="8592"/>
                    </a:lnTo>
                    <a:lnTo>
                      <a:pt x="1" y="8793"/>
                    </a:lnTo>
                    <a:lnTo>
                      <a:pt x="10" y="8995"/>
                    </a:lnTo>
                    <a:lnTo>
                      <a:pt x="20" y="9196"/>
                    </a:lnTo>
                    <a:lnTo>
                      <a:pt x="39" y="9387"/>
                    </a:lnTo>
                    <a:lnTo>
                      <a:pt x="77" y="9588"/>
                    </a:lnTo>
                    <a:lnTo>
                      <a:pt x="116" y="9780"/>
                    </a:lnTo>
                    <a:lnTo>
                      <a:pt x="154" y="9972"/>
                    </a:lnTo>
                    <a:lnTo>
                      <a:pt x="211" y="10154"/>
                    </a:lnTo>
                    <a:lnTo>
                      <a:pt x="269" y="10345"/>
                    </a:lnTo>
                    <a:lnTo>
                      <a:pt x="336" y="10527"/>
                    </a:lnTo>
                    <a:lnTo>
                      <a:pt x="412" y="10699"/>
                    </a:lnTo>
                    <a:lnTo>
                      <a:pt x="489" y="10881"/>
                    </a:lnTo>
                    <a:lnTo>
                      <a:pt x="575" y="11044"/>
                    </a:lnTo>
                    <a:lnTo>
                      <a:pt x="661" y="11217"/>
                    </a:lnTo>
                    <a:lnTo>
                      <a:pt x="757" y="11380"/>
                    </a:lnTo>
                    <a:lnTo>
                      <a:pt x="863" y="11533"/>
                    </a:lnTo>
                    <a:lnTo>
                      <a:pt x="968" y="11696"/>
                    </a:lnTo>
                    <a:lnTo>
                      <a:pt x="1083" y="11839"/>
                    </a:lnTo>
                    <a:lnTo>
                      <a:pt x="1198" y="11983"/>
                    </a:lnTo>
                    <a:lnTo>
                      <a:pt x="1313" y="12127"/>
                    </a:lnTo>
                    <a:lnTo>
                      <a:pt x="1437" y="12261"/>
                    </a:lnTo>
                    <a:lnTo>
                      <a:pt x="1571" y="12385"/>
                    </a:lnTo>
                    <a:lnTo>
                      <a:pt x="1705" y="12500"/>
                    </a:lnTo>
                    <a:lnTo>
                      <a:pt x="1840" y="12615"/>
                    </a:lnTo>
                    <a:lnTo>
                      <a:pt x="1983" y="12730"/>
                    </a:lnTo>
                    <a:lnTo>
                      <a:pt x="2127" y="12826"/>
                    </a:lnTo>
                    <a:lnTo>
                      <a:pt x="2271" y="12922"/>
                    </a:lnTo>
                    <a:lnTo>
                      <a:pt x="2414" y="13017"/>
                    </a:lnTo>
                    <a:lnTo>
                      <a:pt x="2568" y="13094"/>
                    </a:lnTo>
                    <a:lnTo>
                      <a:pt x="2721" y="13171"/>
                    </a:lnTo>
                    <a:lnTo>
                      <a:pt x="2874" y="13228"/>
                    </a:lnTo>
                    <a:lnTo>
                      <a:pt x="3037" y="13286"/>
                    </a:lnTo>
                    <a:lnTo>
                      <a:pt x="3190" y="13343"/>
                    </a:lnTo>
                    <a:lnTo>
                      <a:pt x="3353" y="13381"/>
                    </a:lnTo>
                    <a:lnTo>
                      <a:pt x="3516" y="13410"/>
                    </a:lnTo>
                    <a:lnTo>
                      <a:pt x="3679" y="13429"/>
                    </a:lnTo>
                    <a:lnTo>
                      <a:pt x="3841" y="13448"/>
                    </a:lnTo>
                    <a:lnTo>
                      <a:pt x="4167" y="13448"/>
                    </a:lnTo>
                    <a:lnTo>
                      <a:pt x="4330" y="13429"/>
                    </a:lnTo>
                    <a:lnTo>
                      <a:pt x="4493" y="13401"/>
                    </a:lnTo>
                    <a:lnTo>
                      <a:pt x="4656" y="13372"/>
                    </a:lnTo>
                    <a:lnTo>
                      <a:pt x="4818" y="13324"/>
                    </a:lnTo>
                    <a:lnTo>
                      <a:pt x="4981" y="13266"/>
                    </a:lnTo>
                    <a:lnTo>
                      <a:pt x="5144" y="13199"/>
                    </a:lnTo>
                    <a:lnTo>
                      <a:pt x="5297" y="13123"/>
                    </a:lnTo>
                    <a:lnTo>
                      <a:pt x="5460" y="13027"/>
                    </a:lnTo>
                    <a:lnTo>
                      <a:pt x="5613" y="12931"/>
                    </a:lnTo>
                    <a:lnTo>
                      <a:pt x="5767" y="12816"/>
                    </a:lnTo>
                    <a:lnTo>
                      <a:pt x="5920" y="12692"/>
                    </a:lnTo>
                    <a:lnTo>
                      <a:pt x="6111" y="12500"/>
                    </a:lnTo>
                    <a:lnTo>
                      <a:pt x="6332" y="12261"/>
                    </a:lnTo>
                    <a:lnTo>
                      <a:pt x="6619" y="11945"/>
                    </a:lnTo>
                    <a:lnTo>
                      <a:pt x="6964" y="11542"/>
                    </a:lnTo>
                    <a:lnTo>
                      <a:pt x="7357" y="11054"/>
                    </a:lnTo>
                    <a:lnTo>
                      <a:pt x="7567" y="10786"/>
                    </a:lnTo>
                    <a:lnTo>
                      <a:pt x="7778" y="10498"/>
                    </a:lnTo>
                    <a:lnTo>
                      <a:pt x="7998" y="10192"/>
                    </a:lnTo>
                    <a:lnTo>
                      <a:pt x="8228" y="9866"/>
                    </a:lnTo>
                    <a:lnTo>
                      <a:pt x="8458" y="9521"/>
                    </a:lnTo>
                    <a:lnTo>
                      <a:pt x="8688" y="9167"/>
                    </a:lnTo>
                    <a:lnTo>
                      <a:pt x="8918" y="8793"/>
                    </a:lnTo>
                    <a:lnTo>
                      <a:pt x="9148" y="8401"/>
                    </a:lnTo>
                    <a:lnTo>
                      <a:pt x="9368" y="7998"/>
                    </a:lnTo>
                    <a:lnTo>
                      <a:pt x="9588" y="7577"/>
                    </a:lnTo>
                    <a:lnTo>
                      <a:pt x="9809" y="7146"/>
                    </a:lnTo>
                    <a:lnTo>
                      <a:pt x="10010" y="6696"/>
                    </a:lnTo>
                    <a:lnTo>
                      <a:pt x="10211" y="6236"/>
                    </a:lnTo>
                    <a:lnTo>
                      <a:pt x="10402" y="5767"/>
                    </a:lnTo>
                    <a:lnTo>
                      <a:pt x="10575" y="5278"/>
                    </a:lnTo>
                    <a:lnTo>
                      <a:pt x="10738" y="4780"/>
                    </a:lnTo>
                    <a:lnTo>
                      <a:pt x="10891" y="4273"/>
                    </a:lnTo>
                    <a:lnTo>
                      <a:pt x="11015" y="3746"/>
                    </a:lnTo>
                    <a:lnTo>
                      <a:pt x="11130" y="3219"/>
                    </a:lnTo>
                    <a:lnTo>
                      <a:pt x="11226" y="2673"/>
                    </a:lnTo>
                    <a:lnTo>
                      <a:pt x="50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70;p26">
                <a:extLst>
                  <a:ext uri="{FF2B5EF4-FFF2-40B4-BE49-F238E27FC236}">
                    <a16:creationId xmlns:a16="http://schemas.microsoft.com/office/drawing/2014/main" id="{15EACECF-9F67-4D92-9244-B5E76CBF942D}"/>
                  </a:ext>
                </a:extLst>
              </p:cNvPr>
              <p:cNvSpPr/>
              <p:nvPr/>
            </p:nvSpPr>
            <p:spPr>
              <a:xfrm>
                <a:off x="7534389" y="1389325"/>
                <a:ext cx="265652" cy="115677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2941" extrusionOk="0">
                    <a:moveTo>
                      <a:pt x="3123" y="0"/>
                    </a:moveTo>
                    <a:lnTo>
                      <a:pt x="2970" y="10"/>
                    </a:lnTo>
                    <a:lnTo>
                      <a:pt x="2817" y="38"/>
                    </a:lnTo>
                    <a:lnTo>
                      <a:pt x="2673" y="67"/>
                    </a:lnTo>
                    <a:lnTo>
                      <a:pt x="2520" y="115"/>
                    </a:lnTo>
                    <a:lnTo>
                      <a:pt x="2376" y="172"/>
                    </a:lnTo>
                    <a:lnTo>
                      <a:pt x="2242" y="239"/>
                    </a:lnTo>
                    <a:lnTo>
                      <a:pt x="2098" y="316"/>
                    </a:lnTo>
                    <a:lnTo>
                      <a:pt x="1974" y="402"/>
                    </a:lnTo>
                    <a:lnTo>
                      <a:pt x="1840" y="498"/>
                    </a:lnTo>
                    <a:lnTo>
                      <a:pt x="1533" y="651"/>
                    </a:lnTo>
                    <a:lnTo>
                      <a:pt x="1217" y="824"/>
                    </a:lnTo>
                    <a:lnTo>
                      <a:pt x="1035" y="929"/>
                    </a:lnTo>
                    <a:lnTo>
                      <a:pt x="853" y="1034"/>
                    </a:lnTo>
                    <a:lnTo>
                      <a:pt x="681" y="1159"/>
                    </a:lnTo>
                    <a:lnTo>
                      <a:pt x="508" y="1274"/>
                    </a:lnTo>
                    <a:lnTo>
                      <a:pt x="355" y="1398"/>
                    </a:lnTo>
                    <a:lnTo>
                      <a:pt x="221" y="1523"/>
                    </a:lnTo>
                    <a:lnTo>
                      <a:pt x="116" y="1647"/>
                    </a:lnTo>
                    <a:lnTo>
                      <a:pt x="68" y="1714"/>
                    </a:lnTo>
                    <a:lnTo>
                      <a:pt x="39" y="1772"/>
                    </a:lnTo>
                    <a:lnTo>
                      <a:pt x="20" y="1829"/>
                    </a:lnTo>
                    <a:lnTo>
                      <a:pt x="1" y="1887"/>
                    </a:lnTo>
                    <a:lnTo>
                      <a:pt x="1" y="1944"/>
                    </a:lnTo>
                    <a:lnTo>
                      <a:pt x="20" y="1992"/>
                    </a:lnTo>
                    <a:lnTo>
                      <a:pt x="3315" y="1992"/>
                    </a:lnTo>
                    <a:lnTo>
                      <a:pt x="6207" y="2940"/>
                    </a:lnTo>
                    <a:lnTo>
                      <a:pt x="6753" y="1465"/>
                    </a:lnTo>
                    <a:lnTo>
                      <a:pt x="4177" y="220"/>
                    </a:lnTo>
                    <a:lnTo>
                      <a:pt x="4033" y="153"/>
                    </a:lnTo>
                    <a:lnTo>
                      <a:pt x="3889" y="105"/>
                    </a:lnTo>
                    <a:lnTo>
                      <a:pt x="3736" y="57"/>
                    </a:lnTo>
                    <a:lnTo>
                      <a:pt x="3583" y="29"/>
                    </a:lnTo>
                    <a:lnTo>
                      <a:pt x="3430" y="10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71;p26">
                <a:extLst>
                  <a:ext uri="{FF2B5EF4-FFF2-40B4-BE49-F238E27FC236}">
                    <a16:creationId xmlns:a16="http://schemas.microsoft.com/office/drawing/2014/main" id="{30F728E0-3B2C-4571-963B-EE2323EE0FB9}"/>
                  </a:ext>
                </a:extLst>
              </p:cNvPr>
              <p:cNvSpPr/>
              <p:nvPr/>
            </p:nvSpPr>
            <p:spPr>
              <a:xfrm>
                <a:off x="6751575" y="2828733"/>
                <a:ext cx="442333" cy="90858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2310" extrusionOk="0">
                    <a:moveTo>
                      <a:pt x="2117" y="1"/>
                    </a:moveTo>
                    <a:lnTo>
                      <a:pt x="1897" y="20"/>
                    </a:lnTo>
                    <a:lnTo>
                      <a:pt x="1686" y="49"/>
                    </a:lnTo>
                    <a:lnTo>
                      <a:pt x="1485" y="97"/>
                    </a:lnTo>
                    <a:lnTo>
                      <a:pt x="1293" y="173"/>
                    </a:lnTo>
                    <a:lnTo>
                      <a:pt x="1111" y="260"/>
                    </a:lnTo>
                    <a:lnTo>
                      <a:pt x="939" y="365"/>
                    </a:lnTo>
                    <a:lnTo>
                      <a:pt x="776" y="489"/>
                    </a:lnTo>
                    <a:lnTo>
                      <a:pt x="623" y="624"/>
                    </a:lnTo>
                    <a:lnTo>
                      <a:pt x="489" y="777"/>
                    </a:lnTo>
                    <a:lnTo>
                      <a:pt x="364" y="940"/>
                    </a:lnTo>
                    <a:lnTo>
                      <a:pt x="259" y="1112"/>
                    </a:lnTo>
                    <a:lnTo>
                      <a:pt x="173" y="1294"/>
                    </a:lnTo>
                    <a:lnTo>
                      <a:pt x="96" y="1486"/>
                    </a:lnTo>
                    <a:lnTo>
                      <a:pt x="48" y="1687"/>
                    </a:lnTo>
                    <a:lnTo>
                      <a:pt x="20" y="1897"/>
                    </a:lnTo>
                    <a:lnTo>
                      <a:pt x="0" y="2118"/>
                    </a:lnTo>
                    <a:lnTo>
                      <a:pt x="0" y="2309"/>
                    </a:lnTo>
                    <a:lnTo>
                      <a:pt x="11245" y="2309"/>
                    </a:lnTo>
                    <a:lnTo>
                      <a:pt x="11245" y="2118"/>
                    </a:lnTo>
                    <a:lnTo>
                      <a:pt x="11235" y="1897"/>
                    </a:lnTo>
                    <a:lnTo>
                      <a:pt x="11207" y="1687"/>
                    </a:lnTo>
                    <a:lnTo>
                      <a:pt x="11149" y="1486"/>
                    </a:lnTo>
                    <a:lnTo>
                      <a:pt x="11082" y="1294"/>
                    </a:lnTo>
                    <a:lnTo>
                      <a:pt x="10986" y="1112"/>
                    </a:lnTo>
                    <a:lnTo>
                      <a:pt x="10881" y="940"/>
                    </a:lnTo>
                    <a:lnTo>
                      <a:pt x="10766" y="777"/>
                    </a:lnTo>
                    <a:lnTo>
                      <a:pt x="10622" y="624"/>
                    </a:lnTo>
                    <a:lnTo>
                      <a:pt x="10479" y="489"/>
                    </a:lnTo>
                    <a:lnTo>
                      <a:pt x="10316" y="365"/>
                    </a:lnTo>
                    <a:lnTo>
                      <a:pt x="10144" y="260"/>
                    </a:lnTo>
                    <a:lnTo>
                      <a:pt x="9952" y="173"/>
                    </a:lnTo>
                    <a:lnTo>
                      <a:pt x="9760" y="97"/>
                    </a:lnTo>
                    <a:lnTo>
                      <a:pt x="9559" y="49"/>
                    </a:lnTo>
                    <a:lnTo>
                      <a:pt x="9349" y="20"/>
                    </a:lnTo>
                    <a:lnTo>
                      <a:pt x="9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72;p26">
                <a:extLst>
                  <a:ext uri="{FF2B5EF4-FFF2-40B4-BE49-F238E27FC236}">
                    <a16:creationId xmlns:a16="http://schemas.microsoft.com/office/drawing/2014/main" id="{11410AEC-FB64-4304-84BD-3306A9965D14}"/>
                  </a:ext>
                </a:extLst>
              </p:cNvPr>
              <p:cNvSpPr/>
              <p:nvPr/>
            </p:nvSpPr>
            <p:spPr>
              <a:xfrm>
                <a:off x="6644947" y="2603837"/>
                <a:ext cx="334208" cy="315761"/>
              </a:xfrm>
              <a:custGeom>
                <a:avLst/>
                <a:gdLst/>
                <a:ahLst/>
                <a:cxnLst/>
                <a:rect l="l" t="t" r="r" b="b"/>
                <a:pathLst>
                  <a:path w="8497" h="8028" extrusionOk="0">
                    <a:moveTo>
                      <a:pt x="2041" y="1"/>
                    </a:moveTo>
                    <a:lnTo>
                      <a:pt x="1" y="8027"/>
                    </a:lnTo>
                    <a:lnTo>
                      <a:pt x="6456" y="8027"/>
                    </a:lnTo>
                    <a:lnTo>
                      <a:pt x="849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73;p26">
                <a:extLst>
                  <a:ext uri="{FF2B5EF4-FFF2-40B4-BE49-F238E27FC236}">
                    <a16:creationId xmlns:a16="http://schemas.microsoft.com/office/drawing/2014/main" id="{D385B714-A5DF-4F49-B0B6-6A8F2CE87A69}"/>
                  </a:ext>
                </a:extLst>
              </p:cNvPr>
              <p:cNvSpPr/>
              <p:nvPr/>
            </p:nvSpPr>
            <p:spPr>
              <a:xfrm>
                <a:off x="6143904" y="1766394"/>
                <a:ext cx="1389814" cy="897410"/>
              </a:xfrm>
              <a:custGeom>
                <a:avLst/>
                <a:gdLst/>
                <a:ahLst/>
                <a:cxnLst/>
                <a:rect l="l" t="t" r="r" b="b"/>
                <a:pathLst>
                  <a:path w="35335" h="22816" extrusionOk="0">
                    <a:moveTo>
                      <a:pt x="1687" y="1"/>
                    </a:moveTo>
                    <a:lnTo>
                      <a:pt x="1514" y="10"/>
                    </a:lnTo>
                    <a:lnTo>
                      <a:pt x="1342" y="39"/>
                    </a:lnTo>
                    <a:lnTo>
                      <a:pt x="1179" y="77"/>
                    </a:lnTo>
                    <a:lnTo>
                      <a:pt x="1026" y="135"/>
                    </a:lnTo>
                    <a:lnTo>
                      <a:pt x="882" y="202"/>
                    </a:lnTo>
                    <a:lnTo>
                      <a:pt x="738" y="288"/>
                    </a:lnTo>
                    <a:lnTo>
                      <a:pt x="614" y="384"/>
                    </a:lnTo>
                    <a:lnTo>
                      <a:pt x="489" y="499"/>
                    </a:lnTo>
                    <a:lnTo>
                      <a:pt x="384" y="614"/>
                    </a:lnTo>
                    <a:lnTo>
                      <a:pt x="288" y="748"/>
                    </a:lnTo>
                    <a:lnTo>
                      <a:pt x="202" y="882"/>
                    </a:lnTo>
                    <a:lnTo>
                      <a:pt x="135" y="1026"/>
                    </a:lnTo>
                    <a:lnTo>
                      <a:pt x="78" y="1188"/>
                    </a:lnTo>
                    <a:lnTo>
                      <a:pt x="30" y="1342"/>
                    </a:lnTo>
                    <a:lnTo>
                      <a:pt x="10" y="1514"/>
                    </a:lnTo>
                    <a:lnTo>
                      <a:pt x="1" y="1686"/>
                    </a:lnTo>
                    <a:lnTo>
                      <a:pt x="2405" y="21130"/>
                    </a:lnTo>
                    <a:lnTo>
                      <a:pt x="2415" y="21302"/>
                    </a:lnTo>
                    <a:lnTo>
                      <a:pt x="2434" y="21475"/>
                    </a:lnTo>
                    <a:lnTo>
                      <a:pt x="2482" y="21638"/>
                    </a:lnTo>
                    <a:lnTo>
                      <a:pt x="2539" y="21791"/>
                    </a:lnTo>
                    <a:lnTo>
                      <a:pt x="2606" y="21935"/>
                    </a:lnTo>
                    <a:lnTo>
                      <a:pt x="2692" y="22078"/>
                    </a:lnTo>
                    <a:lnTo>
                      <a:pt x="2788" y="22203"/>
                    </a:lnTo>
                    <a:lnTo>
                      <a:pt x="2893" y="22327"/>
                    </a:lnTo>
                    <a:lnTo>
                      <a:pt x="3018" y="22433"/>
                    </a:lnTo>
                    <a:lnTo>
                      <a:pt x="3143" y="22528"/>
                    </a:lnTo>
                    <a:lnTo>
                      <a:pt x="3286" y="22615"/>
                    </a:lnTo>
                    <a:lnTo>
                      <a:pt x="3430" y="22682"/>
                    </a:lnTo>
                    <a:lnTo>
                      <a:pt x="3583" y="22739"/>
                    </a:lnTo>
                    <a:lnTo>
                      <a:pt x="3746" y="22787"/>
                    </a:lnTo>
                    <a:lnTo>
                      <a:pt x="3918" y="22806"/>
                    </a:lnTo>
                    <a:lnTo>
                      <a:pt x="4091" y="22816"/>
                    </a:lnTo>
                    <a:lnTo>
                      <a:pt x="33649" y="22816"/>
                    </a:lnTo>
                    <a:lnTo>
                      <a:pt x="33821" y="22806"/>
                    </a:lnTo>
                    <a:lnTo>
                      <a:pt x="33984" y="22787"/>
                    </a:lnTo>
                    <a:lnTo>
                      <a:pt x="34147" y="22739"/>
                    </a:lnTo>
                    <a:lnTo>
                      <a:pt x="34300" y="22682"/>
                    </a:lnTo>
                    <a:lnTo>
                      <a:pt x="34453" y="22615"/>
                    </a:lnTo>
                    <a:lnTo>
                      <a:pt x="34587" y="22528"/>
                    </a:lnTo>
                    <a:lnTo>
                      <a:pt x="34721" y="22433"/>
                    </a:lnTo>
                    <a:lnTo>
                      <a:pt x="34836" y="22327"/>
                    </a:lnTo>
                    <a:lnTo>
                      <a:pt x="34951" y="22203"/>
                    </a:lnTo>
                    <a:lnTo>
                      <a:pt x="35047" y="22078"/>
                    </a:lnTo>
                    <a:lnTo>
                      <a:pt x="35133" y="21935"/>
                    </a:lnTo>
                    <a:lnTo>
                      <a:pt x="35200" y="21791"/>
                    </a:lnTo>
                    <a:lnTo>
                      <a:pt x="35258" y="21638"/>
                    </a:lnTo>
                    <a:lnTo>
                      <a:pt x="35296" y="21475"/>
                    </a:lnTo>
                    <a:lnTo>
                      <a:pt x="35325" y="21302"/>
                    </a:lnTo>
                    <a:lnTo>
                      <a:pt x="35334" y="21130"/>
                    </a:lnTo>
                    <a:lnTo>
                      <a:pt x="32930" y="1686"/>
                    </a:lnTo>
                    <a:lnTo>
                      <a:pt x="32921" y="1514"/>
                    </a:lnTo>
                    <a:lnTo>
                      <a:pt x="32892" y="1342"/>
                    </a:lnTo>
                    <a:lnTo>
                      <a:pt x="32854" y="1188"/>
                    </a:lnTo>
                    <a:lnTo>
                      <a:pt x="32796" y="1026"/>
                    </a:lnTo>
                    <a:lnTo>
                      <a:pt x="32729" y="882"/>
                    </a:lnTo>
                    <a:lnTo>
                      <a:pt x="32643" y="748"/>
                    </a:lnTo>
                    <a:lnTo>
                      <a:pt x="32547" y="614"/>
                    </a:lnTo>
                    <a:lnTo>
                      <a:pt x="32432" y="499"/>
                    </a:lnTo>
                    <a:lnTo>
                      <a:pt x="32317" y="384"/>
                    </a:lnTo>
                    <a:lnTo>
                      <a:pt x="32183" y="288"/>
                    </a:lnTo>
                    <a:lnTo>
                      <a:pt x="32049" y="202"/>
                    </a:lnTo>
                    <a:lnTo>
                      <a:pt x="31896" y="135"/>
                    </a:lnTo>
                    <a:lnTo>
                      <a:pt x="31743" y="77"/>
                    </a:lnTo>
                    <a:lnTo>
                      <a:pt x="31580" y="39"/>
                    </a:lnTo>
                    <a:lnTo>
                      <a:pt x="31417" y="10"/>
                    </a:lnTo>
                    <a:lnTo>
                      <a:pt x="31245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74;p26">
                <a:extLst>
                  <a:ext uri="{FF2B5EF4-FFF2-40B4-BE49-F238E27FC236}">
                    <a16:creationId xmlns:a16="http://schemas.microsoft.com/office/drawing/2014/main" id="{57EDCC2E-3C73-49D6-9309-7EE1DB382C2B}"/>
                  </a:ext>
                </a:extLst>
              </p:cNvPr>
              <p:cNvSpPr/>
              <p:nvPr/>
            </p:nvSpPr>
            <p:spPr>
              <a:xfrm>
                <a:off x="5860993" y="3031447"/>
                <a:ext cx="2330490" cy="50503"/>
              </a:xfrm>
              <a:custGeom>
                <a:avLst/>
                <a:gdLst/>
                <a:ahLst/>
                <a:cxnLst/>
                <a:rect l="l" t="t" r="r" b="b"/>
                <a:pathLst>
                  <a:path w="59251" h="1284" extrusionOk="0">
                    <a:moveTo>
                      <a:pt x="1" y="0"/>
                    </a:moveTo>
                    <a:lnTo>
                      <a:pt x="1" y="1283"/>
                    </a:lnTo>
                    <a:lnTo>
                      <a:pt x="59251" y="1283"/>
                    </a:lnTo>
                    <a:lnTo>
                      <a:pt x="592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975;p26">
                <a:extLst>
                  <a:ext uri="{FF2B5EF4-FFF2-40B4-BE49-F238E27FC236}">
                    <a16:creationId xmlns:a16="http://schemas.microsoft.com/office/drawing/2014/main" id="{29974286-C2FF-4F5A-ADBA-88C9F5AB7824}"/>
                  </a:ext>
                </a:extLst>
              </p:cNvPr>
              <p:cNvSpPr/>
              <p:nvPr/>
            </p:nvSpPr>
            <p:spPr>
              <a:xfrm>
                <a:off x="5559242" y="2992233"/>
                <a:ext cx="603557" cy="1663686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42298" extrusionOk="0">
                    <a:moveTo>
                      <a:pt x="11341" y="1"/>
                    </a:moveTo>
                    <a:lnTo>
                      <a:pt x="1" y="42298"/>
                    </a:lnTo>
                    <a:lnTo>
                      <a:pt x="1437" y="42298"/>
                    </a:lnTo>
                    <a:lnTo>
                      <a:pt x="15345" y="394"/>
                    </a:lnTo>
                    <a:lnTo>
                      <a:pt x="11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76;p26">
                <a:extLst>
                  <a:ext uri="{FF2B5EF4-FFF2-40B4-BE49-F238E27FC236}">
                    <a16:creationId xmlns:a16="http://schemas.microsoft.com/office/drawing/2014/main" id="{0BC5722B-0876-49C6-9903-E5CDE3B17991}"/>
                  </a:ext>
                </a:extLst>
              </p:cNvPr>
              <p:cNvSpPr/>
              <p:nvPr/>
            </p:nvSpPr>
            <p:spPr>
              <a:xfrm>
                <a:off x="7855726" y="2992233"/>
                <a:ext cx="603557" cy="1663686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42298" extrusionOk="0">
                    <a:moveTo>
                      <a:pt x="4004" y="1"/>
                    </a:moveTo>
                    <a:lnTo>
                      <a:pt x="1" y="394"/>
                    </a:lnTo>
                    <a:lnTo>
                      <a:pt x="13908" y="42298"/>
                    </a:lnTo>
                    <a:lnTo>
                      <a:pt x="15345" y="42298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977;p26">
                <a:extLst>
                  <a:ext uri="{FF2B5EF4-FFF2-40B4-BE49-F238E27FC236}">
                    <a16:creationId xmlns:a16="http://schemas.microsoft.com/office/drawing/2014/main" id="{F1F00B7A-9193-4E11-A1A0-3BABA2F4A22C}"/>
                  </a:ext>
                </a:extLst>
              </p:cNvPr>
              <p:cNvSpPr/>
              <p:nvPr/>
            </p:nvSpPr>
            <p:spPr>
              <a:xfrm>
                <a:off x="5745712" y="2913531"/>
                <a:ext cx="2567862" cy="129247"/>
              </a:xfrm>
              <a:custGeom>
                <a:avLst/>
                <a:gdLst/>
                <a:ahLst/>
                <a:cxnLst/>
                <a:rect l="l" t="t" r="r" b="b"/>
                <a:pathLst>
                  <a:path w="65286" h="3286" extrusionOk="0">
                    <a:moveTo>
                      <a:pt x="1" y="0"/>
                    </a:moveTo>
                    <a:lnTo>
                      <a:pt x="1" y="3285"/>
                    </a:lnTo>
                    <a:lnTo>
                      <a:pt x="65285" y="3285"/>
                    </a:lnTo>
                    <a:lnTo>
                      <a:pt x="6528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" name="Google Shape;995;p26">
              <a:extLst>
                <a:ext uri="{FF2B5EF4-FFF2-40B4-BE49-F238E27FC236}">
                  <a16:creationId xmlns:a16="http://schemas.microsoft.com/office/drawing/2014/main" id="{B111F3DF-F9DC-4683-9961-165331A12C10}"/>
                </a:ext>
              </a:extLst>
            </p:cNvPr>
            <p:cNvSpPr/>
            <p:nvPr/>
          </p:nvSpPr>
          <p:spPr>
            <a:xfrm>
              <a:off x="6906650" y="2375375"/>
              <a:ext cx="167400" cy="1674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6D9F77-BEDB-4324-8860-DDFC7885D127}"/>
              </a:ext>
            </a:extLst>
          </p:cNvPr>
          <p:cNvGrpSpPr/>
          <p:nvPr/>
        </p:nvGrpSpPr>
        <p:grpSpPr>
          <a:xfrm>
            <a:off x="457198" y="1157650"/>
            <a:ext cx="6449452" cy="1301425"/>
            <a:chOff x="457198" y="1157650"/>
            <a:chExt cx="6449452" cy="1301425"/>
          </a:xfrm>
        </p:grpSpPr>
        <p:sp>
          <p:nvSpPr>
            <p:cNvPr id="110" name="Google Shape;979;p26">
              <a:extLst>
                <a:ext uri="{FF2B5EF4-FFF2-40B4-BE49-F238E27FC236}">
                  <a16:creationId xmlns:a16="http://schemas.microsoft.com/office/drawing/2014/main" id="{7C0B85BC-9AD3-444B-9E6A-F1E63E5555B6}"/>
                </a:ext>
              </a:extLst>
            </p:cNvPr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" name="Google Shape;980;p26">
              <a:extLst>
                <a:ext uri="{FF2B5EF4-FFF2-40B4-BE49-F238E27FC236}">
                  <a16:creationId xmlns:a16="http://schemas.microsoft.com/office/drawing/2014/main" id="{81FB6996-190A-4EF9-96AA-33E43D8A6D95}"/>
                </a:ext>
              </a:extLst>
            </p:cNvPr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b="1">
                  <a:solidFill>
                    <a:srgbClr val="0070C0"/>
                  </a:solidFill>
                  <a:latin typeface="Fira Sans Extra Condensed"/>
                  <a:sym typeface="Fira Sans Extra Condensed"/>
                </a:rPr>
                <a:t>Class-based outliers</a:t>
              </a:r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2" name="Google Shape;981;p26">
              <a:extLst>
                <a:ext uri="{FF2B5EF4-FFF2-40B4-BE49-F238E27FC236}">
                  <a16:creationId xmlns:a16="http://schemas.microsoft.com/office/drawing/2014/main" id="{0CE56EE3-C777-40E5-8A16-E1F8C7BBF2A7}"/>
                </a:ext>
              </a:extLst>
            </p:cNvPr>
            <p:cNvSpPr txBox="1"/>
            <p:nvPr/>
          </p:nvSpPr>
          <p:spPr>
            <a:xfrm>
              <a:off x="457198" y="1488441"/>
              <a:ext cx="2734540" cy="3404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>
                  <a:solidFill>
                    <a:srgbClr val="0070C0"/>
                  </a:solidFill>
                  <a:latin typeface="Fira Sans Condensed" panose="020B0503050000020004" pitchFamily="34" charset="0"/>
                  <a:ea typeface="Roboto"/>
                  <a:cs typeface="Roboto"/>
                  <a:sym typeface="Roboto"/>
                </a:rPr>
                <a:t>You won't be able to tell who's outliers until you include the class labels</a:t>
              </a:r>
              <a:endParaRPr lang="en" sz="1100">
                <a:solidFill>
                  <a:srgbClr val="0070C0"/>
                </a:solidFill>
                <a:latin typeface="Fira Sans Condensed" panose="020B0503050000020004" pitchFamily="34" charset="0"/>
                <a:ea typeface="Roboto"/>
                <a:cs typeface="Roboto"/>
              </a:endParaRPr>
            </a:p>
          </p:txBody>
        </p:sp>
        <p:cxnSp>
          <p:nvCxnSpPr>
            <p:cNvPr id="127" name="Google Shape;996;p26">
              <a:extLst>
                <a:ext uri="{FF2B5EF4-FFF2-40B4-BE49-F238E27FC236}">
                  <a16:creationId xmlns:a16="http://schemas.microsoft.com/office/drawing/2014/main" id="{A6AF8BEC-54D5-4C75-81C8-4F5EBB1DD4A1}"/>
                </a:ext>
              </a:extLst>
            </p:cNvPr>
            <p:cNvCxnSpPr>
              <a:cxnSpLocks/>
              <a:stCxn id="126" idx="2"/>
              <a:endCxn id="110" idx="6"/>
            </p:cNvCxnSpPr>
            <p:nvPr/>
          </p:nvCxnSpPr>
          <p:spPr>
            <a:xfrm rot="10800000">
              <a:off x="3853850" y="1493375"/>
              <a:ext cx="3052800" cy="96570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800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1849;p36">
            <a:extLst>
              <a:ext uri="{FF2B5EF4-FFF2-40B4-BE49-F238E27FC236}">
                <a16:creationId xmlns:a16="http://schemas.microsoft.com/office/drawing/2014/main" id="{F7F9D1ED-8AFC-4042-B419-8EC33C84D2B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86050" y="1961921"/>
            <a:ext cx="967158" cy="43480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3" name="Google Shape;1789;p36">
            <a:extLst>
              <a:ext uri="{FF2B5EF4-FFF2-40B4-BE49-F238E27FC236}">
                <a16:creationId xmlns:a16="http://schemas.microsoft.com/office/drawing/2014/main" id="{EA1ED734-4B64-4D42-81A5-8397CED6134A}"/>
              </a:ext>
            </a:extLst>
          </p:cNvPr>
          <p:cNvGrpSpPr/>
          <p:nvPr/>
        </p:nvGrpSpPr>
        <p:grpSpPr>
          <a:xfrm>
            <a:off x="3653208" y="1181429"/>
            <a:ext cx="1225296" cy="1678909"/>
            <a:chOff x="3346589" y="1035541"/>
            <a:chExt cx="2550136" cy="3687818"/>
          </a:xfrm>
        </p:grpSpPr>
        <p:grpSp>
          <p:nvGrpSpPr>
            <p:cNvPr id="4" name="Google Shape;1790;p36">
              <a:extLst>
                <a:ext uri="{FF2B5EF4-FFF2-40B4-BE49-F238E27FC236}">
                  <a16:creationId xmlns:a16="http://schemas.microsoft.com/office/drawing/2014/main" id="{C6B2B40D-6E18-4B3F-8D69-37DA438E440B}"/>
                </a:ext>
              </a:extLst>
            </p:cNvPr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7" name="Google Shape;1791;p36">
                <a:extLst>
                  <a:ext uri="{FF2B5EF4-FFF2-40B4-BE49-F238E27FC236}">
                    <a16:creationId xmlns:a16="http://schemas.microsoft.com/office/drawing/2014/main" id="{502FF844-2C0F-43D8-AE24-8D6AEEA78629}"/>
                  </a:ext>
                </a:extLst>
              </p:cNvPr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10209" extrusionOk="0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792;p36">
                <a:extLst>
                  <a:ext uri="{FF2B5EF4-FFF2-40B4-BE49-F238E27FC236}">
                    <a16:creationId xmlns:a16="http://schemas.microsoft.com/office/drawing/2014/main" id="{F8CD7EE7-2ED8-42C0-85F0-FB3F2A705AFD}"/>
                  </a:ext>
                </a:extLst>
              </p:cNvPr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8018" extrusionOk="0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793;p36">
                <a:extLst>
                  <a:ext uri="{FF2B5EF4-FFF2-40B4-BE49-F238E27FC236}">
                    <a16:creationId xmlns:a16="http://schemas.microsoft.com/office/drawing/2014/main" id="{220112AB-C9A3-436D-A0C2-EFEF7435CB8C}"/>
                  </a:ext>
                </a:extLst>
              </p:cNvPr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1067" extrusionOk="0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94;p36">
                <a:extLst>
                  <a:ext uri="{FF2B5EF4-FFF2-40B4-BE49-F238E27FC236}">
                    <a16:creationId xmlns:a16="http://schemas.microsoft.com/office/drawing/2014/main" id="{D7FEC876-B2B9-4846-8C07-683B9275BEF5}"/>
                  </a:ext>
                </a:extLst>
              </p:cNvPr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avLst/>
                <a:gdLst/>
                <a:ahLst/>
                <a:cxnLst/>
                <a:rect l="l" t="t" r="r" b="b"/>
                <a:pathLst>
                  <a:path w="20263" h="9991" extrusionOk="0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95;p36">
                <a:extLst>
                  <a:ext uri="{FF2B5EF4-FFF2-40B4-BE49-F238E27FC236}">
                    <a16:creationId xmlns:a16="http://schemas.microsoft.com/office/drawing/2014/main" id="{66FE7368-4BB3-47E3-931E-3DAEEA8D5B10}"/>
                  </a:ext>
                </a:extLst>
              </p:cNvPr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avLst/>
                <a:gdLst/>
                <a:ahLst/>
                <a:cxnLst/>
                <a:rect l="l" t="t" r="r" b="b"/>
                <a:pathLst>
                  <a:path w="23631" h="13590" extrusionOk="0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96;p36">
                <a:extLst>
                  <a:ext uri="{FF2B5EF4-FFF2-40B4-BE49-F238E27FC236}">
                    <a16:creationId xmlns:a16="http://schemas.microsoft.com/office/drawing/2014/main" id="{7AA6890E-B24A-4827-942D-5C1128406DF7}"/>
                  </a:ext>
                </a:extLst>
              </p:cNvPr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avLst/>
                <a:gdLst/>
                <a:ahLst/>
                <a:cxnLst/>
                <a:rect l="l" t="t" r="r" b="b"/>
                <a:pathLst>
                  <a:path w="16881" h="6072" extrusionOk="0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97;p36">
                <a:extLst>
                  <a:ext uri="{FF2B5EF4-FFF2-40B4-BE49-F238E27FC236}">
                    <a16:creationId xmlns:a16="http://schemas.microsoft.com/office/drawing/2014/main" id="{D55470CE-AF25-446F-981D-E6720997C242}"/>
                  </a:ext>
                </a:extLst>
              </p:cNvPr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avLst/>
                <a:gdLst/>
                <a:ahLst/>
                <a:cxnLst/>
                <a:rect l="l" t="t" r="r" b="b"/>
                <a:pathLst>
                  <a:path w="45699" h="36170" extrusionOk="0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98;p36">
                <a:extLst>
                  <a:ext uri="{FF2B5EF4-FFF2-40B4-BE49-F238E27FC236}">
                    <a16:creationId xmlns:a16="http://schemas.microsoft.com/office/drawing/2014/main" id="{CCF1D66C-AB25-4116-B1C5-EF4339CB3E8D}"/>
                  </a:ext>
                </a:extLst>
              </p:cNvPr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avLst/>
                <a:gdLst/>
                <a:ahLst/>
                <a:cxnLst/>
                <a:rect l="l" t="t" r="r" b="b"/>
                <a:pathLst>
                  <a:path w="38079" h="28562" extrusionOk="0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99;p36">
                <a:extLst>
                  <a:ext uri="{FF2B5EF4-FFF2-40B4-BE49-F238E27FC236}">
                    <a16:creationId xmlns:a16="http://schemas.microsoft.com/office/drawing/2014/main" id="{C84BF24C-73F1-4785-9A5F-2E75131A548F}"/>
                  </a:ext>
                </a:extLst>
              </p:cNvPr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avLst/>
                <a:gdLst/>
                <a:ahLst/>
                <a:cxnLst/>
                <a:rect l="l" t="t" r="r" b="b"/>
                <a:pathLst>
                  <a:path w="35031" h="26462" extrusionOk="0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00;p36">
                <a:extLst>
                  <a:ext uri="{FF2B5EF4-FFF2-40B4-BE49-F238E27FC236}">
                    <a16:creationId xmlns:a16="http://schemas.microsoft.com/office/drawing/2014/main" id="{6E282ED7-1C94-497F-A29B-92B32CD4DB72}"/>
                  </a:ext>
                </a:extLst>
              </p:cNvPr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756" extrusionOk="0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01;p36">
                <a:extLst>
                  <a:ext uri="{FF2B5EF4-FFF2-40B4-BE49-F238E27FC236}">
                    <a16:creationId xmlns:a16="http://schemas.microsoft.com/office/drawing/2014/main" id="{13B7621C-7C67-468F-BE03-52A0C9DE603B}"/>
                  </a:ext>
                </a:extLst>
              </p:cNvPr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755" extrusionOk="0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02;p36">
                <a:extLst>
                  <a:ext uri="{FF2B5EF4-FFF2-40B4-BE49-F238E27FC236}">
                    <a16:creationId xmlns:a16="http://schemas.microsoft.com/office/drawing/2014/main" id="{A04320AD-8942-4E1A-8F1E-668321D20374}"/>
                  </a:ext>
                </a:extLst>
              </p:cNvPr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1602" extrusionOk="0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03;p36">
                <a:extLst>
                  <a:ext uri="{FF2B5EF4-FFF2-40B4-BE49-F238E27FC236}">
                    <a16:creationId xmlns:a16="http://schemas.microsoft.com/office/drawing/2014/main" id="{5AB5DAF3-5B86-4B93-BBBF-19A90349B175}"/>
                  </a:ext>
                </a:extLst>
              </p:cNvPr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846" extrusionOk="0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04;p36">
                <a:extLst>
                  <a:ext uri="{FF2B5EF4-FFF2-40B4-BE49-F238E27FC236}">
                    <a16:creationId xmlns:a16="http://schemas.microsoft.com/office/drawing/2014/main" id="{EB0856CC-E0F9-49AD-ADC7-24E11B1D42E9}"/>
                  </a:ext>
                </a:extLst>
              </p:cNvPr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86" extrusionOk="0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05;p36">
                <a:extLst>
                  <a:ext uri="{FF2B5EF4-FFF2-40B4-BE49-F238E27FC236}">
                    <a16:creationId xmlns:a16="http://schemas.microsoft.com/office/drawing/2014/main" id="{6BDBC8F4-8A69-41BB-A978-11FB4D0ECE98}"/>
                  </a:ext>
                </a:extLst>
              </p:cNvPr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895" extrusionOk="0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06;p36">
                <a:extLst>
                  <a:ext uri="{FF2B5EF4-FFF2-40B4-BE49-F238E27FC236}">
                    <a16:creationId xmlns:a16="http://schemas.microsoft.com/office/drawing/2014/main" id="{8C70F170-3DC7-4959-A0A5-73255958CD4C}"/>
                  </a:ext>
                </a:extLst>
              </p:cNvPr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6162" extrusionOk="0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07;p36">
                <a:extLst>
                  <a:ext uri="{FF2B5EF4-FFF2-40B4-BE49-F238E27FC236}">
                    <a16:creationId xmlns:a16="http://schemas.microsoft.com/office/drawing/2014/main" id="{15E7A905-8CD5-4F35-BCC6-94FD9AAEE3B3}"/>
                  </a:ext>
                </a:extLst>
              </p:cNvPr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6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08;p36">
                <a:extLst>
                  <a:ext uri="{FF2B5EF4-FFF2-40B4-BE49-F238E27FC236}">
                    <a16:creationId xmlns:a16="http://schemas.microsoft.com/office/drawing/2014/main" id="{31B1C9AA-B507-4284-8E34-E712AA57D1DE}"/>
                  </a:ext>
                </a:extLst>
              </p:cNvPr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6" extrusionOk="0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09;p36">
                <a:extLst>
                  <a:ext uri="{FF2B5EF4-FFF2-40B4-BE49-F238E27FC236}">
                    <a16:creationId xmlns:a16="http://schemas.microsoft.com/office/drawing/2014/main" id="{B988103A-1EFA-4752-A995-BB31454857AE}"/>
                  </a:ext>
                </a:extLst>
              </p:cNvPr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5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10;p36">
                <a:extLst>
                  <a:ext uri="{FF2B5EF4-FFF2-40B4-BE49-F238E27FC236}">
                    <a16:creationId xmlns:a16="http://schemas.microsoft.com/office/drawing/2014/main" id="{6F24EC84-F8D5-4D78-865B-1B24207C8C33}"/>
                  </a:ext>
                </a:extLst>
              </p:cNvPr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811;p36">
                <a:extLst>
                  <a:ext uri="{FF2B5EF4-FFF2-40B4-BE49-F238E27FC236}">
                    <a16:creationId xmlns:a16="http://schemas.microsoft.com/office/drawing/2014/main" id="{0E9AD71A-F930-4BFE-A74D-F69E77B10358}"/>
                  </a:ext>
                </a:extLst>
              </p:cNvPr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812;p36">
                <a:extLst>
                  <a:ext uri="{FF2B5EF4-FFF2-40B4-BE49-F238E27FC236}">
                    <a16:creationId xmlns:a16="http://schemas.microsoft.com/office/drawing/2014/main" id="{770FE43A-D91E-40BA-8BC5-C717FB748C7F}"/>
                  </a:ext>
                </a:extLst>
              </p:cNvPr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813;p36">
                <a:extLst>
                  <a:ext uri="{FF2B5EF4-FFF2-40B4-BE49-F238E27FC236}">
                    <a16:creationId xmlns:a16="http://schemas.microsoft.com/office/drawing/2014/main" id="{6ECA0799-326B-4E13-A3AA-77669D9D95C3}"/>
                  </a:ext>
                </a:extLst>
              </p:cNvPr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4240" extrusionOk="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814;p36">
                <a:extLst>
                  <a:ext uri="{FF2B5EF4-FFF2-40B4-BE49-F238E27FC236}">
                    <a16:creationId xmlns:a16="http://schemas.microsoft.com/office/drawing/2014/main" id="{23D2DFF8-F0B7-48BD-8BA7-E6F6C0513F34}"/>
                  </a:ext>
                </a:extLst>
              </p:cNvPr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avLst/>
                <a:gdLst/>
                <a:ahLst/>
                <a:cxnLst/>
                <a:rect l="l" t="t" r="r" b="b"/>
                <a:pathLst>
                  <a:path w="17522" h="14884" extrusionOk="0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815;p36">
                <a:extLst>
                  <a:ext uri="{FF2B5EF4-FFF2-40B4-BE49-F238E27FC236}">
                    <a16:creationId xmlns:a16="http://schemas.microsoft.com/office/drawing/2014/main" id="{DC754DB8-EF0C-4F60-A3BA-5856796503B8}"/>
                  </a:ext>
                </a:extLst>
              </p:cNvPr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663" extrusionOk="0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816;p36">
                <a:extLst>
                  <a:ext uri="{FF2B5EF4-FFF2-40B4-BE49-F238E27FC236}">
                    <a16:creationId xmlns:a16="http://schemas.microsoft.com/office/drawing/2014/main" id="{AD057CDA-6203-49C1-BE5C-2BA62762002A}"/>
                  </a:ext>
                </a:extLst>
              </p:cNvPr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1141" extrusionOk="0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817;p36">
                <a:extLst>
                  <a:ext uri="{FF2B5EF4-FFF2-40B4-BE49-F238E27FC236}">
                    <a16:creationId xmlns:a16="http://schemas.microsoft.com/office/drawing/2014/main" id="{43909FE1-0BFE-4EDB-9FA6-B290CD8CB6D7}"/>
                  </a:ext>
                </a:extLst>
              </p:cNvPr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3895" extrusionOk="0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818;p36">
                <a:extLst>
                  <a:ext uri="{FF2B5EF4-FFF2-40B4-BE49-F238E27FC236}">
                    <a16:creationId xmlns:a16="http://schemas.microsoft.com/office/drawing/2014/main" id="{0E89FA49-D2BA-41BF-A23E-36247855FD9C}"/>
                  </a:ext>
                </a:extLst>
              </p:cNvPr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1372" extrusionOk="0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19;p36">
                <a:extLst>
                  <a:ext uri="{FF2B5EF4-FFF2-40B4-BE49-F238E27FC236}">
                    <a16:creationId xmlns:a16="http://schemas.microsoft.com/office/drawing/2014/main" id="{8A572B43-D9EC-48C7-8262-5BDDB6D781A7}"/>
                  </a:ext>
                </a:extLst>
              </p:cNvPr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2" extrusionOk="0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820;p36">
                <a:extLst>
                  <a:ext uri="{FF2B5EF4-FFF2-40B4-BE49-F238E27FC236}">
                    <a16:creationId xmlns:a16="http://schemas.microsoft.com/office/drawing/2014/main" id="{7A0353F7-D9ED-43AF-B1E7-F7DD9C9B562B}"/>
                  </a:ext>
                </a:extLst>
              </p:cNvPr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821;p36">
                <a:extLst>
                  <a:ext uri="{FF2B5EF4-FFF2-40B4-BE49-F238E27FC236}">
                    <a16:creationId xmlns:a16="http://schemas.microsoft.com/office/drawing/2014/main" id="{B434E481-980D-4D44-A0BD-D7022A90362F}"/>
                  </a:ext>
                </a:extLst>
              </p:cNvPr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822;p36">
                <a:extLst>
                  <a:ext uri="{FF2B5EF4-FFF2-40B4-BE49-F238E27FC236}">
                    <a16:creationId xmlns:a16="http://schemas.microsoft.com/office/drawing/2014/main" id="{FD83A470-6756-40AC-B083-63B068741915}"/>
                  </a:ext>
                </a:extLst>
              </p:cNvPr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823;p36">
                <a:extLst>
                  <a:ext uri="{FF2B5EF4-FFF2-40B4-BE49-F238E27FC236}">
                    <a16:creationId xmlns:a16="http://schemas.microsoft.com/office/drawing/2014/main" id="{B4CEC06D-2649-42AB-88CC-2D10BD58F95A}"/>
                  </a:ext>
                </a:extLst>
              </p:cNvPr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824;p36">
                <a:extLst>
                  <a:ext uri="{FF2B5EF4-FFF2-40B4-BE49-F238E27FC236}">
                    <a16:creationId xmlns:a16="http://schemas.microsoft.com/office/drawing/2014/main" id="{5250651E-D292-4E07-B0A2-1625236E1E60}"/>
                  </a:ext>
                </a:extLst>
              </p:cNvPr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231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825;p36">
                <a:extLst>
                  <a:ext uri="{FF2B5EF4-FFF2-40B4-BE49-F238E27FC236}">
                    <a16:creationId xmlns:a16="http://schemas.microsoft.com/office/drawing/2014/main" id="{CD949E1A-092E-49DD-B165-C3F309364BA0}"/>
                  </a:ext>
                </a:extLst>
              </p:cNvPr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1974" extrusionOk="0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1826;p36">
              <a:extLst>
                <a:ext uri="{FF2B5EF4-FFF2-40B4-BE49-F238E27FC236}">
                  <a16:creationId xmlns:a16="http://schemas.microsoft.com/office/drawing/2014/main" id="{F8BDED98-8D83-4021-88A6-2FEBE3828955}"/>
                </a:ext>
              </a:extLst>
            </p:cNvPr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27;p36">
              <a:extLst>
                <a:ext uri="{FF2B5EF4-FFF2-40B4-BE49-F238E27FC236}">
                  <a16:creationId xmlns:a16="http://schemas.microsoft.com/office/drawing/2014/main" id="{76C8BECF-072D-4C0A-AA9F-80D6F7EBE396}"/>
                </a:ext>
              </a:extLst>
            </p:cNvPr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830;p36">
            <a:extLst>
              <a:ext uri="{FF2B5EF4-FFF2-40B4-BE49-F238E27FC236}">
                <a16:creationId xmlns:a16="http://schemas.microsoft.com/office/drawing/2014/main" id="{95C68D4A-03D7-45A2-9875-4EA471D50C08}"/>
              </a:ext>
            </a:extLst>
          </p:cNvPr>
          <p:cNvGrpSpPr/>
          <p:nvPr/>
        </p:nvGrpSpPr>
        <p:grpSpPr>
          <a:xfrm>
            <a:off x="392906" y="1054556"/>
            <a:ext cx="789413" cy="138800"/>
            <a:chOff x="457200" y="959300"/>
            <a:chExt cx="2061000" cy="824600"/>
          </a:xfrm>
        </p:grpSpPr>
        <p:sp>
          <p:nvSpPr>
            <p:cNvPr id="45" name="Google Shape;1831;p36">
              <a:extLst>
                <a:ext uri="{FF2B5EF4-FFF2-40B4-BE49-F238E27FC236}">
                  <a16:creationId xmlns:a16="http://schemas.microsoft.com/office/drawing/2014/main" id="{6D8545E2-42AE-44C8-AC51-A73203F4F206}"/>
                </a:ext>
              </a:extLst>
            </p:cNvPr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b="1">
                  <a:solidFill>
                    <a:srgbClr val="0070C0"/>
                  </a:solidFill>
                  <a:latin typeface="Fira Sans Extra Condensed"/>
                  <a:sym typeface="Fira Sans Extra Condensed"/>
                </a:rPr>
                <a:t>Before </a:t>
              </a:r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46" name="Google Shape;1832;p36">
              <a:extLst>
                <a:ext uri="{FF2B5EF4-FFF2-40B4-BE49-F238E27FC236}">
                  <a16:creationId xmlns:a16="http://schemas.microsoft.com/office/drawing/2014/main" id="{50F7A2DC-1455-4FEB-B830-66B040B13B02}"/>
                </a:ext>
              </a:extLst>
            </p:cNvPr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>
                <a:solidFill>
                  <a:srgbClr val="000000"/>
                </a:solidFill>
                <a:latin typeface="Roboto"/>
                <a:ea typeface="Roboto"/>
                <a:cs typeface="Roboto"/>
              </a:endParaRPr>
            </a:p>
          </p:txBody>
        </p:sp>
      </p:grpSp>
      <p:sp>
        <p:nvSpPr>
          <p:cNvPr id="48" name="Google Shape;1834;p36">
            <a:extLst>
              <a:ext uri="{FF2B5EF4-FFF2-40B4-BE49-F238E27FC236}">
                <a16:creationId xmlns:a16="http://schemas.microsoft.com/office/drawing/2014/main" id="{FA08CC7B-B520-4EBA-B294-4B013ADA0E6A}"/>
              </a:ext>
            </a:extLst>
          </p:cNvPr>
          <p:cNvSpPr txBox="1"/>
          <p:nvPr/>
        </p:nvSpPr>
        <p:spPr>
          <a:xfrm>
            <a:off x="8025975" y="940269"/>
            <a:ext cx="660825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b="1">
                <a:solidFill>
                  <a:srgbClr val="0070C0"/>
                </a:solidFill>
                <a:latin typeface="Fira Sans Extra Condensed"/>
                <a:sym typeface="Fira Sans Extra Condensed"/>
              </a:rPr>
              <a:t>After 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64" name="Google Shape;1850;p36">
            <a:extLst>
              <a:ext uri="{FF2B5EF4-FFF2-40B4-BE49-F238E27FC236}">
                <a16:creationId xmlns:a16="http://schemas.microsoft.com/office/drawing/2014/main" id="{49626303-4AE7-4198-B871-34E474A850C4}"/>
              </a:ext>
            </a:extLst>
          </p:cNvPr>
          <p:cNvCxnSpPr>
            <a:cxnSpLocks/>
          </p:cNvCxnSpPr>
          <p:nvPr/>
        </p:nvCxnSpPr>
        <p:spPr>
          <a:xfrm>
            <a:off x="4830776" y="1961921"/>
            <a:ext cx="1220400" cy="36804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49" name="Picture 49">
            <a:extLst>
              <a:ext uri="{FF2B5EF4-FFF2-40B4-BE49-F238E27FC236}">
                <a16:creationId xmlns:a16="http://schemas.microsoft.com/office/drawing/2014/main" id="{7CA08915-0490-49AF-A89E-3DE75156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" y="1270178"/>
            <a:ext cx="2478882" cy="2253099"/>
          </a:xfrm>
          <a:prstGeom prst="rect">
            <a:avLst/>
          </a:prstGeom>
        </p:spPr>
      </p:pic>
      <p:pic>
        <p:nvPicPr>
          <p:cNvPr id="50" name="Picture 50" descr="Background pattern&#10;&#10;Description automatically generated">
            <a:extLst>
              <a:ext uri="{FF2B5EF4-FFF2-40B4-BE49-F238E27FC236}">
                <a16:creationId xmlns:a16="http://schemas.microsoft.com/office/drawing/2014/main" id="{F05EE96D-0DBE-4C57-A47C-FB274E811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131" y="1393133"/>
            <a:ext cx="3171825" cy="212863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8097D00-5D10-4D25-A93D-83F3E02FC823}"/>
              </a:ext>
            </a:extLst>
          </p:cNvPr>
          <p:cNvSpPr txBox="1"/>
          <p:nvPr/>
        </p:nvSpPr>
        <p:spPr>
          <a:xfrm>
            <a:off x="3000375" y="2960881"/>
            <a:ext cx="2478882" cy="55399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Fira Sans Condensed" panose="020B0503050000020004" pitchFamily="34" charset="0"/>
              </a:rPr>
              <a:t>Boosting algorithms are robust to general outliers. However, class-based outliers can cause them to overfit.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165BF3-AD3E-4B57-9B82-FCD2BC26AF13}"/>
              </a:ext>
            </a:extLst>
          </p:cNvPr>
          <p:cNvSpPr txBox="1"/>
          <p:nvPr/>
        </p:nvSpPr>
        <p:spPr>
          <a:xfrm>
            <a:off x="7065169" y="3679031"/>
            <a:ext cx="1178720" cy="7078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u="sng" dirty="0">
                <a:solidFill>
                  <a:srgbClr val="0070C0"/>
                </a:solidFill>
                <a:latin typeface="Fira Sans Condensed" panose="020B0503050000020004" pitchFamily="34" charset="0"/>
              </a:rPr>
              <a:t>Accuracy</a:t>
            </a:r>
            <a:endParaRPr lang="en-US" u="sng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endParaRPr lang="en-US" sz="1000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Fira Sans Condensed" panose="020B0503050000020004" pitchFamily="34" charset="0"/>
              </a:rPr>
              <a:t>Before: 80.02</a:t>
            </a:r>
          </a:p>
          <a:p>
            <a:r>
              <a:rPr lang="en-US" sz="1000" dirty="0">
                <a:solidFill>
                  <a:srgbClr val="0070C0"/>
                </a:solidFill>
                <a:latin typeface="Fira Sans Condensed" panose="020B0503050000020004" pitchFamily="34" charset="0"/>
              </a:rPr>
              <a:t>After: 81.33</a:t>
            </a:r>
          </a:p>
        </p:txBody>
      </p:sp>
      <p:graphicFrame>
        <p:nvGraphicFramePr>
          <p:cNvPr id="52" name="Table 52">
            <a:extLst>
              <a:ext uri="{FF2B5EF4-FFF2-40B4-BE49-F238E27FC236}">
                <a16:creationId xmlns:a16="http://schemas.microsoft.com/office/drawing/2014/main" id="{D32CEFBB-7327-4D37-AC4F-D60CE5F73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3937"/>
              </p:ext>
            </p:extLst>
          </p:nvPr>
        </p:nvGraphicFramePr>
        <p:xfrm>
          <a:off x="2686049" y="3557589"/>
          <a:ext cx="3223622" cy="1367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09">
                  <a:extLst>
                    <a:ext uri="{9D8B030D-6E8A-4147-A177-3AD203B41FA5}">
                      <a16:colId xmlns:a16="http://schemas.microsoft.com/office/drawing/2014/main" val="192054243"/>
                    </a:ext>
                  </a:extLst>
                </a:gridCol>
                <a:gridCol w="1065356">
                  <a:extLst>
                    <a:ext uri="{9D8B030D-6E8A-4147-A177-3AD203B41FA5}">
                      <a16:colId xmlns:a16="http://schemas.microsoft.com/office/drawing/2014/main" val="515097381"/>
                    </a:ext>
                  </a:extLst>
                </a:gridCol>
                <a:gridCol w="1065357">
                  <a:extLst>
                    <a:ext uri="{9D8B030D-6E8A-4147-A177-3AD203B41FA5}">
                      <a16:colId xmlns:a16="http://schemas.microsoft.com/office/drawing/2014/main" val="1896223695"/>
                    </a:ext>
                  </a:extLst>
                </a:gridCol>
              </a:tblGrid>
              <a:tr h="232344">
                <a:tc>
                  <a:txBody>
                    <a:bodyPr/>
                    <a:lstStyle/>
                    <a:p>
                      <a:r>
                        <a:rPr lang="en-US" sz="800">
                          <a:latin typeface="Fira Sans Condensed" panose="020B0503050000020004" pitchFamily="34" charset="0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latin typeface="Fira Sans Condensed" panose="020B0503050000020004" pitchFamily="34" charset="0"/>
                        </a:rPr>
                        <a:t>Count of Class 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>
                          <a:latin typeface="Fira Sans Condensed" panose="020B0503050000020004" pitchFamily="34" charset="0"/>
                        </a:rPr>
                        <a:t>% of Class 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2009"/>
                  </a:ext>
                </a:extLst>
              </a:tr>
              <a:tr h="232344">
                <a:tc>
                  <a:txBody>
                    <a:bodyPr/>
                    <a:lstStyle/>
                    <a:p>
                      <a:r>
                        <a:rPr lang="en-US" sz="800">
                          <a:latin typeface="Fira Sans Condensed" panose="020B0503050000020004" pitchFamily="34" charset="0"/>
                        </a:rPr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Fira Sans Condensed" panose="020B0503050000020004" pitchFamily="34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>
                          <a:latin typeface="Fira Sans Condensed" panose="020B0503050000020004" pitchFamily="34" charset="0"/>
                        </a:rPr>
                        <a:t>0.77%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95396"/>
                  </a:ext>
                </a:extLst>
              </a:tr>
              <a:tr h="226812">
                <a:tc>
                  <a:txBody>
                    <a:bodyPr/>
                    <a:lstStyle/>
                    <a:p>
                      <a:r>
                        <a:rPr lang="en-US" sz="800">
                          <a:latin typeface="Fira Sans Condensed" panose="020B0503050000020004" pitchFamily="34" charset="0"/>
                        </a:rPr>
                        <a:t>Functional Needs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Fira Sans Condensed" panose="020B0503050000020004" pitchFamily="34" charset="0"/>
                        </a:rP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>
                          <a:latin typeface="Fira Sans Condensed" panose="020B0503050000020004" pitchFamily="34" charset="0"/>
                        </a:rPr>
                        <a:t>10.26%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03407"/>
                  </a:ext>
                </a:extLst>
              </a:tr>
              <a:tr h="232344">
                <a:tc>
                  <a:txBody>
                    <a:bodyPr/>
                    <a:lstStyle/>
                    <a:p>
                      <a:r>
                        <a:rPr lang="en-US" sz="800">
                          <a:latin typeface="Fira Sans Condensed" panose="020B0503050000020004" pitchFamily="34" charset="0"/>
                        </a:rPr>
                        <a:t>Non-Functional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Fira Sans Condensed" panose="020B0503050000020004" pitchFamily="34" charset="0"/>
                        </a:rPr>
                        <a:t>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>
                          <a:latin typeface="Fira Sans Condensed" panose="020B0503050000020004" pitchFamily="34" charset="0"/>
                        </a:rPr>
                        <a:t>4.47%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04969"/>
                  </a:ext>
                </a:extLst>
              </a:tr>
              <a:tr h="232344">
                <a:tc>
                  <a:txBody>
                    <a:bodyPr/>
                    <a:lstStyle/>
                    <a:p>
                      <a:r>
                        <a:rPr lang="en-US" sz="800">
                          <a:latin typeface="Fira Sans Condensed" panose="020B0503050000020004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Fira Sans Condensed" panose="020B0503050000020004" pitchFamily="34" charset="0"/>
                        </a:rPr>
                        <a:t>1714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dirty="0">
                          <a:latin typeface="Fira Sans Condensed" panose="020B0503050000020004" pitchFamily="34" charset="0"/>
                        </a:rPr>
                        <a:t>2.88%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75658"/>
                  </a:ext>
                </a:extLst>
              </a:tr>
            </a:tbl>
          </a:graphicData>
        </a:graphic>
      </p:graphicFrame>
      <p:sp>
        <p:nvSpPr>
          <p:cNvPr id="58" name="Google Shape;1829;p36">
            <a:extLst>
              <a:ext uri="{FF2B5EF4-FFF2-40B4-BE49-F238E27FC236}">
                <a16:creationId xmlns:a16="http://schemas.microsoft.com/office/drawing/2014/main" id="{3CE7ADBA-21D8-4476-A9D3-FA078EDC7AEB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>
                <a:solidFill>
                  <a:srgbClr val="0070C0"/>
                </a:solidFill>
              </a:rPr>
              <a:t>Reducing Outliers…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6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36;p26">
            <a:extLst>
              <a:ext uri="{FF2B5EF4-FFF2-40B4-BE49-F238E27FC236}">
                <a16:creationId xmlns:a16="http://schemas.microsoft.com/office/drawing/2014/main" id="{BC1213CA-E08D-4389-8CC8-CFEB1D1C7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6473" y="42013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dirty="0">
                <a:solidFill>
                  <a:srgbClr val="0070C0"/>
                </a:solidFill>
              </a:rPr>
              <a:t>Key Steps</a:t>
            </a:r>
            <a:endParaRPr lang="en-US" sz="2800" dirty="0">
              <a:solidFill>
                <a:srgbClr val="0070C0"/>
              </a:solidFill>
            </a:endParaRPr>
          </a:p>
        </p:txBody>
      </p:sp>
      <p:grpSp>
        <p:nvGrpSpPr>
          <p:cNvPr id="68" name="Google Shape;937;p26">
            <a:extLst>
              <a:ext uri="{FF2B5EF4-FFF2-40B4-BE49-F238E27FC236}">
                <a16:creationId xmlns:a16="http://schemas.microsoft.com/office/drawing/2014/main" id="{30C95B6A-CEB5-4A57-AE58-6D1E40DE43A2}"/>
              </a:ext>
            </a:extLst>
          </p:cNvPr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69" name="Google Shape;938;p26">
              <a:extLst>
                <a:ext uri="{FF2B5EF4-FFF2-40B4-BE49-F238E27FC236}">
                  <a16:creationId xmlns:a16="http://schemas.microsoft.com/office/drawing/2014/main" id="{ACB95EBF-EA81-4876-B715-C1216F555B4E}"/>
                </a:ext>
              </a:extLst>
            </p:cNvPr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9;p26">
              <a:extLst>
                <a:ext uri="{FF2B5EF4-FFF2-40B4-BE49-F238E27FC236}">
                  <a16:creationId xmlns:a16="http://schemas.microsoft.com/office/drawing/2014/main" id="{7748AF75-21EB-4FFB-AFDE-ECE881DFEDE8}"/>
                </a:ext>
              </a:extLst>
            </p:cNvPr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40;p26">
              <a:extLst>
                <a:ext uri="{FF2B5EF4-FFF2-40B4-BE49-F238E27FC236}">
                  <a16:creationId xmlns:a16="http://schemas.microsoft.com/office/drawing/2014/main" id="{5B6571AD-B064-47E9-BE09-827B66E686F8}"/>
                </a:ext>
              </a:extLst>
            </p:cNvPr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41;p26">
              <a:extLst>
                <a:ext uri="{FF2B5EF4-FFF2-40B4-BE49-F238E27FC236}">
                  <a16:creationId xmlns:a16="http://schemas.microsoft.com/office/drawing/2014/main" id="{B0B714A9-9637-4720-A688-DCDFD57F72FE}"/>
                </a:ext>
              </a:extLst>
            </p:cNvPr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42;p26">
              <a:extLst>
                <a:ext uri="{FF2B5EF4-FFF2-40B4-BE49-F238E27FC236}">
                  <a16:creationId xmlns:a16="http://schemas.microsoft.com/office/drawing/2014/main" id="{FF13ADB1-8B22-4B91-BBA4-84159309A586}"/>
                </a:ext>
              </a:extLst>
            </p:cNvPr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43;p26">
              <a:extLst>
                <a:ext uri="{FF2B5EF4-FFF2-40B4-BE49-F238E27FC236}">
                  <a16:creationId xmlns:a16="http://schemas.microsoft.com/office/drawing/2014/main" id="{F5BE7545-A85E-48AA-A114-2CF9CDFC7396}"/>
                </a:ext>
              </a:extLst>
            </p:cNvPr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44;p26">
              <a:extLst>
                <a:ext uri="{FF2B5EF4-FFF2-40B4-BE49-F238E27FC236}">
                  <a16:creationId xmlns:a16="http://schemas.microsoft.com/office/drawing/2014/main" id="{C304DC7A-2627-4DA1-BFF9-7E232768ED52}"/>
                </a:ext>
              </a:extLst>
            </p:cNvPr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45;p26">
              <a:extLst>
                <a:ext uri="{FF2B5EF4-FFF2-40B4-BE49-F238E27FC236}">
                  <a16:creationId xmlns:a16="http://schemas.microsoft.com/office/drawing/2014/main" id="{0A19B9DA-4AD7-4F7B-9C0A-16BF3749FA1A}"/>
                </a:ext>
              </a:extLst>
            </p:cNvPr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46;p26">
              <a:extLst>
                <a:ext uri="{FF2B5EF4-FFF2-40B4-BE49-F238E27FC236}">
                  <a16:creationId xmlns:a16="http://schemas.microsoft.com/office/drawing/2014/main" id="{26221E5C-E850-49DA-8D0A-4F5C445D8CBB}"/>
                </a:ext>
              </a:extLst>
            </p:cNvPr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47;p26">
              <a:extLst>
                <a:ext uri="{FF2B5EF4-FFF2-40B4-BE49-F238E27FC236}">
                  <a16:creationId xmlns:a16="http://schemas.microsoft.com/office/drawing/2014/main" id="{5A62CAE3-0EDC-4B97-8F1C-D38486D17E04}"/>
                </a:ext>
              </a:extLst>
            </p:cNvPr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8;p26">
              <a:extLst>
                <a:ext uri="{FF2B5EF4-FFF2-40B4-BE49-F238E27FC236}">
                  <a16:creationId xmlns:a16="http://schemas.microsoft.com/office/drawing/2014/main" id="{186435FD-DEF2-4C44-BAED-C902821974FB}"/>
                </a:ext>
              </a:extLst>
            </p:cNvPr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9;p26">
              <a:extLst>
                <a:ext uri="{FF2B5EF4-FFF2-40B4-BE49-F238E27FC236}">
                  <a16:creationId xmlns:a16="http://schemas.microsoft.com/office/drawing/2014/main" id="{1A329BAE-EEBC-49BD-A868-181D2461D0D2}"/>
                </a:ext>
              </a:extLst>
            </p:cNvPr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50;p26">
              <a:extLst>
                <a:ext uri="{FF2B5EF4-FFF2-40B4-BE49-F238E27FC236}">
                  <a16:creationId xmlns:a16="http://schemas.microsoft.com/office/drawing/2014/main" id="{3AE198EC-B525-4827-A060-F64BB946FAAF}"/>
                </a:ext>
              </a:extLst>
            </p:cNvPr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51;p26">
              <a:extLst>
                <a:ext uri="{FF2B5EF4-FFF2-40B4-BE49-F238E27FC236}">
                  <a16:creationId xmlns:a16="http://schemas.microsoft.com/office/drawing/2014/main" id="{12415D1E-68BA-4833-B937-C22FDD46C9FC}"/>
                </a:ext>
              </a:extLst>
            </p:cNvPr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52;p26">
              <a:extLst>
                <a:ext uri="{FF2B5EF4-FFF2-40B4-BE49-F238E27FC236}">
                  <a16:creationId xmlns:a16="http://schemas.microsoft.com/office/drawing/2014/main" id="{48F732CB-FFAA-441C-8236-42051FAF5627}"/>
                </a:ext>
              </a:extLst>
            </p:cNvPr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53;p26">
              <a:extLst>
                <a:ext uri="{FF2B5EF4-FFF2-40B4-BE49-F238E27FC236}">
                  <a16:creationId xmlns:a16="http://schemas.microsoft.com/office/drawing/2014/main" id="{3868701F-3FC5-44D2-89E9-3FD4E2B947DD}"/>
                </a:ext>
              </a:extLst>
            </p:cNvPr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54;p26">
              <a:extLst>
                <a:ext uri="{FF2B5EF4-FFF2-40B4-BE49-F238E27FC236}">
                  <a16:creationId xmlns:a16="http://schemas.microsoft.com/office/drawing/2014/main" id="{B9AFEB7D-B27C-4819-A09B-3490BF77C900}"/>
                </a:ext>
              </a:extLst>
            </p:cNvPr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55;p26">
              <a:extLst>
                <a:ext uri="{FF2B5EF4-FFF2-40B4-BE49-F238E27FC236}">
                  <a16:creationId xmlns:a16="http://schemas.microsoft.com/office/drawing/2014/main" id="{569D6CA6-58B7-4CB9-A944-D4657B1A290E}"/>
                </a:ext>
              </a:extLst>
            </p:cNvPr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56;p26">
              <a:extLst>
                <a:ext uri="{FF2B5EF4-FFF2-40B4-BE49-F238E27FC236}">
                  <a16:creationId xmlns:a16="http://schemas.microsoft.com/office/drawing/2014/main" id="{D1DFE147-43F0-41F4-AF3D-FD200D1D4666}"/>
                </a:ext>
              </a:extLst>
            </p:cNvPr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57;p26">
              <a:extLst>
                <a:ext uri="{FF2B5EF4-FFF2-40B4-BE49-F238E27FC236}">
                  <a16:creationId xmlns:a16="http://schemas.microsoft.com/office/drawing/2014/main" id="{8CE622C6-D595-4DAF-9096-57E6566AD6E0}"/>
                </a:ext>
              </a:extLst>
            </p:cNvPr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8;p26">
              <a:extLst>
                <a:ext uri="{FF2B5EF4-FFF2-40B4-BE49-F238E27FC236}">
                  <a16:creationId xmlns:a16="http://schemas.microsoft.com/office/drawing/2014/main" id="{25F1F3E9-80E4-4971-B762-1F638D717AFB}"/>
                </a:ext>
              </a:extLst>
            </p:cNvPr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9;p26">
              <a:extLst>
                <a:ext uri="{FF2B5EF4-FFF2-40B4-BE49-F238E27FC236}">
                  <a16:creationId xmlns:a16="http://schemas.microsoft.com/office/drawing/2014/main" id="{BFCE0DEC-5E25-4695-B58F-140CD684F086}"/>
                </a:ext>
              </a:extLst>
            </p:cNvPr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60;p26">
              <a:extLst>
                <a:ext uri="{FF2B5EF4-FFF2-40B4-BE49-F238E27FC236}">
                  <a16:creationId xmlns:a16="http://schemas.microsoft.com/office/drawing/2014/main" id="{83EA5453-0B55-4EBE-8647-62251AA375FB}"/>
                </a:ext>
              </a:extLst>
            </p:cNvPr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61;p26">
              <a:extLst>
                <a:ext uri="{FF2B5EF4-FFF2-40B4-BE49-F238E27FC236}">
                  <a16:creationId xmlns:a16="http://schemas.microsoft.com/office/drawing/2014/main" id="{A3B37F74-304A-49B5-ADB3-B38BE17A2D19}"/>
                </a:ext>
              </a:extLst>
            </p:cNvPr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62;p26">
              <a:extLst>
                <a:ext uri="{FF2B5EF4-FFF2-40B4-BE49-F238E27FC236}">
                  <a16:creationId xmlns:a16="http://schemas.microsoft.com/office/drawing/2014/main" id="{EA3224F6-E31E-4B8E-9157-B2730AA6A7BE}"/>
                </a:ext>
              </a:extLst>
            </p:cNvPr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63;p26">
              <a:extLst>
                <a:ext uri="{FF2B5EF4-FFF2-40B4-BE49-F238E27FC236}">
                  <a16:creationId xmlns:a16="http://schemas.microsoft.com/office/drawing/2014/main" id="{7E18C8D7-AC47-40E1-B4B1-578CCA60320C}"/>
                </a:ext>
              </a:extLst>
            </p:cNvPr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64;p26">
              <a:extLst>
                <a:ext uri="{FF2B5EF4-FFF2-40B4-BE49-F238E27FC236}">
                  <a16:creationId xmlns:a16="http://schemas.microsoft.com/office/drawing/2014/main" id="{D5018D2D-F284-44BA-A5AA-AC419BF33270}"/>
                </a:ext>
              </a:extLst>
            </p:cNvPr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5;p26">
              <a:extLst>
                <a:ext uri="{FF2B5EF4-FFF2-40B4-BE49-F238E27FC236}">
                  <a16:creationId xmlns:a16="http://schemas.microsoft.com/office/drawing/2014/main" id="{6455A68A-5645-4C86-AEF4-F94C3EF9D480}"/>
                </a:ext>
              </a:extLst>
            </p:cNvPr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66;p26">
              <a:extLst>
                <a:ext uri="{FF2B5EF4-FFF2-40B4-BE49-F238E27FC236}">
                  <a16:creationId xmlns:a16="http://schemas.microsoft.com/office/drawing/2014/main" id="{4C199B1C-51EB-47EE-AEBA-8EF04E8FC519}"/>
                </a:ext>
              </a:extLst>
            </p:cNvPr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67;p26">
              <a:extLst>
                <a:ext uri="{FF2B5EF4-FFF2-40B4-BE49-F238E27FC236}">
                  <a16:creationId xmlns:a16="http://schemas.microsoft.com/office/drawing/2014/main" id="{5B95FE79-26FE-490E-BF7F-94B4154B466D}"/>
                </a:ext>
              </a:extLst>
            </p:cNvPr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68;p26">
              <a:extLst>
                <a:ext uri="{FF2B5EF4-FFF2-40B4-BE49-F238E27FC236}">
                  <a16:creationId xmlns:a16="http://schemas.microsoft.com/office/drawing/2014/main" id="{90AC90E3-03A6-4E34-85C7-85A8C4190A6C}"/>
                </a:ext>
              </a:extLst>
            </p:cNvPr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69;p26">
              <a:extLst>
                <a:ext uri="{FF2B5EF4-FFF2-40B4-BE49-F238E27FC236}">
                  <a16:creationId xmlns:a16="http://schemas.microsoft.com/office/drawing/2014/main" id="{7345FDA4-1353-4846-B99D-7FB90DF11F61}"/>
                </a:ext>
              </a:extLst>
            </p:cNvPr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70;p26">
              <a:extLst>
                <a:ext uri="{FF2B5EF4-FFF2-40B4-BE49-F238E27FC236}">
                  <a16:creationId xmlns:a16="http://schemas.microsoft.com/office/drawing/2014/main" id="{15EACECF-9F67-4D92-9244-B5E76CBF942D}"/>
                </a:ext>
              </a:extLst>
            </p:cNvPr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71;p26">
              <a:extLst>
                <a:ext uri="{FF2B5EF4-FFF2-40B4-BE49-F238E27FC236}">
                  <a16:creationId xmlns:a16="http://schemas.microsoft.com/office/drawing/2014/main" id="{30F728E0-3B2C-4571-963B-EE2323EE0FB9}"/>
                </a:ext>
              </a:extLst>
            </p:cNvPr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72;p26">
              <a:extLst>
                <a:ext uri="{FF2B5EF4-FFF2-40B4-BE49-F238E27FC236}">
                  <a16:creationId xmlns:a16="http://schemas.microsoft.com/office/drawing/2014/main" id="{11410AEC-FB64-4304-84BD-3306A9965D14}"/>
                </a:ext>
              </a:extLst>
            </p:cNvPr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73;p26">
              <a:extLst>
                <a:ext uri="{FF2B5EF4-FFF2-40B4-BE49-F238E27FC236}">
                  <a16:creationId xmlns:a16="http://schemas.microsoft.com/office/drawing/2014/main" id="{D385B714-A5DF-4F49-B0B6-6A8F2CE87A69}"/>
                </a:ext>
              </a:extLst>
            </p:cNvPr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74;p26">
              <a:extLst>
                <a:ext uri="{FF2B5EF4-FFF2-40B4-BE49-F238E27FC236}">
                  <a16:creationId xmlns:a16="http://schemas.microsoft.com/office/drawing/2014/main" id="{57EDCC2E-3C73-49D6-9309-7EE1DB382C2B}"/>
                </a:ext>
              </a:extLst>
            </p:cNvPr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75;p26">
              <a:extLst>
                <a:ext uri="{FF2B5EF4-FFF2-40B4-BE49-F238E27FC236}">
                  <a16:creationId xmlns:a16="http://schemas.microsoft.com/office/drawing/2014/main" id="{29974286-C2FF-4F5A-ADBA-88C9F5AB7824}"/>
                </a:ext>
              </a:extLst>
            </p:cNvPr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76;p26">
              <a:extLst>
                <a:ext uri="{FF2B5EF4-FFF2-40B4-BE49-F238E27FC236}">
                  <a16:creationId xmlns:a16="http://schemas.microsoft.com/office/drawing/2014/main" id="{0BC5722B-0876-49C6-9903-E5CDE3B17991}"/>
                </a:ext>
              </a:extLst>
            </p:cNvPr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77;p26">
              <a:extLst>
                <a:ext uri="{FF2B5EF4-FFF2-40B4-BE49-F238E27FC236}">
                  <a16:creationId xmlns:a16="http://schemas.microsoft.com/office/drawing/2014/main" id="{F1F00B7A-9193-4E11-A1A0-3BABA2F4A22C}"/>
                </a:ext>
              </a:extLst>
            </p:cNvPr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979;p26">
            <a:extLst>
              <a:ext uri="{FF2B5EF4-FFF2-40B4-BE49-F238E27FC236}">
                <a16:creationId xmlns:a16="http://schemas.microsoft.com/office/drawing/2014/main" id="{7C0B85BC-9AD3-444B-9E6A-F1E63E5555B6}"/>
              </a:ext>
            </a:extLst>
          </p:cNvPr>
          <p:cNvSpPr/>
          <p:nvPr/>
        </p:nvSpPr>
        <p:spPr>
          <a:xfrm>
            <a:off x="3249250" y="1191038"/>
            <a:ext cx="604500" cy="60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" name="Google Shape;980;p26">
            <a:extLst>
              <a:ext uri="{FF2B5EF4-FFF2-40B4-BE49-F238E27FC236}">
                <a16:creationId xmlns:a16="http://schemas.microsoft.com/office/drawing/2014/main" id="{81FB6996-190A-4EF9-96AA-33E43D8A6D95}"/>
              </a:ext>
            </a:extLst>
          </p:cNvPr>
          <p:cNvSpPr txBox="1"/>
          <p:nvPr/>
        </p:nvSpPr>
        <p:spPr>
          <a:xfrm>
            <a:off x="457201" y="1157650"/>
            <a:ext cx="2498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b="1" dirty="0">
                <a:solidFill>
                  <a:srgbClr val="0070C0"/>
                </a:solidFill>
                <a:latin typeface="Fira Sans Extra Condensed"/>
                <a:sym typeface="Fira Sans Extra Condensed"/>
              </a:rPr>
              <a:t>Class-based outliers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2" name="Google Shape;981;p26">
            <a:extLst>
              <a:ext uri="{FF2B5EF4-FFF2-40B4-BE49-F238E27FC236}">
                <a16:creationId xmlns:a16="http://schemas.microsoft.com/office/drawing/2014/main" id="{0CE56EE3-C777-40E5-8A16-E1F8C7BBF2A7}"/>
              </a:ext>
            </a:extLst>
          </p:cNvPr>
          <p:cNvSpPr txBox="1"/>
          <p:nvPr/>
        </p:nvSpPr>
        <p:spPr>
          <a:xfrm>
            <a:off x="457198" y="1488441"/>
            <a:ext cx="2734540" cy="3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100">
                <a:solidFill>
                  <a:srgbClr val="0070C0"/>
                </a:solidFill>
                <a:latin typeface="Fira Sans Condensed" panose="020B0503050000020004" pitchFamily="34" charset="0"/>
                <a:ea typeface="Roboto"/>
                <a:cs typeface="Roboto"/>
                <a:sym typeface="Roboto"/>
              </a:rPr>
              <a:t>You won't be able to tell who's outliers until you include the class labels</a:t>
            </a:r>
            <a:endParaRPr lang="en" sz="1100">
              <a:solidFill>
                <a:srgbClr val="0070C0"/>
              </a:solidFill>
              <a:latin typeface="Fira Sans Condensed" panose="020B0503050000020004" pitchFamily="34" charset="0"/>
              <a:ea typeface="Roboto"/>
              <a:cs typeface="Roboto"/>
            </a:endParaRPr>
          </a:p>
        </p:txBody>
      </p:sp>
      <p:sp>
        <p:nvSpPr>
          <p:cNvPr id="125" name="Google Shape;994;p26">
            <a:extLst>
              <a:ext uri="{FF2B5EF4-FFF2-40B4-BE49-F238E27FC236}">
                <a16:creationId xmlns:a16="http://schemas.microsoft.com/office/drawing/2014/main" id="{EFA7F074-35ED-46A0-9FAD-78849972D543}"/>
              </a:ext>
            </a:extLst>
          </p:cNvPr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100" b="1" dirty="0">
                <a:solidFill>
                  <a:srgbClr val="0070C0"/>
                </a:solidFill>
                <a:latin typeface="Fira Sans Extra Condensed"/>
              </a:rPr>
              <a:t>What we learned…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26" name="Google Shape;995;p26">
            <a:extLst>
              <a:ext uri="{FF2B5EF4-FFF2-40B4-BE49-F238E27FC236}">
                <a16:creationId xmlns:a16="http://schemas.microsoft.com/office/drawing/2014/main" id="{B111F3DF-F9DC-4683-9961-165331A12C10}"/>
              </a:ext>
            </a:extLst>
          </p:cNvPr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27" name="Google Shape;996;p26">
            <a:extLst>
              <a:ext uri="{FF2B5EF4-FFF2-40B4-BE49-F238E27FC236}">
                <a16:creationId xmlns:a16="http://schemas.microsoft.com/office/drawing/2014/main" id="{A6AF8BEC-54D5-4C75-81C8-4F5EBB1DD4A1}"/>
              </a:ext>
            </a:extLst>
          </p:cNvPr>
          <p:cNvCxnSpPr>
            <a:stCxn id="126" idx="2"/>
            <a:endCxn id="110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B4246CA-D7B9-4757-843F-B05C32216A6A}"/>
              </a:ext>
            </a:extLst>
          </p:cNvPr>
          <p:cNvGrpSpPr/>
          <p:nvPr/>
        </p:nvGrpSpPr>
        <p:grpSpPr>
          <a:xfrm>
            <a:off x="457198" y="2123450"/>
            <a:ext cx="6449452" cy="671238"/>
            <a:chOff x="457198" y="2123450"/>
            <a:chExt cx="6449452" cy="671238"/>
          </a:xfrm>
        </p:grpSpPr>
        <p:grpSp>
          <p:nvGrpSpPr>
            <p:cNvPr id="113" name="Google Shape;982;p26">
              <a:extLst>
                <a:ext uri="{FF2B5EF4-FFF2-40B4-BE49-F238E27FC236}">
                  <a16:creationId xmlns:a16="http://schemas.microsoft.com/office/drawing/2014/main" id="{16E4AC8B-6B96-4C03-8997-DCF2B93C48CE}"/>
                </a:ext>
              </a:extLst>
            </p:cNvPr>
            <p:cNvGrpSpPr/>
            <p:nvPr/>
          </p:nvGrpSpPr>
          <p:grpSpPr>
            <a:xfrm>
              <a:off x="457198" y="2123450"/>
              <a:ext cx="3396552" cy="671238"/>
              <a:chOff x="457198" y="2123450"/>
              <a:chExt cx="3396552" cy="671238"/>
            </a:xfrm>
          </p:grpSpPr>
          <p:sp>
            <p:nvSpPr>
              <p:cNvPr id="114" name="Google Shape;983;p26">
                <a:extLst>
                  <a:ext uri="{FF2B5EF4-FFF2-40B4-BE49-F238E27FC236}">
                    <a16:creationId xmlns:a16="http://schemas.microsoft.com/office/drawing/2014/main" id="{C87D947E-DCE1-4ADE-BE97-2983567CD036}"/>
                  </a:ext>
                </a:extLst>
              </p:cNvPr>
              <p:cNvSpPr/>
              <p:nvPr/>
            </p:nvSpPr>
            <p:spPr>
              <a:xfrm>
                <a:off x="3249250" y="2156825"/>
                <a:ext cx="604500" cy="60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5" name="Google Shape;984;p26">
                <a:extLst>
                  <a:ext uri="{FF2B5EF4-FFF2-40B4-BE49-F238E27FC236}">
                    <a16:creationId xmlns:a16="http://schemas.microsoft.com/office/drawing/2014/main" id="{EBA698B5-5D35-4D8C-8942-F28C8F84DD21}"/>
                  </a:ext>
                </a:extLst>
              </p:cNvPr>
              <p:cNvSpPr txBox="1"/>
              <p:nvPr/>
            </p:nvSpPr>
            <p:spPr>
              <a:xfrm>
                <a:off x="457200" y="2123450"/>
                <a:ext cx="2498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b="1">
                    <a:solidFill>
                      <a:srgbClr val="0070C0"/>
                    </a:solidFill>
                    <a:latin typeface="Fira Sans Extra Condensed"/>
                    <a:sym typeface="Fira Sans Extra Condensed"/>
                  </a:rPr>
                  <a:t>Geocoding to fill missing values</a:t>
                </a:r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16" name="Google Shape;985;p26">
                <a:extLst>
                  <a:ext uri="{FF2B5EF4-FFF2-40B4-BE49-F238E27FC236}">
                    <a16:creationId xmlns:a16="http://schemas.microsoft.com/office/drawing/2014/main" id="{314BD1C5-58EA-4190-9B69-47DA50DEC754}"/>
                  </a:ext>
                </a:extLst>
              </p:cNvPr>
              <p:cNvSpPr txBox="1"/>
              <p:nvPr/>
            </p:nvSpPr>
            <p:spPr>
              <a:xfrm>
                <a:off x="457198" y="2462888"/>
                <a:ext cx="263063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100" dirty="0">
                    <a:solidFill>
                      <a:srgbClr val="0070C0"/>
                    </a:solidFill>
                    <a:latin typeface="Fira Sans Condensed" panose="020B0503050000020004" pitchFamily="34" charset="0"/>
                    <a:ea typeface="Roboto"/>
                    <a:sym typeface="Roboto"/>
                  </a:rPr>
                  <a:t>Reversed geocoder library will take you longitude and latitude data and return the nearest town/city/sub-village</a:t>
                </a:r>
                <a:endParaRPr lang="en-US" sz="1100" dirty="0">
                  <a:solidFill>
                    <a:srgbClr val="0070C0"/>
                  </a:solidFill>
                  <a:latin typeface="Fira Sans Condensed" panose="020B0503050000020004" pitchFamily="34" charset="0"/>
                </a:endParaRPr>
              </a:p>
            </p:txBody>
          </p:sp>
        </p:grpSp>
        <p:cxnSp>
          <p:nvCxnSpPr>
            <p:cNvPr id="128" name="Google Shape;997;p26">
              <a:extLst>
                <a:ext uri="{FF2B5EF4-FFF2-40B4-BE49-F238E27FC236}">
                  <a16:creationId xmlns:a16="http://schemas.microsoft.com/office/drawing/2014/main" id="{624915B2-0E9C-4160-A6EB-2D3F607A3CC8}"/>
                </a:ext>
              </a:extLst>
            </p:cNvPr>
            <p:cNvCxnSpPr>
              <a:cxnSpLocks/>
              <a:stCxn id="126" idx="2"/>
            </p:cNvCxnSpPr>
            <p:nvPr/>
          </p:nvCxnSpPr>
          <p:spPr>
            <a:xfrm rot="10800000">
              <a:off x="3853850" y="2459075"/>
              <a:ext cx="3052800" cy="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4298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2ED2B7F6C11444BB9A47EDEC598774" ma:contentTypeVersion="9" ma:contentTypeDescription="Create a new document." ma:contentTypeScope="" ma:versionID="4098353fb03d79705af3586105ae44ce">
  <xsd:schema xmlns:xsd="http://www.w3.org/2001/XMLSchema" xmlns:xs="http://www.w3.org/2001/XMLSchema" xmlns:p="http://schemas.microsoft.com/office/2006/metadata/properties" xmlns:ns2="952f517c-db71-4d8f-b2fb-f4bb09abd378" xmlns:ns3="21cc513a-c1a8-4c57-ac26-1df509a4c953" targetNamespace="http://schemas.microsoft.com/office/2006/metadata/properties" ma:root="true" ma:fieldsID="ddb994e1c72efaec6ac4cb22cb7879ec" ns2:_="" ns3:_="">
    <xsd:import namespace="952f517c-db71-4d8f-b2fb-f4bb09abd378"/>
    <xsd:import namespace="21cc513a-c1a8-4c57-ac26-1df509a4c9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f517c-db71-4d8f-b2fb-f4bb09abd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c513a-c1a8-4c57-ac26-1df509a4c95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A704BC-F507-4920-9032-812EA9BF07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782730-AC49-4302-9728-4490D2AD0E2D}">
  <ds:schemaRefs>
    <ds:schemaRef ds:uri="http://schemas.microsoft.com/office/2006/documentManagement/types"/>
    <ds:schemaRef ds:uri="952f517c-db71-4d8f-b2fb-f4bb09abd378"/>
    <ds:schemaRef ds:uri="http://purl.org/dc/terms/"/>
    <ds:schemaRef ds:uri="http://schemas.microsoft.com/office/2006/metadata/properties"/>
    <ds:schemaRef ds:uri="21cc513a-c1a8-4c57-ac26-1df509a4c953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6868B8-63D0-43AE-A4E8-40B956BF2164}">
  <ds:schemaRefs>
    <ds:schemaRef ds:uri="21cc513a-c1a8-4c57-ac26-1df509a4c953"/>
    <ds:schemaRef ds:uri="952f517c-db71-4d8f-b2fb-f4bb09abd37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1578</Words>
  <Application>Microsoft Office PowerPoint</Application>
  <PresentationFormat>On-screen Show (16:9)</PresentationFormat>
  <Paragraphs>430</Paragraphs>
  <Slides>31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Data Charts Infographics by Slidesgo</vt:lpstr>
      <vt:lpstr>Office Theme</vt:lpstr>
      <vt:lpstr>Pump it Up</vt:lpstr>
      <vt:lpstr>Business Context</vt:lpstr>
      <vt:lpstr>Water pumps in Tanzania Profile</vt:lpstr>
      <vt:lpstr>Key Observation</vt:lpstr>
      <vt:lpstr>Pre-processing &amp; Feature Engineering</vt:lpstr>
      <vt:lpstr>PowerPoint Presentation</vt:lpstr>
      <vt:lpstr>Key Steps</vt:lpstr>
      <vt:lpstr>PowerPoint Presentation</vt:lpstr>
      <vt:lpstr>Key Steps</vt:lpstr>
      <vt:lpstr>Cleaning Missing Values…</vt:lpstr>
      <vt:lpstr>Key Steps</vt:lpstr>
      <vt:lpstr>Feature Creation…</vt:lpstr>
      <vt:lpstr>Modeling</vt:lpstr>
      <vt:lpstr>Algorithm Comparison</vt:lpstr>
      <vt:lpstr>Hyperparameter Tuning</vt:lpstr>
      <vt:lpstr>PowerPoint Presentation</vt:lpstr>
      <vt:lpstr>Confusion Matrix &amp; Metrics</vt:lpstr>
      <vt:lpstr>Feature Importance</vt:lpstr>
      <vt:lpstr>Application</vt:lpstr>
      <vt:lpstr>PowerPoint Presentation</vt:lpstr>
      <vt:lpstr>PowerPoint Presentation</vt:lpstr>
      <vt:lpstr>Lessons Learned &amp; Next Steps</vt:lpstr>
      <vt:lpstr>Questions?</vt:lpstr>
      <vt:lpstr>Appendix</vt:lpstr>
      <vt:lpstr>PowerPoint Presentation</vt:lpstr>
      <vt:lpstr>Missing Values &amp; Data Cleaning</vt:lpstr>
      <vt:lpstr>Reverse Geocoding</vt:lpstr>
      <vt:lpstr>Confusion Matrices (cross-val-predict)</vt:lpstr>
      <vt:lpstr>Confusion Matrices (split-train-test)</vt:lpstr>
      <vt:lpstr>Example Scores</vt:lpstr>
      <vt:lpstr>Feature Descriptions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 it Up</dc:title>
  <cp:lastModifiedBy>Tien Tso Wang</cp:lastModifiedBy>
  <cp:revision>3</cp:revision>
  <dcterms:modified xsi:type="dcterms:W3CDTF">2021-12-13T03:48:09Z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0x010100B32ED2B7F6C11444BB9A47EDEC598774</vt:lpwstr>
  </property>
</Properties>
</file>