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Dosis"/>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1678EA-FCE7-48B1-BFEC-4323421D2154}">
  <a:tblStyle styleId="{031678EA-FCE7-48B1-BFEC-4323421D2154}"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osis-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Dosi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Covid-19 prediction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4851cf00f_4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4851cf00f_4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we consider the result from the SIR model and the 20 most significant words as features to a machine learning model like linear regression. We let the machine itself balance those features weights and finally apply L2 regularization to avoid overfitting.</a:t>
            </a:r>
            <a:endParaRPr b="1"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3a35bca7f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3a35bca7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3a35bca7f_1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3a35bca7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data source, we get a csv file about covid-19 from the government </a:t>
            </a:r>
            <a:r>
              <a:rPr lang="en"/>
              <a:t>official</a:t>
            </a:r>
            <a:r>
              <a:rPr lang="en"/>
              <a:t> website.</a:t>
            </a:r>
            <a:endParaRPr/>
          </a:p>
          <a:p>
            <a:pPr indent="0" lvl="0" marL="0" rtl="0" algn="l">
              <a:spcBef>
                <a:spcPts val="0"/>
              </a:spcBef>
              <a:spcAft>
                <a:spcPts val="0"/>
              </a:spcAft>
              <a:buNone/>
            </a:pPr>
            <a:r>
              <a:rPr lang="en"/>
              <a:t>We also download 40 million Tweets online, and use spark SQL to filter out English 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talk about the model implementation.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3bd009ff8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3bd009ff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Spark SQL to clean the plain data. </a:t>
            </a:r>
            <a:r>
              <a:rPr lang="en">
                <a:solidFill>
                  <a:schemeClr val="dk1"/>
                </a:solidFill>
              </a:rPr>
              <a:t>For the R implementation part, we build up the differential equations for the SIR model. Then we use non-linear minimum optimization function in R to find the best parameters which produce the smallest squared error. Finally, we use the optimized SIR model to make the prediction.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Tweets are downloaded in a series of csv files and loaded to a Spark SQL Dataframe to perform some simple filtering steps. We then use the Spark ML and Spark NLP libraries to preprocess the textual data. (Spark NLP module has great preprocessing functionalities like tokenizer, and Spark ML has a pipeline framework making everything scalable.) We then vectorize the textual data and calculate correlations using Spark SQL functions and finally save everything as parquet files in HDFS.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3bd009ff8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3bd009ff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combined model, we use Spark SQL to combine all data </a:t>
            </a:r>
            <a:r>
              <a:rPr lang="en"/>
              <a:t>together</a:t>
            </a:r>
            <a:r>
              <a:rPr lang="en"/>
              <a:t> and use Spark ML library to train and evaluate a Linear </a:t>
            </a:r>
            <a:r>
              <a:rPr lang="en"/>
              <a:t>Regression model.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3a35bca7f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3a35bca7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3dabb76b6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3dabb76b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table of the real data and the predicted results for each model. Clearly, we can observe that the results made by baseline model is a bit off compare to the combined model. For example, the prediction of April 3 for the combined model is about 10 times more accurate than the baseline.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3bd009ff8_5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3bd009ff8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From this graph, we can find that a</a:t>
            </a:r>
            <a:r>
              <a:rPr lang="en" sz="1200">
                <a:solidFill>
                  <a:schemeClr val="dk1"/>
                </a:solidFill>
              </a:rPr>
              <a:t>lthough the SIR model fits the training data very well, it heavily overestimates the infected cases in early April, which may be caused by the fact that the Canada government has taken measures such as social distancing and border closure in late March, which slows down the spread of the virus.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With the assistance of tweet data, the combined model considers the influence of social opinions and adjusts the prediction accordingly.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3a35bca7f_4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3a35bca7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As a result, the combined model has a MAPE of 3.8% compared to 25% for the baseline model. There is also a great RMSE improvement compared to our baseline model.</a:t>
            </a:r>
            <a:endParaRPr b="1" sz="1200">
              <a:solidFill>
                <a:schemeClr val="dk1"/>
              </a:solidFill>
            </a:endParaRPr>
          </a:p>
          <a:p>
            <a:pPr indent="0" lvl="0" marL="0" rtl="0" algn="ctr">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idea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3bd009ff8_5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3bd009ff8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have tried varying the range of prediction windows. It seems that this model is good at making predictions within 7 days. Particularly, the 4th-day prediction generates the best result. The reason for this could be that social media effects are short-term, or it could be that there is a delay in receiving the test results, or it could be simply because the baseline model is not powerful enough, we need something better than SIR.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hope you guys stay safe and be happy!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3a35bca7f_1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a35bca7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latin typeface="Roboto"/>
                <a:ea typeface="Roboto"/>
                <a:cs typeface="Roboto"/>
                <a:sym typeface="Roboto"/>
              </a:rPr>
              <a:t>Our idea is to use Twitter data to improve the performance of the </a:t>
            </a:r>
            <a:r>
              <a:rPr lang="en" sz="1200">
                <a:solidFill>
                  <a:srgbClr val="222222"/>
                </a:solidFill>
                <a:latin typeface="Roboto"/>
                <a:ea typeface="Roboto"/>
                <a:cs typeface="Roboto"/>
                <a:sym typeface="Roboto"/>
              </a:rPr>
              <a:t>SIR model</a:t>
            </a:r>
            <a:r>
              <a:rPr lang="en" sz="1200">
                <a:solidFill>
                  <a:srgbClr val="222222"/>
                </a:solidFill>
                <a:latin typeface="Roboto"/>
                <a:ea typeface="Roboto"/>
                <a:cs typeface="Roboto"/>
                <a:sym typeface="Roboto"/>
              </a:rPr>
              <a:t> to predict the future covid-19 infection case</a:t>
            </a:r>
            <a:endParaRPr sz="1200">
              <a:solidFill>
                <a:srgbClr val="222222"/>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3a35bca7f_1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3a35bca7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SIR model is good at explaining and predicting the trend of an epidemic like COVID-19 in the big picture. It gives a reasonable prediction with a simple implementation.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However, the SIR model is over-simplified and it can only give a smooth prediction which means it is hard to explain the fluctuations which come from all kinds of events, such as quarantine and border closure.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one of the most popular social media, Twitter gives a direct revelation of people’s reactions to some important events related to COVID-19. For example, when social distancing rules are getting enforced in Canada, words like ‘stay at home’ or ‘lockdown’ become popular topics discussed on Twitter.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Therefore, in this project, we will use SIR as a base model, combined with the Twitter data to build a more powerful prediction model.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3a35bca7f_1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3a35bca7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222222"/>
                </a:solidFill>
                <a:latin typeface="Roboto"/>
                <a:ea typeface="Roboto"/>
                <a:cs typeface="Roboto"/>
                <a:sym typeface="Roboto"/>
              </a:rPr>
              <a:t> Methodology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4851cf00f_4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851cf00f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methodology is basically made of three parts, the SIR model, Twitter model and a combined model built up with machine learning based on the previous two models.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3bd009ff8_5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3bd009ff8_5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SIR model is an epidemiological model that computes the theoretical flow of the susceptible people, the infected people and the recovered people. Its core algorithm is 3 differential equations as the slide shows. </a:t>
            </a:r>
            <a:r>
              <a:rPr lang="en">
                <a:solidFill>
                  <a:schemeClr val="dk1"/>
                </a:solidFill>
                <a:highlight>
                  <a:srgbClr val="FFFFFF"/>
                </a:highlight>
              </a:rPr>
              <a:t>The parameters beta and gamma partially control how fast people move from being susceptible to infected, and from infected to resistant.</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851cf00f_4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851cf00f_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order to take into account fluctuations, we use Twitter data to generate a language model extracting the most influential topics. We</a:t>
            </a:r>
            <a:r>
              <a:rPr lang="en">
                <a:solidFill>
                  <a:schemeClr val="dk1"/>
                </a:solidFill>
              </a:rPr>
              <a:t> tokenize, normalize and massage the filtered data to get the top 1000 most frequent keywords. Calculate their correlation with confirmed cases. Observed that there are positive and negative correlated keywords.</a:t>
            </a:r>
            <a:r>
              <a:rPr lang="en">
                <a:solidFill>
                  <a:schemeClr val="dk1"/>
                </a:solidFill>
              </a:rPr>
              <a:t> We take the absolute value and filter out the top 20 as significant words and convert them into vectors using bag of words.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3bd009ff8_5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3bd009ff8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processing is something like this.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222222"/>
        </a:solidFill>
      </p:bgPr>
    </p:bg>
    <p:spTree>
      <p:nvGrpSpPr>
        <p:cNvPr id="9"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fmla="val 51542" name="adj"/>
            </a:avLst>
          </a:prstGeom>
          <a:solidFill>
            <a:srgbClr val="FFFFFF">
              <a:alpha val="17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 name="Google Shape;13;p2"/>
          <p:cNvSpPr/>
          <p:nvPr/>
        </p:nvSpPr>
        <p:spPr>
          <a:xfrm flipH="1">
            <a:off x="1028475" y="4166400"/>
            <a:ext cx="8369700" cy="2280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1028475" y="0"/>
            <a:ext cx="5238600" cy="4020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9" name="Shape 89"/>
        <p:cNvGrpSpPr/>
        <p:nvPr/>
      </p:nvGrpSpPr>
      <p:grpSpPr>
        <a:xfrm>
          <a:off x="0" y="0"/>
          <a:ext cx="0" cy="0"/>
          <a:chOff x="0" y="0"/>
          <a:chExt cx="0" cy="0"/>
        </a:xfrm>
      </p:grpSpPr>
      <p:sp>
        <p:nvSpPr>
          <p:cNvPr id="90" name="Google Shape;90;p11"/>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91" name="Google Shape;91;p11"/>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inverted">
  <p:cSld name="BLANK_1">
    <p:bg>
      <p:bgPr>
        <a:solidFill>
          <a:srgbClr val="222222"/>
        </a:solidFill>
      </p:bgPr>
    </p:bg>
    <p:spTree>
      <p:nvGrpSpPr>
        <p:cNvPr id="95" name="Shape 95"/>
        <p:cNvGrpSpPr/>
        <p:nvPr/>
      </p:nvGrpSpPr>
      <p:grpSpPr>
        <a:xfrm>
          <a:off x="0" y="0"/>
          <a:ext cx="0" cy="0"/>
          <a:chOff x="0" y="0"/>
          <a:chExt cx="0" cy="0"/>
        </a:xfrm>
      </p:grpSpPr>
      <p:sp>
        <p:nvSpPr>
          <p:cNvPr id="96" name="Google Shape;96;p12"/>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8700"/>
        </a:solidFill>
      </p:bgPr>
    </p:bg>
    <p:spTree>
      <p:nvGrpSpPr>
        <p:cNvPr id="15" name="Shape 15"/>
        <p:cNvGrpSpPr/>
        <p:nvPr/>
      </p:nvGrpSpPr>
      <p:grpSpPr>
        <a:xfrm>
          <a:off x="0" y="0"/>
          <a:ext cx="0" cy="0"/>
          <a:chOff x="0" y="0"/>
          <a:chExt cx="0" cy="0"/>
        </a:xfrm>
      </p:grpSpPr>
      <p:sp>
        <p:nvSpPr>
          <p:cNvPr id="16" name="Google Shape;16;p3"/>
          <p:cNvSpPr/>
          <p:nvPr/>
        </p:nvSpPr>
        <p:spPr>
          <a:xfrm>
            <a:off x="5086350" y="-38100"/>
            <a:ext cx="4114800" cy="5219700"/>
          </a:xfrm>
          <a:custGeom>
            <a:rect b="b" l="l" r="r" t="t"/>
            <a:pathLst>
              <a:path extrusionOk="0" h="208788" w="164592">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fmla="val 51542"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8" name="Google Shape;18;p3"/>
          <p:cNvSpPr/>
          <p:nvPr/>
        </p:nvSpPr>
        <p:spPr>
          <a:xfrm flipH="1">
            <a:off x="1028475" y="4166400"/>
            <a:ext cx="8369700" cy="2280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 name="Google Shape;20;p3"/>
          <p:cNvSpPr txBox="1"/>
          <p:nvPr>
            <p:ph idx="1" type="subTitle"/>
          </p:nvPr>
        </p:nvSpPr>
        <p:spPr>
          <a:xfrm>
            <a:off x="1028475" y="3449650"/>
            <a:ext cx="5220000" cy="570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 name="Shape 21"/>
        <p:cNvGrpSpPr/>
        <p:nvPr/>
      </p:nvGrpSpPr>
      <p:grpSpPr>
        <a:xfrm>
          <a:off x="0" y="0"/>
          <a:ext cx="0" cy="0"/>
          <a:chOff x="0" y="0"/>
          <a:chExt cx="0" cy="0"/>
        </a:xfrm>
      </p:grpSpPr>
      <p:sp>
        <p:nvSpPr>
          <p:cNvPr id="22" name="Google Shape;22;p4"/>
          <p:cNvSpPr/>
          <p:nvPr/>
        </p:nvSpPr>
        <p:spPr>
          <a:xfrm>
            <a:off x="-44050" y="-38100"/>
            <a:ext cx="4139800" cy="5192625"/>
          </a:xfrm>
          <a:custGeom>
            <a:rect b="b" l="l" r="r" t="t"/>
            <a:pathLst>
              <a:path extrusionOk="0" h="207705" w="165592">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 type="body"/>
          </p:nvPr>
        </p:nvSpPr>
        <p:spPr>
          <a:xfrm>
            <a:off x="990375" y="1021950"/>
            <a:ext cx="7343100" cy="3372600"/>
          </a:xfrm>
          <a:prstGeom prst="rect">
            <a:avLst/>
          </a:prstGeom>
        </p:spPr>
        <p:txBody>
          <a:bodyPr anchorCtr="0" anchor="ctr" bIns="91425" lIns="91425" spcFirstLastPara="1" rIns="91425" wrap="square" tIns="91425">
            <a:noAutofit/>
          </a:bodyPr>
          <a:lstStyle>
            <a:lvl1pPr indent="-457200" lvl="0" marL="457200" rtl="0">
              <a:spcBef>
                <a:spcPts val="600"/>
              </a:spcBef>
              <a:spcAft>
                <a:spcPts val="0"/>
              </a:spcAft>
              <a:buSzPts val="3600"/>
              <a:buChar char="▸"/>
              <a:defRPr i="1" sz="3600"/>
            </a:lvl1pPr>
            <a:lvl2pPr indent="-457200" lvl="1" marL="914400" rtl="0">
              <a:spcBef>
                <a:spcPts val="0"/>
              </a:spcBef>
              <a:spcAft>
                <a:spcPts val="0"/>
              </a:spcAft>
              <a:buSzPts val="3600"/>
              <a:buChar char="▹"/>
              <a:defRPr i="1" sz="3600"/>
            </a:lvl2pPr>
            <a:lvl3pPr indent="-457200" lvl="2" marL="1371600" rtl="0">
              <a:spcBef>
                <a:spcPts val="0"/>
              </a:spcBef>
              <a:spcAft>
                <a:spcPts val="0"/>
              </a:spcAft>
              <a:buSzPts val="3600"/>
              <a:buChar char="▹"/>
              <a:defRPr i="1" sz="3600"/>
            </a:lvl3pPr>
            <a:lvl4pPr indent="-457200" lvl="3" marL="1828800" rtl="0">
              <a:spcBef>
                <a:spcPts val="0"/>
              </a:spcBef>
              <a:spcAft>
                <a:spcPts val="0"/>
              </a:spcAft>
              <a:buSzPts val="3600"/>
              <a:buChar char="▹"/>
              <a:defRPr i="1" sz="3600"/>
            </a:lvl4pPr>
            <a:lvl5pPr indent="-457200" lvl="4" marL="2286000" rtl="0">
              <a:spcBef>
                <a:spcPts val="0"/>
              </a:spcBef>
              <a:spcAft>
                <a:spcPts val="0"/>
              </a:spcAft>
              <a:buSzPts val="3600"/>
              <a:buChar char="▹"/>
              <a:defRPr i="1" sz="3600"/>
            </a:lvl5pPr>
            <a:lvl6pPr indent="-457200" lvl="5" marL="2743200" rtl="0">
              <a:spcBef>
                <a:spcPts val="0"/>
              </a:spcBef>
              <a:spcAft>
                <a:spcPts val="0"/>
              </a:spcAft>
              <a:buSzPts val="3600"/>
              <a:buChar char="▹"/>
              <a:defRPr i="1" sz="3600"/>
            </a:lvl6pPr>
            <a:lvl7pPr indent="-457200" lvl="6" marL="3200400" rtl="0">
              <a:spcBef>
                <a:spcPts val="0"/>
              </a:spcBef>
              <a:spcAft>
                <a:spcPts val="0"/>
              </a:spcAft>
              <a:buSzPts val="3600"/>
              <a:buChar char="▹"/>
              <a:defRPr i="1" sz="3600"/>
            </a:lvl7pPr>
            <a:lvl8pPr indent="-457200" lvl="7" marL="3657600" rtl="0">
              <a:spcBef>
                <a:spcPts val="0"/>
              </a:spcBef>
              <a:spcAft>
                <a:spcPts val="0"/>
              </a:spcAft>
              <a:buSzPts val="3600"/>
              <a:buChar char="▹"/>
              <a:defRPr i="1" sz="3600"/>
            </a:lvl8pPr>
            <a:lvl9pPr indent="-457200" lvl="8" marL="4114800">
              <a:spcBef>
                <a:spcPts val="0"/>
              </a:spcBef>
              <a:spcAft>
                <a:spcPts val="0"/>
              </a:spcAft>
              <a:buSzPts val="3600"/>
              <a:buChar char="▹"/>
              <a:defRPr i="1" sz="3600"/>
            </a:lvl9pPr>
          </a:lstStyle>
          <a:p/>
        </p:txBody>
      </p:sp>
      <p:sp>
        <p:nvSpPr>
          <p:cNvPr id="25" name="Google Shape;25;p4"/>
          <p:cNvSpPr txBox="1"/>
          <p:nvPr/>
        </p:nvSpPr>
        <p:spPr>
          <a:xfrm>
            <a:off x="-121150" y="-271850"/>
            <a:ext cx="19557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a:off x="6957299" y="4394650"/>
            <a:ext cx="26439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nvSpPr>
        <p:spPr>
          <a:xfrm>
            <a:off x="6957475" y="4137550"/>
            <a:ext cx="2186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8" name="Google Shape;38;p5"/>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9" name="Google Shape;39;p5"/>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0" name="Shape 40"/>
        <p:cNvGrpSpPr/>
        <p:nvPr/>
      </p:nvGrpSpPr>
      <p:grpSpPr>
        <a:xfrm>
          <a:off x="0" y="0"/>
          <a:ext cx="0" cy="0"/>
          <a:chOff x="0" y="0"/>
          <a:chExt cx="0" cy="0"/>
        </a:xfrm>
      </p:grpSpPr>
      <p:sp>
        <p:nvSpPr>
          <p:cNvPr id="41" name="Google Shape;41;p6"/>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42" name="Google Shape;42;p6"/>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type="title"/>
          </p:nvPr>
        </p:nvSpPr>
        <p:spPr>
          <a:xfrm>
            <a:off x="1101386" y="272850"/>
            <a:ext cx="75744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0" sz="2400"/>
            </a:lvl1pPr>
            <a:lvl2pPr lvl="1">
              <a:spcBef>
                <a:spcPts val="0"/>
              </a:spcBef>
              <a:spcAft>
                <a:spcPts val="0"/>
              </a:spcAft>
              <a:buSzPts val="2400"/>
              <a:buNone/>
              <a:defRPr b="0" sz="2400"/>
            </a:lvl2pPr>
            <a:lvl3pPr lvl="2">
              <a:spcBef>
                <a:spcPts val="0"/>
              </a:spcBef>
              <a:spcAft>
                <a:spcPts val="0"/>
              </a:spcAft>
              <a:buSzPts val="2400"/>
              <a:buNone/>
              <a:defRPr b="0" sz="2400"/>
            </a:lvl3pPr>
            <a:lvl4pPr lvl="3">
              <a:spcBef>
                <a:spcPts val="0"/>
              </a:spcBef>
              <a:spcAft>
                <a:spcPts val="0"/>
              </a:spcAft>
              <a:buSzPts val="2400"/>
              <a:buNone/>
              <a:defRPr b="0" sz="2400"/>
            </a:lvl4pPr>
            <a:lvl5pPr lvl="4">
              <a:spcBef>
                <a:spcPts val="0"/>
              </a:spcBef>
              <a:spcAft>
                <a:spcPts val="0"/>
              </a:spcAft>
              <a:buSzPts val="2400"/>
              <a:buNone/>
              <a:defRPr b="0" sz="2400"/>
            </a:lvl5pPr>
            <a:lvl6pPr lvl="5">
              <a:spcBef>
                <a:spcPts val="0"/>
              </a:spcBef>
              <a:spcAft>
                <a:spcPts val="0"/>
              </a:spcAft>
              <a:buSzPts val="2400"/>
              <a:buNone/>
              <a:defRPr b="0" sz="2400"/>
            </a:lvl6pPr>
            <a:lvl7pPr lvl="6">
              <a:spcBef>
                <a:spcPts val="0"/>
              </a:spcBef>
              <a:spcAft>
                <a:spcPts val="0"/>
              </a:spcAft>
              <a:buSzPts val="2400"/>
              <a:buNone/>
              <a:defRPr b="0" sz="2400"/>
            </a:lvl7pPr>
            <a:lvl8pPr lvl="7">
              <a:spcBef>
                <a:spcPts val="0"/>
              </a:spcBef>
              <a:spcAft>
                <a:spcPts val="0"/>
              </a:spcAft>
              <a:buSzPts val="2400"/>
              <a:buNone/>
              <a:defRPr b="0" sz="2400"/>
            </a:lvl8pPr>
            <a:lvl9pPr lvl="8">
              <a:spcBef>
                <a:spcPts val="0"/>
              </a:spcBef>
              <a:spcAft>
                <a:spcPts val="0"/>
              </a:spcAft>
              <a:buSzPts val="2400"/>
              <a:buNone/>
              <a:defRPr b="0" sz="2400"/>
            </a:lvl9pPr>
          </a:lstStyle>
          <a:p/>
        </p:txBody>
      </p:sp>
      <p:sp>
        <p:nvSpPr>
          <p:cNvPr id="48" name="Google Shape;48;p6"/>
          <p:cNvSpPr txBox="1"/>
          <p:nvPr>
            <p:ph idx="1" type="body"/>
          </p:nvPr>
        </p:nvSpPr>
        <p:spPr>
          <a:xfrm>
            <a:off x="1101375" y="1311550"/>
            <a:ext cx="3681900" cy="35379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49" name="Google Shape;49;p6"/>
          <p:cNvSpPr txBox="1"/>
          <p:nvPr>
            <p:ph idx="2" type="body"/>
          </p:nvPr>
        </p:nvSpPr>
        <p:spPr>
          <a:xfrm>
            <a:off x="5004949" y="1311550"/>
            <a:ext cx="3681900" cy="35379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50" name="Google Shape;50;p6"/>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7"/>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53" name="Google Shape;53;p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9" name="Google Shape;59;p7"/>
          <p:cNvSpPr txBox="1"/>
          <p:nvPr>
            <p:ph idx="1" type="body"/>
          </p:nvPr>
        </p:nvSpPr>
        <p:spPr>
          <a:xfrm>
            <a:off x="1104900"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0" name="Google Shape;60;p7"/>
          <p:cNvSpPr txBox="1"/>
          <p:nvPr>
            <p:ph idx="2" type="body"/>
          </p:nvPr>
        </p:nvSpPr>
        <p:spPr>
          <a:xfrm>
            <a:off x="3652189"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1" name="Google Shape;61;p7"/>
          <p:cNvSpPr txBox="1"/>
          <p:nvPr>
            <p:ph idx="3" type="body"/>
          </p:nvPr>
        </p:nvSpPr>
        <p:spPr>
          <a:xfrm>
            <a:off x="6199478" y="1224350"/>
            <a:ext cx="2423100" cy="3549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62" name="Google Shape;62;p7"/>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8"/>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65" name="Google Shape;65;p8"/>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71" name="Google Shape;71;p8"/>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TITLE_ONLY_1">
    <p:spTree>
      <p:nvGrpSpPr>
        <p:cNvPr id="72" name="Shape 72"/>
        <p:cNvGrpSpPr/>
        <p:nvPr/>
      </p:nvGrpSpPr>
      <p:grpSpPr>
        <a:xfrm>
          <a:off x="0" y="0"/>
          <a:ext cx="0" cy="0"/>
          <a:chOff x="0" y="0"/>
          <a:chExt cx="0" cy="0"/>
        </a:xfrm>
      </p:grpSpPr>
      <p:sp>
        <p:nvSpPr>
          <p:cNvPr id="73" name="Google Shape;73;p9"/>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FFFFF">
              <a:alpha val="17690"/>
            </a:srgbClr>
          </a:solidFill>
          <a:ln>
            <a:noFill/>
          </a:ln>
        </p:spPr>
      </p:sp>
      <p:sp>
        <p:nvSpPr>
          <p:cNvPr id="74" name="Google Shape;74;p9"/>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a:off x="472134" y="-9525"/>
            <a:ext cx="518400" cy="749100"/>
          </a:xfrm>
          <a:prstGeom prst="parallelogram">
            <a:avLst>
              <a:gd fmla="val 75009"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flipH="1">
            <a:off x="742953" y="272850"/>
            <a:ext cx="7505700" cy="749100"/>
          </a:xfrm>
          <a:prstGeom prst="parallelogram">
            <a:avLst>
              <a:gd fmla="val 51542" name="adj"/>
            </a:avLst>
          </a:prstGeom>
          <a:solidFill>
            <a:srgbClr val="222222">
              <a:alpha val="6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flipH="1">
            <a:off x="7861618" y="27285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a:off x="990375" y="4925850"/>
            <a:ext cx="8369700" cy="2280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0" name="Google Shape;80;p9"/>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1" name="Shape 81"/>
        <p:cNvGrpSpPr/>
        <p:nvPr/>
      </p:nvGrpSpPr>
      <p:grpSpPr>
        <a:xfrm>
          <a:off x="0" y="0"/>
          <a:ext cx="0" cy="0"/>
          <a:chOff x="0" y="0"/>
          <a:chExt cx="0" cy="0"/>
        </a:xfrm>
      </p:grpSpPr>
      <p:sp>
        <p:nvSpPr>
          <p:cNvPr id="82" name="Google Shape;82;p10"/>
          <p:cNvSpPr/>
          <p:nvPr/>
        </p:nvSpPr>
        <p:spPr>
          <a:xfrm>
            <a:off x="-55075" y="-38100"/>
            <a:ext cx="3312625" cy="5214650"/>
          </a:xfrm>
          <a:custGeom>
            <a:rect b="b" l="l" r="r" t="t"/>
            <a:pathLst>
              <a:path extrusionOk="0" h="208586" w="132505">
                <a:moveTo>
                  <a:pt x="132505" y="207264"/>
                </a:moveTo>
                <a:lnTo>
                  <a:pt x="25063" y="0"/>
                </a:lnTo>
                <a:lnTo>
                  <a:pt x="0" y="202"/>
                </a:lnTo>
                <a:lnTo>
                  <a:pt x="1322" y="208586"/>
                </a:lnTo>
                <a:close/>
              </a:path>
            </a:pathLst>
          </a:custGeom>
          <a:solidFill>
            <a:srgbClr val="F3F3F3"/>
          </a:solidFill>
          <a:ln>
            <a:noFill/>
          </a:ln>
        </p:spPr>
      </p:sp>
      <p:sp>
        <p:nvSpPr>
          <p:cNvPr id="83" name="Google Shape;83;p10"/>
          <p:cNvSpPr/>
          <p:nvPr/>
        </p:nvSpPr>
        <p:spPr>
          <a:xfrm flipH="1">
            <a:off x="742953" y="4406300"/>
            <a:ext cx="75057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flipH="1">
            <a:off x="7861618" y="4406300"/>
            <a:ext cx="1759200" cy="749100"/>
          </a:xfrm>
          <a:prstGeom prst="parallelogram">
            <a:avLst>
              <a:gd fmla="val 51542"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472134" y="-9525"/>
            <a:ext cx="518400" cy="749100"/>
          </a:xfrm>
          <a:prstGeom prst="parallelogram">
            <a:avLst>
              <a:gd fmla="val 75009" name="adj"/>
            </a:avLst>
          </a:prstGeom>
          <a:solidFill>
            <a:srgbClr val="FF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txBox="1"/>
          <p:nvPr>
            <p:ph idx="1" type="body"/>
          </p:nvPr>
        </p:nvSpPr>
        <p:spPr>
          <a:xfrm>
            <a:off x="1123950" y="4406300"/>
            <a:ext cx="6737400" cy="749100"/>
          </a:xfrm>
          <a:prstGeom prst="rect">
            <a:avLst/>
          </a:prstGeom>
        </p:spPr>
        <p:txBody>
          <a:bodyPr anchorCtr="0" anchor="ctr" bIns="91425" lIns="91425" spcFirstLastPara="1" rIns="91425" wrap="square" tIns="91425">
            <a:noAutofit/>
          </a:bodyPr>
          <a:lstStyle>
            <a:lvl1pPr indent="-228600" lvl="0" marL="457200">
              <a:spcBef>
                <a:spcPts val="360"/>
              </a:spcBef>
              <a:spcAft>
                <a:spcPts val="0"/>
              </a:spcAft>
              <a:buClr>
                <a:srgbClr val="FFFFFF"/>
              </a:buClr>
              <a:buSzPts val="1800"/>
              <a:buNone/>
              <a:defRPr sz="1800">
                <a:solidFill>
                  <a:srgbClr val="FFFFFF"/>
                </a:solidFill>
              </a:defRPr>
            </a:lvl1pPr>
          </a:lstStyle>
          <a:p/>
        </p:txBody>
      </p:sp>
      <p:sp>
        <p:nvSpPr>
          <p:cNvPr id="88" name="Google Shape;88;p10"/>
          <p:cNvSpPr txBox="1"/>
          <p:nvPr>
            <p:ph idx="12" type="sldNum"/>
          </p:nvPr>
        </p:nvSpPr>
        <p:spPr>
          <a:xfrm>
            <a:off x="0" y="0"/>
            <a:ext cx="594900" cy="731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04900" y="276075"/>
            <a:ext cx="6724500" cy="749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p:txBody>
      </p:sp>
      <p:sp>
        <p:nvSpPr>
          <p:cNvPr id="7" name="Google Shape;7;p1"/>
          <p:cNvSpPr txBox="1"/>
          <p:nvPr>
            <p:ph idx="1" type="body"/>
          </p:nvPr>
        </p:nvSpPr>
        <p:spPr>
          <a:xfrm>
            <a:off x="1104900" y="1200150"/>
            <a:ext cx="75819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indent="-381000" lvl="1" marL="9144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indent="-381000" lvl="2" marL="13716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indent="-342900" lvl="3" marL="18288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indent="-342900" lvl="4" marL="22860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indent="-342900" lvl="5" marL="27432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indent="-342900" lvl="6" marL="32004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indent="-342900" lvl="7" marL="36576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indent="-342900" lvl="8" marL="41148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p:txBody>
      </p:sp>
      <p:sp>
        <p:nvSpPr>
          <p:cNvPr id="8" name="Google Shape;8;p1"/>
          <p:cNvSpPr txBox="1"/>
          <p:nvPr>
            <p:ph idx="12" type="sldNum"/>
          </p:nvPr>
        </p:nvSpPr>
        <p:spPr>
          <a:xfrm>
            <a:off x="0" y="0"/>
            <a:ext cx="594900" cy="731700"/>
          </a:xfrm>
          <a:prstGeom prst="rect">
            <a:avLst/>
          </a:prstGeom>
          <a:noFill/>
          <a:ln>
            <a:noFill/>
          </a:ln>
        </p:spPr>
        <p:txBody>
          <a:bodyPr anchorCtr="0" anchor="ctr" bIns="91425" lIns="91425" spcFirstLastPara="1" rIns="91425" wrap="square" tIns="91425">
            <a:noAutofit/>
          </a:bodyPr>
          <a:lstStyle>
            <a:lvl1pPr lvl="0" algn="ctr">
              <a:buNone/>
              <a:defRPr b="1" sz="1300">
                <a:solidFill>
                  <a:srgbClr val="FFFFFF"/>
                </a:solidFill>
                <a:latin typeface="Roboto"/>
                <a:ea typeface="Roboto"/>
                <a:cs typeface="Roboto"/>
                <a:sym typeface="Roboto"/>
              </a:defRPr>
            </a:lvl1pPr>
            <a:lvl2pPr lvl="1" algn="ctr">
              <a:buNone/>
              <a:defRPr b="1" sz="1300">
                <a:solidFill>
                  <a:srgbClr val="FFFFFF"/>
                </a:solidFill>
                <a:latin typeface="Roboto"/>
                <a:ea typeface="Roboto"/>
                <a:cs typeface="Roboto"/>
                <a:sym typeface="Roboto"/>
              </a:defRPr>
            </a:lvl2pPr>
            <a:lvl3pPr lvl="2" algn="ctr">
              <a:buNone/>
              <a:defRPr b="1" sz="1300">
                <a:solidFill>
                  <a:srgbClr val="FFFFFF"/>
                </a:solidFill>
                <a:latin typeface="Roboto"/>
                <a:ea typeface="Roboto"/>
                <a:cs typeface="Roboto"/>
                <a:sym typeface="Roboto"/>
              </a:defRPr>
            </a:lvl3pPr>
            <a:lvl4pPr lvl="3" algn="ctr">
              <a:buNone/>
              <a:defRPr b="1" sz="1300">
                <a:solidFill>
                  <a:srgbClr val="FFFFFF"/>
                </a:solidFill>
                <a:latin typeface="Roboto"/>
                <a:ea typeface="Roboto"/>
                <a:cs typeface="Roboto"/>
                <a:sym typeface="Roboto"/>
              </a:defRPr>
            </a:lvl4pPr>
            <a:lvl5pPr lvl="4" algn="ctr">
              <a:buNone/>
              <a:defRPr b="1" sz="1300">
                <a:solidFill>
                  <a:srgbClr val="FFFFFF"/>
                </a:solidFill>
                <a:latin typeface="Roboto"/>
                <a:ea typeface="Roboto"/>
                <a:cs typeface="Roboto"/>
                <a:sym typeface="Roboto"/>
              </a:defRPr>
            </a:lvl5pPr>
            <a:lvl6pPr lvl="5" algn="ctr">
              <a:buNone/>
              <a:defRPr b="1" sz="1300">
                <a:solidFill>
                  <a:srgbClr val="FFFFFF"/>
                </a:solidFill>
                <a:latin typeface="Roboto"/>
                <a:ea typeface="Roboto"/>
                <a:cs typeface="Roboto"/>
                <a:sym typeface="Roboto"/>
              </a:defRPr>
            </a:lvl6pPr>
            <a:lvl7pPr lvl="6" algn="ctr">
              <a:buNone/>
              <a:defRPr b="1" sz="1300">
                <a:solidFill>
                  <a:srgbClr val="FFFFFF"/>
                </a:solidFill>
                <a:latin typeface="Roboto"/>
                <a:ea typeface="Roboto"/>
                <a:cs typeface="Roboto"/>
                <a:sym typeface="Roboto"/>
              </a:defRPr>
            </a:lvl7pPr>
            <a:lvl8pPr lvl="7" algn="ctr">
              <a:buNone/>
              <a:defRPr b="1" sz="1300">
                <a:solidFill>
                  <a:srgbClr val="FFFFFF"/>
                </a:solidFill>
                <a:latin typeface="Roboto"/>
                <a:ea typeface="Roboto"/>
                <a:cs typeface="Roboto"/>
                <a:sym typeface="Roboto"/>
              </a:defRPr>
            </a:lvl8pPr>
            <a:lvl9pPr lvl="8" algn="ctr">
              <a:buNone/>
              <a:defRPr b="1" sz="1300">
                <a:solidFill>
                  <a:srgbClr val="FFFFFF"/>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canada.ca" TargetMode="External"/><Relationship Id="rId4" Type="http://schemas.openxmlformats.org/officeDocument/2006/relationships/image" Target="../media/image21.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 Id="rId10" Type="http://schemas.openxmlformats.org/officeDocument/2006/relationships/image" Target="../media/image13.png"/><Relationship Id="rId9"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3"/>
          <p:cNvSpPr txBox="1"/>
          <p:nvPr>
            <p:ph type="ctrTitle"/>
          </p:nvPr>
        </p:nvSpPr>
        <p:spPr>
          <a:xfrm>
            <a:off x="1028475" y="0"/>
            <a:ext cx="6300300" cy="40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COVID-19 PREDICTION</a:t>
            </a:r>
            <a:endParaRPr/>
          </a:p>
          <a:p>
            <a:pPr indent="0" lvl="0" marL="0" rtl="0" algn="l">
              <a:spcBef>
                <a:spcPts val="0"/>
              </a:spcBef>
              <a:spcAft>
                <a:spcPts val="0"/>
              </a:spcAft>
              <a:buNone/>
            </a:pPr>
            <a:r>
              <a:rPr lang="en" sz="2400"/>
              <a:t>CS 451 FINAL PROJECT</a:t>
            </a:r>
            <a:endParaRPr sz="2400"/>
          </a:p>
        </p:txBody>
      </p:sp>
      <p:sp>
        <p:nvSpPr>
          <p:cNvPr id="106" name="Google Shape;106;p13"/>
          <p:cNvSpPr txBox="1"/>
          <p:nvPr/>
        </p:nvSpPr>
        <p:spPr>
          <a:xfrm>
            <a:off x="4488600" y="4423950"/>
            <a:ext cx="4599000" cy="39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Dosis"/>
                <a:ea typeface="Dosis"/>
                <a:cs typeface="Dosis"/>
                <a:sym typeface="Dosis"/>
              </a:rPr>
              <a:t>TEAM: Mike </a:t>
            </a:r>
            <a:r>
              <a:rPr lang="en" sz="1200">
                <a:solidFill>
                  <a:srgbClr val="FFFFFF"/>
                </a:solidFill>
                <a:latin typeface="Dosis"/>
                <a:ea typeface="Dosis"/>
                <a:cs typeface="Dosis"/>
                <a:sym typeface="Dosis"/>
              </a:rPr>
              <a:t>Zhang (TW4ZHANG), Xinkai Li (X638LI), Claudia Ying (NYING)</a:t>
            </a:r>
            <a:endParaRPr sz="12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ML Combination</a:t>
            </a:r>
            <a:endParaRPr/>
          </a:p>
        </p:txBody>
      </p:sp>
      <p:pic>
        <p:nvPicPr>
          <p:cNvPr id="179" name="Google Shape;179;p22"/>
          <p:cNvPicPr preferRelativeResize="0"/>
          <p:nvPr/>
        </p:nvPicPr>
        <p:blipFill>
          <a:blip r:embed="rId3">
            <a:alphaModFix/>
          </a:blip>
          <a:stretch>
            <a:fillRect/>
          </a:stretch>
        </p:blipFill>
        <p:spPr>
          <a:xfrm>
            <a:off x="754076" y="811325"/>
            <a:ext cx="8041175" cy="4216900"/>
          </a:xfrm>
          <a:prstGeom prst="rect">
            <a:avLst/>
          </a:prstGeom>
          <a:noFill/>
          <a:ln>
            <a:noFill/>
          </a:ln>
        </p:spPr>
      </p:pic>
      <p:pic>
        <p:nvPicPr>
          <p:cNvPr id="180" name="Google Shape;180;p22"/>
          <p:cNvPicPr preferRelativeResize="0"/>
          <p:nvPr/>
        </p:nvPicPr>
        <p:blipFill>
          <a:blip r:embed="rId4">
            <a:alphaModFix/>
          </a:blip>
          <a:stretch>
            <a:fillRect/>
          </a:stretch>
        </p:blipFill>
        <p:spPr>
          <a:xfrm>
            <a:off x="1549521" y="3173875"/>
            <a:ext cx="927099" cy="927523"/>
          </a:xfrm>
          <a:prstGeom prst="rect">
            <a:avLst/>
          </a:prstGeom>
          <a:noFill/>
          <a:ln>
            <a:noFill/>
          </a:ln>
        </p:spPr>
      </p:pic>
      <p:sp>
        <p:nvSpPr>
          <p:cNvPr id="181" name="Google Shape;181;p22"/>
          <p:cNvSpPr txBox="1"/>
          <p:nvPr/>
        </p:nvSpPr>
        <p:spPr>
          <a:xfrm>
            <a:off x="1826225" y="2645130"/>
            <a:ext cx="3942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a:t>
            </a:r>
            <a:endParaRPr b="1" sz="3000">
              <a:latin typeface="Roboto"/>
              <a:ea typeface="Roboto"/>
              <a:cs typeface="Roboto"/>
              <a:sym typeface="Roboto"/>
            </a:endParaRPr>
          </a:p>
        </p:txBody>
      </p:sp>
      <p:sp>
        <p:nvSpPr>
          <p:cNvPr id="182" name="Google Shape;182;p22"/>
          <p:cNvSpPr/>
          <p:nvPr/>
        </p:nvSpPr>
        <p:spPr>
          <a:xfrm>
            <a:off x="3063175" y="2729800"/>
            <a:ext cx="1653000" cy="1096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txBox="1"/>
          <p:nvPr/>
        </p:nvSpPr>
        <p:spPr>
          <a:xfrm>
            <a:off x="3137800" y="2742535"/>
            <a:ext cx="1568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Simple</a:t>
            </a:r>
            <a:endParaRPr b="1" sz="2000">
              <a:latin typeface="Roboto"/>
              <a:ea typeface="Roboto"/>
              <a:cs typeface="Roboto"/>
              <a:sym typeface="Roboto"/>
            </a:endParaRPr>
          </a:p>
          <a:p>
            <a:pPr indent="0" lvl="0" marL="0" rtl="0" algn="l">
              <a:spcBef>
                <a:spcPts val="0"/>
              </a:spcBef>
              <a:spcAft>
                <a:spcPts val="0"/>
              </a:spcAft>
              <a:buNone/>
            </a:pPr>
            <a:r>
              <a:rPr b="1" lang="en" sz="2000">
                <a:latin typeface="Roboto"/>
                <a:ea typeface="Roboto"/>
                <a:cs typeface="Roboto"/>
                <a:sym typeface="Roboto"/>
              </a:rPr>
              <a:t>Linear</a:t>
            </a:r>
            <a:endParaRPr b="1" sz="2000">
              <a:latin typeface="Roboto"/>
              <a:ea typeface="Roboto"/>
              <a:cs typeface="Roboto"/>
              <a:sym typeface="Roboto"/>
            </a:endParaRPr>
          </a:p>
          <a:p>
            <a:pPr indent="0" lvl="0" marL="0" rtl="0" algn="l">
              <a:spcBef>
                <a:spcPts val="0"/>
              </a:spcBef>
              <a:spcAft>
                <a:spcPts val="0"/>
              </a:spcAft>
              <a:buNone/>
            </a:pPr>
            <a:r>
              <a:rPr b="1" lang="en" sz="2000">
                <a:latin typeface="Roboto"/>
                <a:ea typeface="Roboto"/>
                <a:cs typeface="Roboto"/>
                <a:sym typeface="Roboto"/>
              </a:rPr>
              <a:t>Regression</a:t>
            </a:r>
            <a:endParaRPr b="1" sz="2000">
              <a:latin typeface="Roboto"/>
              <a:ea typeface="Roboto"/>
              <a:cs typeface="Roboto"/>
              <a:sym typeface="Roboto"/>
            </a:endParaRPr>
          </a:p>
        </p:txBody>
      </p:sp>
      <p:sp>
        <p:nvSpPr>
          <p:cNvPr id="184" name="Google Shape;184;p22"/>
          <p:cNvSpPr/>
          <p:nvPr/>
        </p:nvSpPr>
        <p:spPr>
          <a:xfrm>
            <a:off x="6550925" y="3414025"/>
            <a:ext cx="2168400" cy="620400"/>
          </a:xfrm>
          <a:prstGeom prst="roundRect">
            <a:avLst>
              <a:gd fmla="val 16667" name="adj"/>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6687363" y="3520788"/>
            <a:ext cx="1895523" cy="406876"/>
          </a:xfrm>
          <a:prstGeom prst="rect">
            <a:avLst/>
          </a:prstGeom>
        </p:spPr>
        <p:txBody>
          <a:bodyPr>
            <a:prstTxWarp prst="textPlain"/>
          </a:bodyPr>
          <a:lstStyle/>
          <a:p>
            <a:pPr lvl="0" algn="ctr"/>
            <a:r>
              <a:rPr b="0" i="0">
                <a:ln cap="flat" cmpd="sng" w="9525">
                  <a:solidFill>
                    <a:srgbClr val="999999"/>
                  </a:solidFill>
                  <a:prstDash val="solid"/>
                  <a:round/>
                  <a:headEnd len="sm" w="sm" type="none"/>
                  <a:tailEnd len="sm" w="sm" type="none"/>
                </a:ln>
                <a:solidFill>
                  <a:srgbClr val="F9CB9C"/>
                </a:solidFill>
                <a:latin typeface="Arial"/>
              </a:rPr>
              <a:t>Final Model</a:t>
            </a:r>
          </a:p>
        </p:txBody>
      </p:sp>
      <p:pic>
        <p:nvPicPr>
          <p:cNvPr id="186" name="Google Shape;186;p22"/>
          <p:cNvPicPr preferRelativeResize="0"/>
          <p:nvPr/>
        </p:nvPicPr>
        <p:blipFill>
          <a:blip r:embed="rId5">
            <a:alphaModFix/>
          </a:blip>
          <a:stretch>
            <a:fillRect/>
          </a:stretch>
        </p:blipFill>
        <p:spPr>
          <a:xfrm>
            <a:off x="1333195" y="1656174"/>
            <a:ext cx="1462406" cy="109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ctrTitle"/>
          </p:nvPr>
        </p:nvSpPr>
        <p:spPr>
          <a:xfrm>
            <a:off x="1028475" y="2345350"/>
            <a:ext cx="75852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Implementation</a:t>
            </a:r>
            <a:endParaRPr sz="9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Which Data to Use?</a:t>
            </a:r>
            <a:endParaRPr/>
          </a:p>
        </p:txBody>
      </p:sp>
      <p:sp>
        <p:nvSpPr>
          <p:cNvPr id="197" name="Google Shape;197;p24"/>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sz="2400"/>
              <a:t>Data about covid-19</a:t>
            </a:r>
            <a:r>
              <a:rPr lang="en" sz="2400"/>
              <a:t> from </a:t>
            </a:r>
            <a:r>
              <a:rPr lang="en" sz="2400" u="sng">
                <a:solidFill>
                  <a:schemeClr val="hlink"/>
                </a:solidFill>
                <a:hlinkClick r:id="rId3"/>
              </a:rPr>
              <a:t>www.canada.ca</a:t>
            </a:r>
            <a:r>
              <a:rPr lang="en" sz="2400"/>
              <a:t> </a:t>
            </a:r>
            <a:endParaRPr sz="2400"/>
          </a:p>
          <a:p>
            <a:pPr indent="-342900" lvl="1" marL="914400" rtl="0" algn="l">
              <a:lnSpc>
                <a:spcPct val="115000"/>
              </a:lnSpc>
              <a:spcBef>
                <a:spcPts val="0"/>
              </a:spcBef>
              <a:spcAft>
                <a:spcPts val="0"/>
              </a:spcAft>
              <a:buSzPts val="1800"/>
              <a:buChar char="▹"/>
            </a:pPr>
            <a:r>
              <a:rPr lang="en" sz="1800"/>
              <a:t># Confirmed, S</a:t>
            </a:r>
            <a:r>
              <a:rPr lang="en" sz="1800"/>
              <a:t>usceptible</a:t>
            </a:r>
            <a:r>
              <a:rPr lang="en" sz="1800"/>
              <a:t>, Recovery cases for covid-19 from March 4 to March 31st</a:t>
            </a:r>
            <a:endParaRPr sz="1800"/>
          </a:p>
          <a:p>
            <a:pPr indent="-342900" lvl="1" marL="914400" rtl="0" algn="l">
              <a:lnSpc>
                <a:spcPct val="115000"/>
              </a:lnSpc>
              <a:spcBef>
                <a:spcPts val="0"/>
              </a:spcBef>
              <a:spcAft>
                <a:spcPts val="0"/>
              </a:spcAft>
              <a:buSzPts val="1800"/>
              <a:buChar char="▹"/>
            </a:pPr>
            <a:r>
              <a:rPr lang="en" sz="1800"/>
              <a:t>Population of Canada</a:t>
            </a:r>
            <a:endParaRPr sz="1800"/>
          </a:p>
          <a:p>
            <a:pPr indent="0" lvl="0" marL="457200" rtl="0" algn="l">
              <a:lnSpc>
                <a:spcPct val="115000"/>
              </a:lnSpc>
              <a:spcBef>
                <a:spcPts val="600"/>
              </a:spcBef>
              <a:spcAft>
                <a:spcPts val="0"/>
              </a:spcAft>
              <a:buNone/>
            </a:pPr>
            <a:r>
              <a:t/>
            </a:r>
            <a:endParaRPr sz="2400"/>
          </a:p>
          <a:p>
            <a:pPr indent="-381000" lvl="0" marL="457200" rtl="0" algn="l">
              <a:lnSpc>
                <a:spcPct val="115000"/>
              </a:lnSpc>
              <a:spcBef>
                <a:spcPts val="600"/>
              </a:spcBef>
              <a:spcAft>
                <a:spcPts val="0"/>
              </a:spcAft>
              <a:buSzPts val="2400"/>
              <a:buChar char="▸"/>
            </a:pPr>
            <a:r>
              <a:rPr lang="en" sz="2400"/>
              <a:t>Tweets</a:t>
            </a:r>
            <a:endParaRPr sz="2400"/>
          </a:p>
          <a:p>
            <a:pPr indent="-342900" lvl="1" marL="914400" rtl="0" algn="l">
              <a:lnSpc>
                <a:spcPct val="115000"/>
              </a:lnSpc>
              <a:spcBef>
                <a:spcPts val="0"/>
              </a:spcBef>
              <a:spcAft>
                <a:spcPts val="0"/>
              </a:spcAft>
              <a:buSzPts val="1800"/>
              <a:buChar char="▹"/>
            </a:pPr>
            <a:r>
              <a:rPr lang="en" sz="1800"/>
              <a:t>Hashtag #Covid19, #Coronavirus, etc</a:t>
            </a:r>
            <a:endParaRPr sz="1800"/>
          </a:p>
          <a:p>
            <a:pPr indent="-342900" lvl="1" marL="914400" rtl="0" algn="l">
              <a:lnSpc>
                <a:spcPct val="115000"/>
              </a:lnSpc>
              <a:spcBef>
                <a:spcPts val="0"/>
              </a:spcBef>
              <a:spcAft>
                <a:spcPts val="0"/>
              </a:spcAft>
              <a:buSzPts val="1800"/>
              <a:buChar char="▹"/>
            </a:pPr>
            <a:r>
              <a:rPr lang="en" sz="1800"/>
              <a:t>~</a:t>
            </a:r>
            <a:r>
              <a:rPr lang="en" sz="1800"/>
              <a:t>40M</a:t>
            </a:r>
            <a:r>
              <a:rPr lang="en"/>
              <a:t> </a:t>
            </a:r>
            <a:r>
              <a:rPr lang="en" sz="1800"/>
              <a:t>Tweets from March 4 to </a:t>
            </a:r>
            <a:r>
              <a:rPr lang="en" sz="1800"/>
              <a:t>March 31st</a:t>
            </a:r>
            <a:endParaRPr sz="1800"/>
          </a:p>
          <a:p>
            <a:pPr indent="-342900" lvl="1" marL="914400" rtl="0" algn="l">
              <a:lnSpc>
                <a:spcPct val="115000"/>
              </a:lnSpc>
              <a:spcBef>
                <a:spcPts val="0"/>
              </a:spcBef>
              <a:spcAft>
                <a:spcPts val="0"/>
              </a:spcAft>
              <a:buSzPts val="1800"/>
              <a:buChar char="▹"/>
            </a:pPr>
            <a:r>
              <a:rPr lang="en" sz="1800"/>
              <a:t>~</a:t>
            </a:r>
            <a:r>
              <a:rPr lang="en" sz="1800"/>
              <a:t>8M</a:t>
            </a:r>
            <a:r>
              <a:rPr lang="en" sz="1800"/>
              <a:t> Tweets known to be in English</a:t>
            </a:r>
            <a:endParaRPr sz="1800"/>
          </a:p>
        </p:txBody>
      </p:sp>
      <p:pic>
        <p:nvPicPr>
          <p:cNvPr id="198" name="Google Shape;198;p24"/>
          <p:cNvPicPr preferRelativeResize="0"/>
          <p:nvPr/>
        </p:nvPicPr>
        <p:blipFill>
          <a:blip r:embed="rId4">
            <a:alphaModFix/>
          </a:blip>
          <a:stretch>
            <a:fillRect/>
          </a:stretch>
        </p:blipFill>
        <p:spPr>
          <a:xfrm>
            <a:off x="4629300" y="2246175"/>
            <a:ext cx="1785149" cy="1192950"/>
          </a:xfrm>
          <a:prstGeom prst="rect">
            <a:avLst/>
          </a:prstGeom>
          <a:noFill/>
          <a:ln>
            <a:noFill/>
          </a:ln>
        </p:spPr>
      </p:pic>
      <p:pic>
        <p:nvPicPr>
          <p:cNvPr id="199" name="Google Shape;199;p24"/>
          <p:cNvPicPr preferRelativeResize="0"/>
          <p:nvPr/>
        </p:nvPicPr>
        <p:blipFill>
          <a:blip r:embed="rId5">
            <a:alphaModFix/>
          </a:blip>
          <a:stretch>
            <a:fillRect/>
          </a:stretch>
        </p:blipFill>
        <p:spPr>
          <a:xfrm>
            <a:off x="6782914" y="2209978"/>
            <a:ext cx="1785150" cy="12308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SIR Model Implementation</a:t>
            </a:r>
            <a:endParaRPr/>
          </a:p>
        </p:txBody>
      </p:sp>
      <p:sp>
        <p:nvSpPr>
          <p:cNvPr id="205" name="Google Shape;205;p25"/>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br>
              <a:rPr lang="en"/>
            </a:br>
            <a:endParaRPr/>
          </a:p>
          <a:p>
            <a:pPr indent="-342900" lvl="0" marL="457200" rtl="0" algn="l">
              <a:lnSpc>
                <a:spcPct val="115000"/>
              </a:lnSpc>
              <a:spcBef>
                <a:spcPts val="0"/>
              </a:spcBef>
              <a:spcAft>
                <a:spcPts val="0"/>
              </a:spcAft>
              <a:buSzPts val="1800"/>
              <a:buChar char="▸"/>
            </a:pPr>
            <a:r>
              <a:rPr lang="en" sz="1800"/>
              <a:t>Clean using Spark SQL</a:t>
            </a:r>
            <a:endParaRPr sz="1800"/>
          </a:p>
          <a:p>
            <a:pPr indent="-342900" lvl="0" marL="457200" rtl="0" algn="l">
              <a:lnSpc>
                <a:spcPct val="115000"/>
              </a:lnSpc>
              <a:spcBef>
                <a:spcPts val="0"/>
              </a:spcBef>
              <a:spcAft>
                <a:spcPts val="0"/>
              </a:spcAft>
              <a:buSzPts val="1800"/>
              <a:buChar char="▸"/>
            </a:pPr>
            <a:r>
              <a:rPr lang="en" sz="1800"/>
              <a:t>Using least square method to determine the parameters for SIR</a:t>
            </a:r>
            <a:endParaRPr sz="1800"/>
          </a:p>
          <a:p>
            <a:pPr indent="-342900" lvl="0" marL="457200" rtl="0" algn="l">
              <a:lnSpc>
                <a:spcPct val="115000"/>
              </a:lnSpc>
              <a:spcBef>
                <a:spcPts val="0"/>
              </a:spcBef>
              <a:spcAft>
                <a:spcPts val="0"/>
              </a:spcAft>
              <a:buSzPts val="1800"/>
              <a:buChar char="▸"/>
            </a:pPr>
            <a:r>
              <a:rPr lang="en" sz="1800"/>
              <a:t>Solve ODEs for SIR model using </a:t>
            </a:r>
            <a:br>
              <a:rPr lang="en" sz="1800"/>
            </a:br>
            <a:r>
              <a:rPr lang="en" sz="1800"/>
              <a:t>deSolve library</a:t>
            </a:r>
            <a:endParaRPr sz="1800"/>
          </a:p>
          <a:p>
            <a:pPr indent="-342900" lvl="0" marL="457200" rtl="0" algn="l">
              <a:lnSpc>
                <a:spcPct val="115000"/>
              </a:lnSpc>
              <a:spcBef>
                <a:spcPts val="0"/>
              </a:spcBef>
              <a:spcAft>
                <a:spcPts val="0"/>
              </a:spcAft>
              <a:buSzPts val="1800"/>
              <a:buChar char="▸"/>
            </a:pPr>
            <a:r>
              <a:rPr lang="en" sz="1800"/>
              <a:t>Optimize parameters using </a:t>
            </a:r>
            <a:br>
              <a:rPr lang="en" sz="1800"/>
            </a:br>
            <a:r>
              <a:rPr lang="en" sz="1800"/>
              <a:t>nlminb function</a:t>
            </a:r>
            <a:endParaRPr sz="1800"/>
          </a:p>
          <a:p>
            <a:pPr indent="-342900" lvl="0" marL="457200" rtl="0" algn="l">
              <a:lnSpc>
                <a:spcPct val="115000"/>
              </a:lnSpc>
              <a:spcBef>
                <a:spcPts val="0"/>
              </a:spcBef>
              <a:spcAft>
                <a:spcPts val="0"/>
              </a:spcAft>
              <a:buSzPts val="1800"/>
              <a:buChar char="▸"/>
            </a:pPr>
            <a:r>
              <a:rPr lang="en" sz="1800"/>
              <a:t>Use the SIR model to make </a:t>
            </a:r>
            <a:br>
              <a:rPr lang="en" sz="1800"/>
            </a:br>
            <a:r>
              <a:rPr lang="en" sz="1800"/>
              <a:t>analysis and predictions</a:t>
            </a:r>
            <a:endParaRPr sz="1800"/>
          </a:p>
        </p:txBody>
      </p:sp>
      <p:pic>
        <p:nvPicPr>
          <p:cNvPr id="206" name="Google Shape;206;p25"/>
          <p:cNvPicPr preferRelativeResize="0"/>
          <p:nvPr/>
        </p:nvPicPr>
        <p:blipFill rotWithShape="1">
          <a:blip r:embed="rId3">
            <a:alphaModFix/>
          </a:blip>
          <a:srcRect b="27363" l="4049" r="0" t="15473"/>
          <a:stretch/>
        </p:blipFill>
        <p:spPr>
          <a:xfrm>
            <a:off x="1611825" y="1324375"/>
            <a:ext cx="1894424" cy="646775"/>
          </a:xfrm>
          <a:prstGeom prst="rect">
            <a:avLst/>
          </a:prstGeom>
          <a:noFill/>
          <a:ln>
            <a:noFill/>
          </a:ln>
        </p:spPr>
      </p:pic>
      <p:pic>
        <p:nvPicPr>
          <p:cNvPr id="207" name="Google Shape;207;p25"/>
          <p:cNvPicPr preferRelativeResize="0"/>
          <p:nvPr/>
        </p:nvPicPr>
        <p:blipFill>
          <a:blip r:embed="rId4">
            <a:alphaModFix/>
          </a:blip>
          <a:stretch>
            <a:fillRect/>
          </a:stretch>
        </p:blipFill>
        <p:spPr>
          <a:xfrm>
            <a:off x="4261700" y="1277625"/>
            <a:ext cx="842324" cy="842324"/>
          </a:xfrm>
          <a:prstGeom prst="rect">
            <a:avLst/>
          </a:prstGeom>
          <a:noFill/>
          <a:ln>
            <a:noFill/>
          </a:ln>
        </p:spPr>
      </p:pic>
      <p:pic>
        <p:nvPicPr>
          <p:cNvPr id="208" name="Google Shape;208;p25"/>
          <p:cNvPicPr preferRelativeResize="0"/>
          <p:nvPr/>
        </p:nvPicPr>
        <p:blipFill>
          <a:blip r:embed="rId5">
            <a:alphaModFix/>
          </a:blip>
          <a:stretch>
            <a:fillRect/>
          </a:stretch>
        </p:blipFill>
        <p:spPr>
          <a:xfrm>
            <a:off x="5859475" y="1324237"/>
            <a:ext cx="966750" cy="749100"/>
          </a:xfrm>
          <a:prstGeom prst="rect">
            <a:avLst/>
          </a:prstGeom>
          <a:noFill/>
          <a:ln>
            <a:noFill/>
          </a:ln>
        </p:spPr>
      </p:pic>
      <p:sp>
        <p:nvSpPr>
          <p:cNvPr id="209" name="Google Shape;209;p25"/>
          <p:cNvSpPr/>
          <p:nvPr/>
        </p:nvSpPr>
        <p:spPr>
          <a:xfrm>
            <a:off x="3720763" y="1436900"/>
            <a:ext cx="326400" cy="523800"/>
          </a:xfrm>
          <a:prstGeom prst="chevron">
            <a:avLst>
              <a:gd fmla="val 25486" name="adj"/>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FF8700"/>
              </a:solidFill>
              <a:latin typeface="Roboto"/>
              <a:ea typeface="Roboto"/>
              <a:cs typeface="Roboto"/>
              <a:sym typeface="Roboto"/>
            </a:endParaRPr>
          </a:p>
        </p:txBody>
      </p:sp>
      <p:sp>
        <p:nvSpPr>
          <p:cNvPr id="210" name="Google Shape;210;p25"/>
          <p:cNvSpPr/>
          <p:nvPr/>
        </p:nvSpPr>
        <p:spPr>
          <a:xfrm>
            <a:off x="5318538" y="1436888"/>
            <a:ext cx="326400" cy="523800"/>
          </a:xfrm>
          <a:prstGeom prst="chevron">
            <a:avLst>
              <a:gd fmla="val 25486" name="adj"/>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FF8700"/>
              </a:solidFill>
              <a:latin typeface="Roboto"/>
              <a:ea typeface="Roboto"/>
              <a:cs typeface="Roboto"/>
              <a:sym typeface="Roboto"/>
            </a:endParaRPr>
          </a:p>
        </p:txBody>
      </p:sp>
      <p:sp>
        <p:nvSpPr>
          <p:cNvPr id="211" name="Google Shape;211;p25"/>
          <p:cNvSpPr txBox="1"/>
          <p:nvPr/>
        </p:nvSpPr>
        <p:spPr>
          <a:xfrm>
            <a:off x="3546709" y="1981416"/>
            <a:ext cx="654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Clean</a:t>
            </a:r>
            <a:endParaRPr>
              <a:latin typeface="Roboto"/>
              <a:ea typeface="Roboto"/>
              <a:cs typeface="Roboto"/>
              <a:sym typeface="Roboto"/>
            </a:endParaRPr>
          </a:p>
        </p:txBody>
      </p:sp>
      <p:sp>
        <p:nvSpPr>
          <p:cNvPr id="212" name="Google Shape;212;p25"/>
          <p:cNvSpPr txBox="1"/>
          <p:nvPr/>
        </p:nvSpPr>
        <p:spPr>
          <a:xfrm>
            <a:off x="5154743" y="1981416"/>
            <a:ext cx="654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Solve</a:t>
            </a:r>
            <a:endParaRPr>
              <a:latin typeface="Roboto"/>
              <a:ea typeface="Roboto"/>
              <a:cs typeface="Roboto"/>
              <a:sym typeface="Roboto"/>
            </a:endParaRPr>
          </a:p>
        </p:txBody>
      </p:sp>
      <p:pic>
        <p:nvPicPr>
          <p:cNvPr id="213" name="Google Shape;213;p25"/>
          <p:cNvPicPr preferRelativeResize="0"/>
          <p:nvPr/>
        </p:nvPicPr>
        <p:blipFill>
          <a:blip r:embed="rId6">
            <a:alphaModFix/>
          </a:blip>
          <a:stretch>
            <a:fillRect/>
          </a:stretch>
        </p:blipFill>
        <p:spPr>
          <a:xfrm>
            <a:off x="5040850" y="2967000"/>
            <a:ext cx="3706175" cy="190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Twitter Model Pipeline &amp; Implementation</a:t>
            </a:r>
            <a:endParaRPr/>
          </a:p>
        </p:txBody>
      </p:sp>
      <p:pic>
        <p:nvPicPr>
          <p:cNvPr id="219" name="Google Shape;219;p26"/>
          <p:cNvPicPr preferRelativeResize="0"/>
          <p:nvPr/>
        </p:nvPicPr>
        <p:blipFill>
          <a:blip r:embed="rId3">
            <a:alphaModFix/>
          </a:blip>
          <a:stretch>
            <a:fillRect/>
          </a:stretch>
        </p:blipFill>
        <p:spPr>
          <a:xfrm>
            <a:off x="399534" y="1521923"/>
            <a:ext cx="940166" cy="940601"/>
          </a:xfrm>
          <a:prstGeom prst="rect">
            <a:avLst/>
          </a:prstGeom>
          <a:noFill/>
          <a:ln>
            <a:noFill/>
          </a:ln>
        </p:spPr>
      </p:pic>
      <p:pic>
        <p:nvPicPr>
          <p:cNvPr id="220" name="Google Shape;220;p26"/>
          <p:cNvPicPr preferRelativeResize="0"/>
          <p:nvPr/>
        </p:nvPicPr>
        <p:blipFill>
          <a:blip r:embed="rId4">
            <a:alphaModFix/>
          </a:blip>
          <a:stretch>
            <a:fillRect/>
          </a:stretch>
        </p:blipFill>
        <p:spPr>
          <a:xfrm>
            <a:off x="2353151" y="1426498"/>
            <a:ext cx="1974380" cy="1131450"/>
          </a:xfrm>
          <a:prstGeom prst="rect">
            <a:avLst/>
          </a:prstGeom>
          <a:noFill/>
          <a:ln>
            <a:noFill/>
          </a:ln>
        </p:spPr>
      </p:pic>
      <p:pic>
        <p:nvPicPr>
          <p:cNvPr id="221" name="Google Shape;221;p26"/>
          <p:cNvPicPr preferRelativeResize="0"/>
          <p:nvPr/>
        </p:nvPicPr>
        <p:blipFill>
          <a:blip r:embed="rId5">
            <a:alphaModFix/>
          </a:blip>
          <a:stretch>
            <a:fillRect/>
          </a:stretch>
        </p:blipFill>
        <p:spPr>
          <a:xfrm>
            <a:off x="5047168" y="1555298"/>
            <a:ext cx="2039000" cy="873850"/>
          </a:xfrm>
          <a:prstGeom prst="rect">
            <a:avLst/>
          </a:prstGeom>
          <a:noFill/>
          <a:ln>
            <a:noFill/>
          </a:ln>
        </p:spPr>
      </p:pic>
      <p:pic>
        <p:nvPicPr>
          <p:cNvPr id="222" name="Google Shape;222;p26"/>
          <p:cNvPicPr preferRelativeResize="0"/>
          <p:nvPr/>
        </p:nvPicPr>
        <p:blipFill>
          <a:blip r:embed="rId6">
            <a:alphaModFix/>
          </a:blip>
          <a:stretch>
            <a:fillRect/>
          </a:stretch>
        </p:blipFill>
        <p:spPr>
          <a:xfrm>
            <a:off x="6960750" y="1601286"/>
            <a:ext cx="2183252" cy="749100"/>
          </a:xfrm>
          <a:prstGeom prst="rect">
            <a:avLst/>
          </a:prstGeom>
          <a:noFill/>
          <a:ln>
            <a:noFill/>
          </a:ln>
        </p:spPr>
      </p:pic>
      <p:pic>
        <p:nvPicPr>
          <p:cNvPr id="223" name="Google Shape;223;p26"/>
          <p:cNvPicPr preferRelativeResize="0"/>
          <p:nvPr/>
        </p:nvPicPr>
        <p:blipFill>
          <a:blip r:embed="rId7">
            <a:alphaModFix/>
          </a:blip>
          <a:stretch>
            <a:fillRect/>
          </a:stretch>
        </p:blipFill>
        <p:spPr>
          <a:xfrm>
            <a:off x="7434662" y="3379061"/>
            <a:ext cx="1254125" cy="940600"/>
          </a:xfrm>
          <a:prstGeom prst="rect">
            <a:avLst/>
          </a:prstGeom>
          <a:noFill/>
          <a:ln>
            <a:noFill/>
          </a:ln>
        </p:spPr>
      </p:pic>
      <p:pic>
        <p:nvPicPr>
          <p:cNvPr id="224" name="Google Shape;224;p26"/>
          <p:cNvPicPr preferRelativeResize="0"/>
          <p:nvPr/>
        </p:nvPicPr>
        <p:blipFill>
          <a:blip r:embed="rId8">
            <a:alphaModFix/>
          </a:blip>
          <a:stretch>
            <a:fillRect/>
          </a:stretch>
        </p:blipFill>
        <p:spPr>
          <a:xfrm>
            <a:off x="3926820" y="3174062"/>
            <a:ext cx="2629307" cy="1350600"/>
          </a:xfrm>
          <a:prstGeom prst="rect">
            <a:avLst/>
          </a:prstGeom>
          <a:noFill/>
          <a:ln>
            <a:noFill/>
          </a:ln>
        </p:spPr>
      </p:pic>
      <p:pic>
        <p:nvPicPr>
          <p:cNvPr id="225" name="Google Shape;225;p26"/>
          <p:cNvPicPr preferRelativeResize="0"/>
          <p:nvPr/>
        </p:nvPicPr>
        <p:blipFill rotWithShape="1">
          <a:blip r:embed="rId9">
            <a:alphaModFix/>
          </a:blip>
          <a:srcRect b="31513" l="14690" r="18562" t="19945"/>
          <a:stretch/>
        </p:blipFill>
        <p:spPr>
          <a:xfrm>
            <a:off x="1031720" y="3521537"/>
            <a:ext cx="1919850" cy="655650"/>
          </a:xfrm>
          <a:prstGeom prst="rect">
            <a:avLst/>
          </a:prstGeom>
          <a:noFill/>
          <a:ln>
            <a:noFill/>
          </a:ln>
        </p:spPr>
      </p:pic>
      <p:sp>
        <p:nvSpPr>
          <p:cNvPr id="226" name="Google Shape;226;p26"/>
          <p:cNvSpPr/>
          <p:nvPr/>
        </p:nvSpPr>
        <p:spPr>
          <a:xfrm>
            <a:off x="4544671" y="1730323"/>
            <a:ext cx="326400" cy="523800"/>
          </a:xfrm>
          <a:prstGeom prst="chevron">
            <a:avLst>
              <a:gd fmla="val 25486" name="adj"/>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FF8700"/>
              </a:solidFill>
              <a:latin typeface="Roboto"/>
              <a:ea typeface="Roboto"/>
              <a:cs typeface="Roboto"/>
              <a:sym typeface="Roboto"/>
            </a:endParaRPr>
          </a:p>
        </p:txBody>
      </p:sp>
      <p:sp>
        <p:nvSpPr>
          <p:cNvPr id="227" name="Google Shape;227;p26"/>
          <p:cNvSpPr/>
          <p:nvPr/>
        </p:nvSpPr>
        <p:spPr>
          <a:xfrm>
            <a:off x="1789046" y="1730323"/>
            <a:ext cx="326400" cy="523800"/>
          </a:xfrm>
          <a:prstGeom prst="chevron">
            <a:avLst>
              <a:gd fmla="val 25486" name="adj"/>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FF8700"/>
              </a:solidFill>
              <a:latin typeface="Roboto"/>
              <a:ea typeface="Roboto"/>
              <a:cs typeface="Roboto"/>
              <a:sym typeface="Roboto"/>
            </a:endParaRPr>
          </a:p>
        </p:txBody>
      </p:sp>
      <p:sp>
        <p:nvSpPr>
          <p:cNvPr id="228" name="Google Shape;228;p26"/>
          <p:cNvSpPr/>
          <p:nvPr/>
        </p:nvSpPr>
        <p:spPr>
          <a:xfrm>
            <a:off x="6863041" y="1897490"/>
            <a:ext cx="205800" cy="210000"/>
          </a:xfrm>
          <a:prstGeom prst="mathPlus">
            <a:avLst>
              <a:gd fmla="val 23520"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flipH="1">
            <a:off x="6804345" y="3587462"/>
            <a:ext cx="326400" cy="523800"/>
          </a:xfrm>
          <a:prstGeom prst="chevron">
            <a:avLst>
              <a:gd fmla="val 25486" name="adj"/>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FF8700"/>
              </a:solidFill>
              <a:latin typeface="Roboto"/>
              <a:ea typeface="Roboto"/>
              <a:cs typeface="Roboto"/>
              <a:sym typeface="Roboto"/>
            </a:endParaRPr>
          </a:p>
        </p:txBody>
      </p:sp>
      <p:sp>
        <p:nvSpPr>
          <p:cNvPr id="230" name="Google Shape;230;p26"/>
          <p:cNvSpPr/>
          <p:nvPr/>
        </p:nvSpPr>
        <p:spPr>
          <a:xfrm flipH="1">
            <a:off x="3352195" y="3587462"/>
            <a:ext cx="326400" cy="523800"/>
          </a:xfrm>
          <a:prstGeom prst="chevron">
            <a:avLst>
              <a:gd fmla="val 25486" name="adj"/>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FF8700"/>
              </a:solidFill>
              <a:latin typeface="Roboto"/>
              <a:ea typeface="Roboto"/>
              <a:cs typeface="Roboto"/>
              <a:sym typeface="Roboto"/>
            </a:endParaRPr>
          </a:p>
        </p:txBody>
      </p:sp>
      <p:sp>
        <p:nvSpPr>
          <p:cNvPr id="231" name="Google Shape;231;p26"/>
          <p:cNvSpPr/>
          <p:nvPr/>
        </p:nvSpPr>
        <p:spPr>
          <a:xfrm flipH="1" rot="-5400000">
            <a:off x="7853111" y="2632737"/>
            <a:ext cx="326400" cy="523800"/>
          </a:xfrm>
          <a:prstGeom prst="chevron">
            <a:avLst>
              <a:gd fmla="val 25486" name="adj"/>
            </a:avLst>
          </a:prstGeom>
          <a:solidFill>
            <a:srgbClr val="33333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FF8700"/>
              </a:solidFill>
              <a:latin typeface="Roboto"/>
              <a:ea typeface="Roboto"/>
              <a:cs typeface="Roboto"/>
              <a:sym typeface="Roboto"/>
            </a:endParaRPr>
          </a:p>
        </p:txBody>
      </p:sp>
      <p:sp>
        <p:nvSpPr>
          <p:cNvPr id="232" name="Google Shape;232;p26"/>
          <p:cNvSpPr txBox="1"/>
          <p:nvPr/>
        </p:nvSpPr>
        <p:spPr>
          <a:xfrm>
            <a:off x="1438374" y="2288976"/>
            <a:ext cx="11703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Download</a:t>
            </a:r>
            <a:endParaRPr>
              <a:latin typeface="Roboto"/>
              <a:ea typeface="Roboto"/>
              <a:cs typeface="Roboto"/>
              <a:sym typeface="Roboto"/>
            </a:endParaRPr>
          </a:p>
        </p:txBody>
      </p:sp>
      <p:sp>
        <p:nvSpPr>
          <p:cNvPr id="233" name="Google Shape;233;p26"/>
          <p:cNvSpPr txBox="1"/>
          <p:nvPr/>
        </p:nvSpPr>
        <p:spPr>
          <a:xfrm>
            <a:off x="4261126" y="2288974"/>
            <a:ext cx="9975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Process</a:t>
            </a:r>
            <a:endParaRPr>
              <a:latin typeface="Roboto"/>
              <a:ea typeface="Roboto"/>
              <a:cs typeface="Roboto"/>
              <a:sym typeface="Roboto"/>
            </a:endParaRPr>
          </a:p>
        </p:txBody>
      </p:sp>
      <p:sp>
        <p:nvSpPr>
          <p:cNvPr id="234" name="Google Shape;234;p26"/>
          <p:cNvSpPr txBox="1"/>
          <p:nvPr/>
        </p:nvSpPr>
        <p:spPr>
          <a:xfrm>
            <a:off x="3255977" y="4152319"/>
            <a:ext cx="6831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Store</a:t>
            </a:r>
            <a:endParaRPr>
              <a:latin typeface="Roboto"/>
              <a:ea typeface="Roboto"/>
              <a:cs typeface="Roboto"/>
              <a:sym typeface="Roboto"/>
            </a:endParaRPr>
          </a:p>
        </p:txBody>
      </p:sp>
      <p:sp>
        <p:nvSpPr>
          <p:cNvPr id="235" name="Google Shape;235;p26"/>
          <p:cNvSpPr txBox="1"/>
          <p:nvPr/>
        </p:nvSpPr>
        <p:spPr>
          <a:xfrm>
            <a:off x="6538520" y="4152320"/>
            <a:ext cx="9402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Calculate</a:t>
            </a:r>
            <a:endParaRPr>
              <a:latin typeface="Roboto"/>
              <a:ea typeface="Roboto"/>
              <a:cs typeface="Roboto"/>
              <a:sym typeface="Roboto"/>
            </a:endParaRPr>
          </a:p>
        </p:txBody>
      </p:sp>
      <p:sp>
        <p:nvSpPr>
          <p:cNvPr id="236" name="Google Shape;236;p26"/>
          <p:cNvSpPr txBox="1"/>
          <p:nvPr/>
        </p:nvSpPr>
        <p:spPr>
          <a:xfrm>
            <a:off x="6601203" y="2674350"/>
            <a:ext cx="11703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Transform</a:t>
            </a:r>
            <a:endParaRPr>
              <a:latin typeface="Roboto"/>
              <a:ea typeface="Roboto"/>
              <a:cs typeface="Roboto"/>
              <a:sym typeface="Roboto"/>
            </a:endParaRPr>
          </a:p>
        </p:txBody>
      </p:sp>
      <p:pic>
        <p:nvPicPr>
          <p:cNvPr id="237" name="Google Shape;237;p26"/>
          <p:cNvPicPr preferRelativeResize="0"/>
          <p:nvPr/>
        </p:nvPicPr>
        <p:blipFill>
          <a:blip r:embed="rId10">
            <a:alphaModFix/>
          </a:blip>
          <a:stretch>
            <a:fillRect/>
          </a:stretch>
        </p:blipFill>
        <p:spPr>
          <a:xfrm>
            <a:off x="7930665" y="2148546"/>
            <a:ext cx="326400" cy="2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Model Implementation</a:t>
            </a:r>
            <a:endParaRPr/>
          </a:p>
        </p:txBody>
      </p:sp>
      <p:sp>
        <p:nvSpPr>
          <p:cNvPr id="243" name="Google Shape;243;p27"/>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br>
              <a:rPr lang="en"/>
            </a:br>
            <a:endParaRPr sz="1400"/>
          </a:p>
          <a:p>
            <a:pPr indent="-342900" lvl="0" marL="457200" rtl="0" algn="l">
              <a:spcBef>
                <a:spcPts val="0"/>
              </a:spcBef>
              <a:spcAft>
                <a:spcPts val="0"/>
              </a:spcAft>
              <a:buSzPts val="1800"/>
              <a:buChar char="▸"/>
            </a:pPr>
            <a:r>
              <a:rPr lang="en" sz="1800"/>
              <a:t>Spark SQL to combine all data</a:t>
            </a:r>
            <a:endParaRPr sz="1800"/>
          </a:p>
          <a:p>
            <a:pPr indent="-342900" lvl="0" marL="457200" rtl="0" algn="l">
              <a:spcBef>
                <a:spcPts val="0"/>
              </a:spcBef>
              <a:spcAft>
                <a:spcPts val="0"/>
              </a:spcAft>
              <a:buSzPts val="1800"/>
              <a:buChar char="▸"/>
            </a:pPr>
            <a:r>
              <a:rPr lang="en" sz="1800"/>
              <a:t>Spark ML to train a L</a:t>
            </a:r>
            <a:r>
              <a:rPr lang="en" sz="1800"/>
              <a:t>inear Regression </a:t>
            </a:r>
            <a:r>
              <a:rPr lang="en" sz="1800"/>
              <a:t>model</a:t>
            </a:r>
            <a:endParaRPr sz="1800"/>
          </a:p>
        </p:txBody>
      </p:sp>
      <p:pic>
        <p:nvPicPr>
          <p:cNvPr id="244" name="Google Shape;244;p27"/>
          <p:cNvPicPr preferRelativeResize="0"/>
          <p:nvPr/>
        </p:nvPicPr>
        <p:blipFill rotWithShape="1">
          <a:blip r:embed="rId3">
            <a:alphaModFix/>
          </a:blip>
          <a:srcRect b="27363" l="4049" r="0" t="15473"/>
          <a:stretch/>
        </p:blipFill>
        <p:spPr>
          <a:xfrm>
            <a:off x="1611825" y="1324375"/>
            <a:ext cx="1894424" cy="646775"/>
          </a:xfrm>
          <a:prstGeom prst="rect">
            <a:avLst/>
          </a:prstGeom>
          <a:noFill/>
          <a:ln>
            <a:noFill/>
          </a:ln>
        </p:spPr>
      </p:pic>
      <p:pic>
        <p:nvPicPr>
          <p:cNvPr id="245" name="Google Shape;245;p27"/>
          <p:cNvPicPr preferRelativeResize="0"/>
          <p:nvPr/>
        </p:nvPicPr>
        <p:blipFill>
          <a:blip r:embed="rId4">
            <a:alphaModFix/>
          </a:blip>
          <a:stretch>
            <a:fillRect/>
          </a:stretch>
        </p:blipFill>
        <p:spPr>
          <a:xfrm>
            <a:off x="3876350" y="1257080"/>
            <a:ext cx="2039000" cy="873850"/>
          </a:xfrm>
          <a:prstGeom prst="rect">
            <a:avLst/>
          </a:prstGeom>
          <a:noFill/>
          <a:ln>
            <a:noFill/>
          </a:ln>
        </p:spPr>
      </p:pic>
      <p:sp>
        <p:nvSpPr>
          <p:cNvPr id="246" name="Google Shape;246;p27"/>
          <p:cNvSpPr/>
          <p:nvPr/>
        </p:nvSpPr>
        <p:spPr>
          <a:xfrm>
            <a:off x="3680807" y="1599258"/>
            <a:ext cx="205800" cy="210000"/>
          </a:xfrm>
          <a:prstGeom prst="mathPlus">
            <a:avLst>
              <a:gd fmla="val 23520"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27"/>
          <p:cNvPicPr preferRelativeResize="0"/>
          <p:nvPr/>
        </p:nvPicPr>
        <p:blipFill>
          <a:blip r:embed="rId5">
            <a:alphaModFix/>
          </a:blip>
          <a:stretch>
            <a:fillRect/>
          </a:stretch>
        </p:blipFill>
        <p:spPr>
          <a:xfrm>
            <a:off x="5068022" y="2807258"/>
            <a:ext cx="3678729" cy="1900306"/>
          </a:xfrm>
          <a:prstGeom prst="rect">
            <a:avLst/>
          </a:prstGeom>
          <a:noFill/>
          <a:ln>
            <a:noFill/>
          </a:ln>
        </p:spPr>
      </p:pic>
      <p:pic>
        <p:nvPicPr>
          <p:cNvPr id="248" name="Google Shape;248;p27"/>
          <p:cNvPicPr preferRelativeResize="0"/>
          <p:nvPr/>
        </p:nvPicPr>
        <p:blipFill>
          <a:blip r:embed="rId6">
            <a:alphaModFix/>
          </a:blip>
          <a:stretch>
            <a:fillRect/>
          </a:stretch>
        </p:blipFill>
        <p:spPr>
          <a:xfrm>
            <a:off x="1598528" y="2802749"/>
            <a:ext cx="3204661" cy="198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8"/>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Result</a:t>
            </a:r>
            <a:endParaRPr sz="9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Predicted Results Comparison</a:t>
            </a:r>
            <a:endParaRPr/>
          </a:p>
        </p:txBody>
      </p:sp>
      <p:graphicFrame>
        <p:nvGraphicFramePr>
          <p:cNvPr id="259" name="Google Shape;259;p29"/>
          <p:cNvGraphicFramePr/>
          <p:nvPr/>
        </p:nvGraphicFramePr>
        <p:xfrm>
          <a:off x="1423200" y="1640681"/>
          <a:ext cx="3000000" cy="3000000"/>
        </p:xfrm>
        <a:graphic>
          <a:graphicData uri="http://schemas.openxmlformats.org/drawingml/2006/table">
            <a:tbl>
              <a:tblPr>
                <a:noFill/>
                <a:tableStyleId>{031678EA-FCE7-48B1-BFEC-4323421D2154}</a:tableStyleId>
              </a:tblPr>
              <a:tblGrid>
                <a:gridCol w="1353650"/>
                <a:gridCol w="1353650"/>
                <a:gridCol w="1353650"/>
                <a:gridCol w="1353650"/>
                <a:gridCol w="1353650"/>
              </a:tblGrid>
              <a:tr h="686150">
                <a:tc>
                  <a:txBody>
                    <a:bodyPr/>
                    <a:lstStyle/>
                    <a:p>
                      <a:pPr indent="0" lvl="0" marL="0" rtl="0" algn="l">
                        <a:spcBef>
                          <a:spcPts val="0"/>
                        </a:spcBef>
                        <a:spcAft>
                          <a:spcPts val="0"/>
                        </a:spcAft>
                        <a:buNone/>
                      </a:pPr>
                      <a:r>
                        <a:t/>
                      </a:r>
                      <a:endParaRPr>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8700"/>
                          </a:solidFill>
                          <a:latin typeface="Roboto"/>
                          <a:ea typeface="Roboto"/>
                          <a:cs typeface="Roboto"/>
                          <a:sym typeface="Roboto"/>
                        </a:rPr>
                        <a:t>April 01</a:t>
                      </a:r>
                      <a:endParaRPr b="1">
                        <a:solidFill>
                          <a:srgbClr val="FF8700"/>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8700"/>
                          </a:solidFill>
                          <a:latin typeface="Roboto"/>
                          <a:ea typeface="Roboto"/>
                          <a:cs typeface="Roboto"/>
                          <a:sym typeface="Roboto"/>
                        </a:rPr>
                        <a:t>April 02</a:t>
                      </a:r>
                      <a:endParaRPr b="1">
                        <a:solidFill>
                          <a:srgbClr val="FF8700"/>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8700"/>
                          </a:solidFill>
                          <a:latin typeface="Roboto"/>
                          <a:ea typeface="Roboto"/>
                          <a:cs typeface="Roboto"/>
                          <a:sym typeface="Roboto"/>
                        </a:rPr>
                        <a:t>April 03</a:t>
                      </a:r>
                      <a:endParaRPr b="1">
                        <a:solidFill>
                          <a:srgbClr val="FF8700"/>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8700"/>
                          </a:solidFill>
                          <a:latin typeface="Roboto"/>
                          <a:ea typeface="Roboto"/>
                          <a:cs typeface="Roboto"/>
                          <a:sym typeface="Roboto"/>
                        </a:rPr>
                        <a:t>April 04</a:t>
                      </a:r>
                      <a:endParaRPr b="1">
                        <a:solidFill>
                          <a:srgbClr val="FF8700"/>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r>
              <a:tr h="686150">
                <a:tc>
                  <a:txBody>
                    <a:bodyPr/>
                    <a:lstStyle/>
                    <a:p>
                      <a:pPr indent="0" lvl="0" marL="0" rtl="0" algn="r">
                        <a:spcBef>
                          <a:spcPts val="0"/>
                        </a:spcBef>
                        <a:spcAft>
                          <a:spcPts val="0"/>
                        </a:spcAft>
                        <a:buNone/>
                      </a:pPr>
                      <a:r>
                        <a:rPr b="1" lang="en">
                          <a:solidFill>
                            <a:srgbClr val="222222"/>
                          </a:solidFill>
                          <a:latin typeface="Roboto"/>
                          <a:ea typeface="Roboto"/>
                          <a:cs typeface="Roboto"/>
                          <a:sym typeface="Roboto"/>
                        </a:rPr>
                        <a:t>SIR</a:t>
                      </a:r>
                      <a:endParaRPr b="1">
                        <a:solidFill>
                          <a:srgbClr val="222222"/>
                        </a:solidFill>
                        <a:latin typeface="Roboto"/>
                        <a:ea typeface="Roboto"/>
                        <a:cs typeface="Roboto"/>
                        <a:sym typeface="Roboto"/>
                      </a:endParaRPr>
                    </a:p>
                    <a:p>
                      <a:pPr indent="0" lvl="0" marL="0" rtl="0" algn="r">
                        <a:spcBef>
                          <a:spcPts val="0"/>
                        </a:spcBef>
                        <a:spcAft>
                          <a:spcPts val="0"/>
                        </a:spcAft>
                        <a:buNone/>
                      </a:pPr>
                      <a:r>
                        <a:rPr b="1" lang="en">
                          <a:solidFill>
                            <a:srgbClr val="222222"/>
                          </a:solidFill>
                          <a:latin typeface="Roboto"/>
                          <a:ea typeface="Roboto"/>
                          <a:cs typeface="Roboto"/>
                          <a:sym typeface="Roboto"/>
                        </a:rPr>
                        <a:t>(baseline)</a:t>
                      </a:r>
                      <a:endParaRPr b="1">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rgbClr val="222222"/>
                          </a:solidFill>
                          <a:latin typeface="Roboto"/>
                          <a:ea typeface="Roboto"/>
                          <a:cs typeface="Roboto"/>
                          <a:sym typeface="Roboto"/>
                        </a:rPr>
                        <a:t>10863</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22222"/>
                          </a:solidFill>
                          <a:latin typeface="Roboto"/>
                          <a:ea typeface="Roboto"/>
                          <a:cs typeface="Roboto"/>
                          <a:sym typeface="Roboto"/>
                        </a:rPr>
                        <a:t>13228</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22222"/>
                          </a:solidFill>
                          <a:latin typeface="Roboto"/>
                          <a:ea typeface="Roboto"/>
                          <a:cs typeface="Roboto"/>
                          <a:sym typeface="Roboto"/>
                        </a:rPr>
                        <a:t>16107</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22222"/>
                          </a:solidFill>
                          <a:latin typeface="Roboto"/>
                          <a:ea typeface="Roboto"/>
                          <a:cs typeface="Roboto"/>
                          <a:sym typeface="Roboto"/>
                        </a:rPr>
                        <a:t>19611</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686150">
                <a:tc>
                  <a:txBody>
                    <a:bodyPr/>
                    <a:lstStyle/>
                    <a:p>
                      <a:pPr indent="0" lvl="0" marL="0" rtl="0" algn="r">
                        <a:spcBef>
                          <a:spcPts val="0"/>
                        </a:spcBef>
                        <a:spcAft>
                          <a:spcPts val="0"/>
                        </a:spcAft>
                        <a:buClr>
                          <a:schemeClr val="dk1"/>
                        </a:buClr>
                        <a:buSzPts val="1100"/>
                        <a:buFont typeface="Arial"/>
                        <a:buNone/>
                      </a:pPr>
                      <a:r>
                        <a:rPr b="1" lang="en">
                          <a:solidFill>
                            <a:srgbClr val="222222"/>
                          </a:solidFill>
                          <a:latin typeface="Roboto"/>
                          <a:ea typeface="Roboto"/>
                          <a:cs typeface="Roboto"/>
                          <a:sym typeface="Roboto"/>
                        </a:rPr>
                        <a:t>Combined </a:t>
                      </a:r>
                      <a:endParaRPr b="1">
                        <a:solidFill>
                          <a:srgbClr val="222222"/>
                        </a:solidFill>
                        <a:latin typeface="Roboto"/>
                        <a:ea typeface="Roboto"/>
                        <a:cs typeface="Roboto"/>
                        <a:sym typeface="Roboto"/>
                      </a:endParaRPr>
                    </a:p>
                    <a:p>
                      <a:pPr indent="0" lvl="0" marL="0" rtl="0" algn="r">
                        <a:spcBef>
                          <a:spcPts val="0"/>
                        </a:spcBef>
                        <a:spcAft>
                          <a:spcPts val="0"/>
                        </a:spcAft>
                        <a:buNone/>
                      </a:pPr>
                      <a:r>
                        <a:rPr b="1" lang="en">
                          <a:solidFill>
                            <a:srgbClr val="222222"/>
                          </a:solidFill>
                          <a:latin typeface="Roboto"/>
                          <a:ea typeface="Roboto"/>
                          <a:cs typeface="Roboto"/>
                          <a:sym typeface="Roboto"/>
                        </a:rPr>
                        <a:t>SIR + Twitter</a:t>
                      </a:r>
                      <a:endParaRPr>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22222"/>
                          </a:solidFill>
                          <a:latin typeface="Roboto"/>
                          <a:ea typeface="Roboto"/>
                          <a:cs typeface="Roboto"/>
                          <a:sym typeface="Roboto"/>
                        </a:rPr>
                        <a:t>9237 </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22222"/>
                          </a:solidFill>
                          <a:latin typeface="Roboto"/>
                          <a:ea typeface="Roboto"/>
                          <a:cs typeface="Roboto"/>
                          <a:sym typeface="Roboto"/>
                        </a:rPr>
                        <a:t>10932</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22222"/>
                          </a:solidFill>
                          <a:latin typeface="Roboto"/>
                          <a:ea typeface="Roboto"/>
                          <a:cs typeface="Roboto"/>
                          <a:sym typeface="Roboto"/>
                        </a:rPr>
                        <a:t>12951</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22222"/>
                          </a:solidFill>
                          <a:latin typeface="Roboto"/>
                          <a:ea typeface="Roboto"/>
                          <a:cs typeface="Roboto"/>
                          <a:sym typeface="Roboto"/>
                        </a:rPr>
                        <a:t>14598</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686150">
                <a:tc>
                  <a:txBody>
                    <a:bodyPr/>
                    <a:lstStyle/>
                    <a:p>
                      <a:pPr indent="0" lvl="0" marL="0" rtl="0" algn="r">
                        <a:spcBef>
                          <a:spcPts val="0"/>
                        </a:spcBef>
                        <a:spcAft>
                          <a:spcPts val="0"/>
                        </a:spcAft>
                        <a:buNone/>
                      </a:pPr>
                      <a:r>
                        <a:rPr b="1" lang="en">
                          <a:solidFill>
                            <a:srgbClr val="222222"/>
                          </a:solidFill>
                          <a:latin typeface="Roboto"/>
                          <a:ea typeface="Roboto"/>
                          <a:cs typeface="Roboto"/>
                          <a:sym typeface="Roboto"/>
                        </a:rPr>
                        <a:t>True Data</a:t>
                      </a:r>
                      <a:endParaRPr>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800">
                          <a:solidFill>
                            <a:srgbClr val="222222"/>
                          </a:solidFill>
                          <a:latin typeface="Roboto"/>
                          <a:ea typeface="Roboto"/>
                          <a:cs typeface="Roboto"/>
                          <a:sym typeface="Roboto"/>
                        </a:rPr>
                        <a:t>9595</a:t>
                      </a:r>
                      <a:endParaRPr b="1"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800">
                          <a:solidFill>
                            <a:srgbClr val="222222"/>
                          </a:solidFill>
                          <a:latin typeface="Roboto"/>
                          <a:ea typeface="Roboto"/>
                          <a:cs typeface="Roboto"/>
                          <a:sym typeface="Roboto"/>
                        </a:rPr>
                        <a:t>11268</a:t>
                      </a:r>
                      <a:endParaRPr b="1"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800">
                          <a:solidFill>
                            <a:srgbClr val="222222"/>
                          </a:solidFill>
                          <a:latin typeface="Roboto"/>
                          <a:ea typeface="Roboto"/>
                          <a:cs typeface="Roboto"/>
                          <a:sym typeface="Roboto"/>
                        </a:rPr>
                        <a:t>12519</a:t>
                      </a:r>
                      <a:endParaRPr b="1"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800">
                          <a:solidFill>
                            <a:srgbClr val="222222"/>
                          </a:solidFill>
                          <a:latin typeface="Roboto"/>
                          <a:ea typeface="Roboto"/>
                          <a:cs typeface="Roboto"/>
                          <a:sym typeface="Roboto"/>
                        </a:rPr>
                        <a:t>13882</a:t>
                      </a:r>
                      <a:endParaRPr b="1"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76200">
                      <a:solidFill>
                        <a:srgbClr val="22222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Draw </a:t>
            </a:r>
            <a:r>
              <a:rPr lang="en"/>
              <a:t>T</a:t>
            </a:r>
            <a:r>
              <a:rPr lang="en"/>
              <a:t>hem Together</a:t>
            </a:r>
            <a:endParaRPr/>
          </a:p>
        </p:txBody>
      </p:sp>
      <p:pic>
        <p:nvPicPr>
          <p:cNvPr id="265" name="Google Shape;265;p30"/>
          <p:cNvPicPr preferRelativeResize="0"/>
          <p:nvPr/>
        </p:nvPicPr>
        <p:blipFill>
          <a:blip r:embed="rId3">
            <a:alphaModFix/>
          </a:blip>
          <a:stretch>
            <a:fillRect/>
          </a:stretch>
        </p:blipFill>
        <p:spPr>
          <a:xfrm>
            <a:off x="1532507" y="1322215"/>
            <a:ext cx="6459199" cy="3438600"/>
          </a:xfrm>
          <a:prstGeom prst="rect">
            <a:avLst/>
          </a:prstGeom>
          <a:noFill/>
          <a:ln>
            <a:noFill/>
          </a:ln>
        </p:spPr>
      </p:pic>
      <p:sp>
        <p:nvSpPr>
          <p:cNvPr id="266" name="Google Shape;266;p30"/>
          <p:cNvSpPr txBox="1"/>
          <p:nvPr/>
        </p:nvSpPr>
        <p:spPr>
          <a:xfrm>
            <a:off x="5788156" y="3624075"/>
            <a:ext cx="11805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9999"/>
                </a:solidFill>
                <a:latin typeface="Roboto"/>
                <a:ea typeface="Roboto"/>
                <a:cs typeface="Roboto"/>
                <a:sym typeface="Roboto"/>
              </a:rPr>
              <a:t>Training</a:t>
            </a:r>
            <a:endParaRPr sz="1800">
              <a:solidFill>
                <a:srgbClr val="999999"/>
              </a:solidFill>
              <a:latin typeface="Roboto"/>
              <a:ea typeface="Roboto"/>
              <a:cs typeface="Roboto"/>
              <a:sym typeface="Roboto"/>
            </a:endParaRPr>
          </a:p>
        </p:txBody>
      </p:sp>
      <p:sp>
        <p:nvSpPr>
          <p:cNvPr id="267" name="Google Shape;267;p30"/>
          <p:cNvSpPr txBox="1"/>
          <p:nvPr/>
        </p:nvSpPr>
        <p:spPr>
          <a:xfrm>
            <a:off x="7148231" y="3624075"/>
            <a:ext cx="8418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9999"/>
                </a:solidFill>
                <a:latin typeface="Roboto"/>
                <a:ea typeface="Roboto"/>
                <a:cs typeface="Roboto"/>
                <a:sym typeface="Roboto"/>
              </a:rPr>
              <a:t>Test</a:t>
            </a:r>
            <a:endParaRPr sz="1800">
              <a:solidFill>
                <a:srgbClr val="999999"/>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Good is Our Model ?</a:t>
            </a:r>
            <a:endParaRPr/>
          </a:p>
        </p:txBody>
      </p:sp>
      <p:graphicFrame>
        <p:nvGraphicFramePr>
          <p:cNvPr id="273" name="Google Shape;273;p31"/>
          <p:cNvGraphicFramePr/>
          <p:nvPr/>
        </p:nvGraphicFramePr>
        <p:xfrm>
          <a:off x="1423200" y="1335881"/>
          <a:ext cx="3000000" cy="3000000"/>
        </p:xfrm>
        <a:graphic>
          <a:graphicData uri="http://schemas.openxmlformats.org/drawingml/2006/table">
            <a:tbl>
              <a:tblPr>
                <a:noFill/>
                <a:tableStyleId>{031678EA-FCE7-48B1-BFEC-4323421D2154}</a:tableStyleId>
              </a:tblPr>
              <a:tblGrid>
                <a:gridCol w="1437200"/>
                <a:gridCol w="1437200"/>
                <a:gridCol w="1437200"/>
                <a:gridCol w="1437200"/>
                <a:gridCol w="1437200"/>
              </a:tblGrid>
              <a:tr h="686150">
                <a:tc>
                  <a:txBody>
                    <a:bodyPr/>
                    <a:lstStyle/>
                    <a:p>
                      <a:pPr indent="0" lvl="0" marL="0" rtl="0" algn="l">
                        <a:spcBef>
                          <a:spcPts val="0"/>
                        </a:spcBef>
                        <a:spcAft>
                          <a:spcPts val="0"/>
                        </a:spcAft>
                        <a:buNone/>
                      </a:pPr>
                      <a:r>
                        <a:t/>
                      </a:r>
                      <a:endParaRPr>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gridSpan="2">
                  <a:txBody>
                    <a:bodyPr/>
                    <a:lstStyle/>
                    <a:p>
                      <a:pPr indent="0" lvl="0" marL="0" rtl="0" algn="ctr">
                        <a:spcBef>
                          <a:spcPts val="0"/>
                        </a:spcBef>
                        <a:spcAft>
                          <a:spcPts val="0"/>
                        </a:spcAft>
                        <a:buClr>
                          <a:schemeClr val="dk1"/>
                        </a:buClr>
                        <a:buSzPts val="1100"/>
                        <a:buFont typeface="Arial"/>
                        <a:buNone/>
                      </a:pPr>
                      <a:r>
                        <a:rPr b="1" lang="en">
                          <a:solidFill>
                            <a:srgbClr val="FF8700"/>
                          </a:solidFill>
                          <a:latin typeface="Roboto"/>
                          <a:ea typeface="Roboto"/>
                          <a:cs typeface="Roboto"/>
                          <a:sym typeface="Roboto"/>
                        </a:rPr>
                        <a:t>RMSE</a:t>
                      </a:r>
                      <a:endParaRPr b="1">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hMerge="1"/>
                <a:tc gridSpan="2">
                  <a:txBody>
                    <a:bodyPr/>
                    <a:lstStyle/>
                    <a:p>
                      <a:pPr indent="0" lvl="0" marL="0" rtl="0" algn="ctr">
                        <a:spcBef>
                          <a:spcPts val="0"/>
                        </a:spcBef>
                        <a:spcAft>
                          <a:spcPts val="0"/>
                        </a:spcAft>
                        <a:buClr>
                          <a:schemeClr val="dk1"/>
                        </a:buClr>
                        <a:buSzPts val="1100"/>
                        <a:buFont typeface="Arial"/>
                        <a:buNone/>
                      </a:pPr>
                      <a:r>
                        <a:rPr b="1" lang="en">
                          <a:solidFill>
                            <a:srgbClr val="FF8700"/>
                          </a:solidFill>
                          <a:latin typeface="Roboto"/>
                          <a:ea typeface="Roboto"/>
                          <a:cs typeface="Roboto"/>
                          <a:sym typeface="Roboto"/>
                        </a:rPr>
                        <a:t>MAPE</a:t>
                      </a:r>
                      <a:endParaRPr b="1">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76200">
                      <a:solidFill>
                        <a:srgbClr val="FF8700"/>
                      </a:solidFill>
                      <a:prstDash val="solid"/>
                      <a:round/>
                      <a:headEnd len="sm" w="sm" type="none"/>
                      <a:tailEnd len="sm" w="sm" type="none"/>
                    </a:lnT>
                    <a:lnB cap="flat" cmpd="sng" w="9525">
                      <a:solidFill>
                        <a:srgbClr val="D9D9D9"/>
                      </a:solidFill>
                      <a:prstDash val="solid"/>
                      <a:round/>
                      <a:headEnd len="sm" w="sm" type="none"/>
                      <a:tailEnd len="sm" w="sm" type="none"/>
                    </a:lnB>
                  </a:tcPr>
                </a:tc>
                <a:tc hMerge="1"/>
              </a:tr>
              <a:tr h="686150">
                <a:tc>
                  <a:txBody>
                    <a:bodyPr/>
                    <a:lstStyle/>
                    <a:p>
                      <a:pPr indent="0" lvl="0" marL="0" rtl="0" algn="r">
                        <a:spcBef>
                          <a:spcPts val="0"/>
                        </a:spcBef>
                        <a:spcAft>
                          <a:spcPts val="0"/>
                        </a:spcAft>
                        <a:buClr>
                          <a:schemeClr val="dk1"/>
                        </a:buClr>
                        <a:buSzPts val="1100"/>
                        <a:buFont typeface="Arial"/>
                        <a:buNone/>
                      </a:pPr>
                      <a:r>
                        <a:rPr b="1" lang="en">
                          <a:solidFill>
                            <a:srgbClr val="222222"/>
                          </a:solidFill>
                          <a:latin typeface="Roboto"/>
                          <a:ea typeface="Roboto"/>
                          <a:cs typeface="Roboto"/>
                          <a:sym typeface="Roboto"/>
                        </a:rPr>
                        <a:t>Data</a:t>
                      </a:r>
                      <a:endParaRPr b="1">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Roboto"/>
                          <a:ea typeface="Roboto"/>
                          <a:cs typeface="Roboto"/>
                          <a:sym typeface="Roboto"/>
                        </a:rPr>
                        <a:t>Train</a:t>
                      </a:r>
                      <a:endParaRPr b="1">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a:latin typeface="Roboto"/>
                          <a:ea typeface="Roboto"/>
                          <a:cs typeface="Roboto"/>
                          <a:sym typeface="Roboto"/>
                        </a:rPr>
                        <a:t>Test</a:t>
                      </a:r>
                      <a:endParaRPr b="1">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a:latin typeface="Roboto"/>
                          <a:ea typeface="Roboto"/>
                          <a:cs typeface="Roboto"/>
                          <a:sym typeface="Roboto"/>
                        </a:rPr>
                        <a:t>Train</a:t>
                      </a:r>
                      <a:endParaRPr b="1">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a:latin typeface="Roboto"/>
                          <a:ea typeface="Roboto"/>
                          <a:cs typeface="Roboto"/>
                          <a:sym typeface="Roboto"/>
                        </a:rPr>
                        <a:t>Test</a:t>
                      </a:r>
                      <a:endParaRPr b="1">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686150">
                <a:tc>
                  <a:txBody>
                    <a:bodyPr/>
                    <a:lstStyle/>
                    <a:p>
                      <a:pPr indent="0" lvl="0" marL="0" rtl="0" algn="r">
                        <a:spcBef>
                          <a:spcPts val="0"/>
                        </a:spcBef>
                        <a:spcAft>
                          <a:spcPts val="0"/>
                        </a:spcAft>
                        <a:buNone/>
                      </a:pPr>
                      <a:r>
                        <a:rPr b="1" lang="en">
                          <a:solidFill>
                            <a:srgbClr val="222222"/>
                          </a:solidFill>
                          <a:latin typeface="Roboto"/>
                          <a:ea typeface="Roboto"/>
                          <a:cs typeface="Roboto"/>
                          <a:sym typeface="Roboto"/>
                        </a:rPr>
                        <a:t>SIR</a:t>
                      </a:r>
                      <a:endParaRPr b="1">
                        <a:solidFill>
                          <a:srgbClr val="222222"/>
                        </a:solidFill>
                        <a:latin typeface="Roboto"/>
                        <a:ea typeface="Roboto"/>
                        <a:cs typeface="Roboto"/>
                        <a:sym typeface="Roboto"/>
                      </a:endParaRPr>
                    </a:p>
                    <a:p>
                      <a:pPr indent="0" lvl="0" marL="0" rtl="0" algn="r">
                        <a:spcBef>
                          <a:spcPts val="0"/>
                        </a:spcBef>
                        <a:spcAft>
                          <a:spcPts val="0"/>
                        </a:spcAft>
                        <a:buNone/>
                      </a:pPr>
                      <a:r>
                        <a:rPr b="1" lang="en">
                          <a:solidFill>
                            <a:srgbClr val="222222"/>
                          </a:solidFill>
                          <a:latin typeface="Roboto"/>
                          <a:ea typeface="Roboto"/>
                          <a:cs typeface="Roboto"/>
                          <a:sym typeface="Roboto"/>
                        </a:rPr>
                        <a:t>(baseline)</a:t>
                      </a:r>
                      <a:endParaRPr b="1">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rgbClr val="222222"/>
                          </a:solidFill>
                          <a:latin typeface="Roboto"/>
                          <a:ea typeface="Roboto"/>
                          <a:cs typeface="Roboto"/>
                          <a:sym typeface="Roboto"/>
                        </a:rPr>
                        <a:t>290.425</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rgbClr val="222222"/>
                          </a:solidFill>
                          <a:latin typeface="Roboto"/>
                          <a:ea typeface="Roboto"/>
                          <a:cs typeface="Roboto"/>
                          <a:sym typeface="Roboto"/>
                        </a:rPr>
                        <a:t>3575.761</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rgbClr val="222222"/>
                          </a:solidFill>
                          <a:latin typeface="Roboto"/>
                          <a:ea typeface="Roboto"/>
                          <a:cs typeface="Roboto"/>
                          <a:sym typeface="Roboto"/>
                        </a:rPr>
                        <a:t>25.892%</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rgbClr val="222222"/>
                          </a:solidFill>
                          <a:latin typeface="Roboto"/>
                          <a:ea typeface="Roboto"/>
                          <a:cs typeface="Roboto"/>
                          <a:sym typeface="Roboto"/>
                        </a:rPr>
                        <a:t>25.134%</a:t>
                      </a:r>
                      <a:endParaRPr b="1"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686150">
                <a:tc>
                  <a:txBody>
                    <a:bodyPr/>
                    <a:lstStyle/>
                    <a:p>
                      <a:pPr indent="0" lvl="0" marL="0" rtl="0" algn="r">
                        <a:spcBef>
                          <a:spcPts val="0"/>
                        </a:spcBef>
                        <a:spcAft>
                          <a:spcPts val="0"/>
                        </a:spcAft>
                        <a:buNone/>
                      </a:pPr>
                      <a:r>
                        <a:rPr b="1" lang="en">
                          <a:solidFill>
                            <a:srgbClr val="222222"/>
                          </a:solidFill>
                          <a:latin typeface="Roboto"/>
                          <a:ea typeface="Roboto"/>
                          <a:cs typeface="Roboto"/>
                          <a:sym typeface="Roboto"/>
                        </a:rPr>
                        <a:t>Combined </a:t>
                      </a:r>
                      <a:endParaRPr b="1">
                        <a:solidFill>
                          <a:srgbClr val="222222"/>
                        </a:solidFill>
                        <a:latin typeface="Roboto"/>
                        <a:ea typeface="Roboto"/>
                        <a:cs typeface="Roboto"/>
                        <a:sym typeface="Roboto"/>
                      </a:endParaRPr>
                    </a:p>
                    <a:p>
                      <a:pPr indent="0" lvl="0" marL="0" rtl="0" algn="r">
                        <a:spcBef>
                          <a:spcPts val="0"/>
                        </a:spcBef>
                        <a:spcAft>
                          <a:spcPts val="0"/>
                        </a:spcAft>
                        <a:buNone/>
                      </a:pPr>
                      <a:r>
                        <a:rPr b="1" lang="en">
                          <a:solidFill>
                            <a:srgbClr val="222222"/>
                          </a:solidFill>
                          <a:latin typeface="Roboto"/>
                          <a:ea typeface="Roboto"/>
                          <a:cs typeface="Roboto"/>
                          <a:sym typeface="Roboto"/>
                        </a:rPr>
                        <a:t>SIR + Twitter</a:t>
                      </a:r>
                      <a:endParaRPr b="1">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222222"/>
                          </a:solidFill>
                          <a:latin typeface="Roboto"/>
                          <a:ea typeface="Roboto"/>
                          <a:cs typeface="Roboto"/>
                          <a:sym typeface="Roboto"/>
                        </a:rPr>
                        <a:t>78</a:t>
                      </a:r>
                      <a:r>
                        <a:rPr lang="en" sz="1800">
                          <a:solidFill>
                            <a:srgbClr val="222222"/>
                          </a:solidFill>
                          <a:latin typeface="Roboto"/>
                          <a:ea typeface="Roboto"/>
                          <a:cs typeface="Roboto"/>
                          <a:sym typeface="Roboto"/>
                        </a:rPr>
                        <a:t>.339</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rgbClr val="222222"/>
                          </a:solidFill>
                          <a:latin typeface="Roboto"/>
                          <a:ea typeface="Roboto"/>
                          <a:cs typeface="Roboto"/>
                          <a:sym typeface="Roboto"/>
                        </a:rPr>
                        <a:t>484.970</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rgbClr val="222222"/>
                          </a:solidFill>
                          <a:latin typeface="Roboto"/>
                          <a:ea typeface="Roboto"/>
                          <a:cs typeface="Roboto"/>
                          <a:sym typeface="Roboto"/>
                        </a:rPr>
                        <a:t>3.238%</a:t>
                      </a:r>
                      <a:endParaRPr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rgbClr val="222222"/>
                          </a:solidFill>
                          <a:latin typeface="Roboto"/>
                          <a:ea typeface="Roboto"/>
                          <a:cs typeface="Roboto"/>
                          <a:sym typeface="Roboto"/>
                        </a:rPr>
                        <a:t>3.830%</a:t>
                      </a:r>
                      <a:endParaRPr b="1" sz="1800">
                        <a:solidFill>
                          <a:srgbClr val="222222"/>
                        </a:solidFill>
                        <a:latin typeface="Roboto"/>
                        <a:ea typeface="Roboto"/>
                        <a:cs typeface="Roboto"/>
                        <a:sym typeface="Roboto"/>
                      </a:endParaRPr>
                    </a:p>
                  </a:txBody>
                  <a:tcPr marT="68575" marB="6857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274" name="Google Shape;274;p31"/>
          <p:cNvSpPr txBox="1"/>
          <p:nvPr/>
        </p:nvSpPr>
        <p:spPr>
          <a:xfrm>
            <a:off x="2256326" y="4203308"/>
            <a:ext cx="33879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RMSE: Root Mean Squared Error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MAPE: Mean Absolute Percentage Error</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4"/>
          <p:cNvSpPr txBox="1"/>
          <p:nvPr>
            <p:ph type="ctrTitle"/>
          </p:nvPr>
        </p:nvSpPr>
        <p:spPr>
          <a:xfrm>
            <a:off x="1028475" y="2345350"/>
            <a:ext cx="522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9600"/>
          </a:p>
          <a:p>
            <a:pPr indent="0" lvl="0" marL="0" rtl="0" algn="l">
              <a:spcBef>
                <a:spcPts val="0"/>
              </a:spcBef>
              <a:spcAft>
                <a:spcPts val="0"/>
              </a:spcAft>
              <a:buNone/>
            </a:pPr>
            <a:r>
              <a:rPr lang="en" sz="9600"/>
              <a:t>Idea</a:t>
            </a:r>
            <a:endParaRPr sz="9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Some Other Insights</a:t>
            </a:r>
            <a:endParaRPr/>
          </a:p>
        </p:txBody>
      </p:sp>
      <p:sp>
        <p:nvSpPr>
          <p:cNvPr id="280" name="Google Shape;280;p32"/>
          <p:cNvSpPr txBox="1"/>
          <p:nvPr>
            <p:ph idx="1" type="body"/>
          </p:nvPr>
        </p:nvSpPr>
        <p:spPr>
          <a:xfrm>
            <a:off x="1104900" y="1277625"/>
            <a:ext cx="7581900" cy="3648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sz="2400"/>
              <a:t>The model is good for prediction window of 1-7 days</a:t>
            </a:r>
            <a:endParaRPr sz="2400"/>
          </a:p>
          <a:p>
            <a:pPr indent="-381000" lvl="0" marL="457200" rtl="0" algn="l">
              <a:lnSpc>
                <a:spcPct val="115000"/>
              </a:lnSpc>
              <a:spcBef>
                <a:spcPts val="0"/>
              </a:spcBef>
              <a:spcAft>
                <a:spcPts val="0"/>
              </a:spcAft>
              <a:buSzPts val="2400"/>
              <a:buChar char="▸"/>
            </a:pPr>
            <a:r>
              <a:rPr lang="en" sz="2400"/>
              <a:t>4th-day prediction is the best</a:t>
            </a:r>
            <a:endParaRPr sz="2400"/>
          </a:p>
          <a:p>
            <a:pPr indent="-381000" lvl="0" marL="457200" rtl="0" algn="l">
              <a:lnSpc>
                <a:spcPct val="115000"/>
              </a:lnSpc>
              <a:spcBef>
                <a:spcPts val="0"/>
              </a:spcBef>
              <a:spcAft>
                <a:spcPts val="0"/>
              </a:spcAft>
              <a:buSzPts val="2400"/>
              <a:buChar char="▸"/>
            </a:pPr>
            <a:r>
              <a:rPr lang="en" sz="2400"/>
              <a:t>Possible reasons:</a:t>
            </a:r>
            <a:endParaRPr sz="2400"/>
          </a:p>
          <a:p>
            <a:pPr indent="-342900" lvl="1" marL="914400" rtl="0" algn="l">
              <a:lnSpc>
                <a:spcPct val="115000"/>
              </a:lnSpc>
              <a:spcBef>
                <a:spcPts val="0"/>
              </a:spcBef>
              <a:spcAft>
                <a:spcPts val="0"/>
              </a:spcAft>
              <a:buSzPts val="1800"/>
              <a:buChar char="▹"/>
            </a:pPr>
            <a:r>
              <a:rPr lang="en" sz="1800"/>
              <a:t>Social media has short-term </a:t>
            </a:r>
            <a:r>
              <a:rPr lang="en" sz="1800"/>
              <a:t>effects</a:t>
            </a:r>
            <a:endParaRPr sz="1800"/>
          </a:p>
          <a:p>
            <a:pPr indent="-342900" lvl="1" marL="914400" rtl="0" algn="l">
              <a:lnSpc>
                <a:spcPct val="115000"/>
              </a:lnSpc>
              <a:spcBef>
                <a:spcPts val="0"/>
              </a:spcBef>
              <a:spcAft>
                <a:spcPts val="0"/>
              </a:spcAft>
              <a:buSzPts val="1800"/>
              <a:buChar char="▹"/>
            </a:pPr>
            <a:r>
              <a:rPr lang="en" sz="1800"/>
              <a:t>A delay in receiving COVID-19 test results</a:t>
            </a:r>
            <a:endParaRPr sz="1800"/>
          </a:p>
          <a:p>
            <a:pPr indent="-342900" lvl="1" marL="914400" rtl="0" algn="l">
              <a:lnSpc>
                <a:spcPct val="115000"/>
              </a:lnSpc>
              <a:spcBef>
                <a:spcPts val="0"/>
              </a:spcBef>
              <a:spcAft>
                <a:spcPts val="0"/>
              </a:spcAft>
              <a:buSzPts val="1800"/>
              <a:buChar char="▹"/>
            </a:pPr>
            <a:r>
              <a:rPr lang="en" sz="1800"/>
              <a:t>The baseline model is not good enough</a:t>
            </a:r>
            <a:endParaRPr sz="1800"/>
          </a:p>
          <a:p>
            <a:pPr indent="-381000" lvl="0" marL="457200" rtl="0" algn="l">
              <a:lnSpc>
                <a:spcPct val="115000"/>
              </a:lnSpc>
              <a:spcBef>
                <a:spcPts val="0"/>
              </a:spcBef>
              <a:spcAft>
                <a:spcPts val="0"/>
              </a:spcAft>
              <a:buSzPts val="2400"/>
              <a:buChar char="▸"/>
            </a:pPr>
            <a:r>
              <a:rPr lang="en" sz="2400"/>
              <a:t>Advice: STAY AT HOME!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idx="1" type="body"/>
          </p:nvPr>
        </p:nvSpPr>
        <p:spPr>
          <a:xfrm>
            <a:off x="990375" y="1021950"/>
            <a:ext cx="7343100" cy="3372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3000"/>
              <a:t>U</a:t>
            </a:r>
            <a:r>
              <a:rPr lang="en" sz="3000"/>
              <a:t>se Twitter data to improve the performance of an epidemiological model like SIR to predict the future covid-19 infection case</a:t>
            </a:r>
            <a:endParaRPr sz="3000"/>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Will it Work?</a:t>
            </a:r>
            <a:endParaRPr/>
          </a:p>
        </p:txBody>
      </p:sp>
      <p:sp>
        <p:nvSpPr>
          <p:cNvPr id="122" name="Google Shape;122;p16"/>
          <p:cNvSpPr txBox="1"/>
          <p:nvPr>
            <p:ph idx="1" type="body"/>
          </p:nvPr>
        </p:nvSpPr>
        <p:spPr>
          <a:xfrm>
            <a:off x="1104900" y="1277625"/>
            <a:ext cx="6984600" cy="30582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sz="2400"/>
              <a:t>SIR model</a:t>
            </a:r>
            <a:endParaRPr sz="2400"/>
          </a:p>
          <a:p>
            <a:pPr indent="-342900" lvl="1" marL="914400" rtl="0" algn="l">
              <a:lnSpc>
                <a:spcPct val="115000"/>
              </a:lnSpc>
              <a:spcBef>
                <a:spcPts val="0"/>
              </a:spcBef>
              <a:spcAft>
                <a:spcPts val="0"/>
              </a:spcAft>
              <a:buSzPts val="1800"/>
              <a:buChar char="▹"/>
            </a:pPr>
            <a:r>
              <a:rPr lang="en" sz="1800"/>
              <a:t>Adv.: simple, reasonably predictive</a:t>
            </a:r>
            <a:endParaRPr sz="1800"/>
          </a:p>
          <a:p>
            <a:pPr indent="-342900" lvl="1" marL="914400" rtl="0" algn="l">
              <a:lnSpc>
                <a:spcPct val="115000"/>
              </a:lnSpc>
              <a:spcBef>
                <a:spcPts val="0"/>
              </a:spcBef>
              <a:spcAft>
                <a:spcPts val="0"/>
              </a:spcAft>
              <a:buSzPts val="1800"/>
              <a:buChar char="▹"/>
            </a:pPr>
            <a:r>
              <a:rPr lang="en" sz="1800"/>
              <a:t>Dis.: over-simplified</a:t>
            </a:r>
            <a:endParaRPr sz="1800"/>
          </a:p>
          <a:p>
            <a:pPr indent="-381000" lvl="0" marL="457200" rtl="0" algn="l">
              <a:lnSpc>
                <a:spcPct val="115000"/>
              </a:lnSpc>
              <a:spcBef>
                <a:spcPts val="0"/>
              </a:spcBef>
              <a:spcAft>
                <a:spcPts val="0"/>
              </a:spcAft>
              <a:buSzPts val="2400"/>
              <a:buChar char="▸"/>
            </a:pPr>
            <a:r>
              <a:rPr lang="en" sz="2400"/>
              <a:t>Fluctuations</a:t>
            </a:r>
            <a:endParaRPr sz="2400"/>
          </a:p>
          <a:p>
            <a:pPr indent="-342900" lvl="1" marL="914400" rtl="0" algn="l">
              <a:lnSpc>
                <a:spcPct val="115000"/>
              </a:lnSpc>
              <a:spcBef>
                <a:spcPts val="0"/>
              </a:spcBef>
              <a:spcAft>
                <a:spcPts val="0"/>
              </a:spcAft>
              <a:buSzPts val="1800"/>
              <a:buChar char="▹"/>
            </a:pPr>
            <a:r>
              <a:rPr lang="en" sz="1800"/>
              <a:t>Events such as </a:t>
            </a:r>
            <a:r>
              <a:rPr lang="en" sz="1800"/>
              <a:t>quarantine, border closure.</a:t>
            </a:r>
            <a:endParaRPr sz="1800"/>
          </a:p>
          <a:p>
            <a:pPr indent="-342900" lvl="1" marL="914400" rtl="0" algn="l">
              <a:lnSpc>
                <a:spcPct val="115000"/>
              </a:lnSpc>
              <a:spcBef>
                <a:spcPts val="0"/>
              </a:spcBef>
              <a:spcAft>
                <a:spcPts val="0"/>
              </a:spcAft>
              <a:buSzPts val="1800"/>
              <a:buChar char="▹"/>
            </a:pPr>
            <a:r>
              <a:rPr lang="en" sz="1800"/>
              <a:t>Twitter</a:t>
            </a:r>
            <a:endParaRPr sz="1800"/>
          </a:p>
        </p:txBody>
      </p:sp>
      <p:pic>
        <p:nvPicPr>
          <p:cNvPr id="123" name="Google Shape;123;p16"/>
          <p:cNvPicPr preferRelativeResize="0"/>
          <p:nvPr/>
        </p:nvPicPr>
        <p:blipFill rotWithShape="1">
          <a:blip r:embed="rId3">
            <a:alphaModFix/>
          </a:blip>
          <a:srcRect b="8361" l="0" r="0" t="8361"/>
          <a:stretch/>
        </p:blipFill>
        <p:spPr>
          <a:xfrm>
            <a:off x="3407615" y="3207449"/>
            <a:ext cx="3974801" cy="1629150"/>
          </a:xfrm>
          <a:prstGeom prst="rect">
            <a:avLst/>
          </a:prstGeom>
          <a:noFill/>
          <a:ln>
            <a:noFill/>
          </a:ln>
        </p:spPr>
      </p:pic>
      <p:sp>
        <p:nvSpPr>
          <p:cNvPr id="124" name="Google Shape;124;p16"/>
          <p:cNvSpPr txBox="1"/>
          <p:nvPr/>
        </p:nvSpPr>
        <p:spPr>
          <a:xfrm>
            <a:off x="3761396" y="3284322"/>
            <a:ext cx="8523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OBSERVED</a:t>
            </a:r>
            <a:endParaRPr b="1" sz="700">
              <a:latin typeface="Roboto"/>
              <a:ea typeface="Roboto"/>
              <a:cs typeface="Roboto"/>
              <a:sym typeface="Roboto"/>
            </a:endParaRPr>
          </a:p>
        </p:txBody>
      </p:sp>
      <p:sp>
        <p:nvSpPr>
          <p:cNvPr id="125" name="Google Shape;125;p16"/>
          <p:cNvSpPr txBox="1"/>
          <p:nvPr/>
        </p:nvSpPr>
        <p:spPr>
          <a:xfrm>
            <a:off x="6217122" y="3284324"/>
            <a:ext cx="4167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SIR</a:t>
            </a:r>
            <a:endParaRPr b="1" sz="700">
              <a:latin typeface="Roboto"/>
              <a:ea typeface="Roboto"/>
              <a:cs typeface="Roboto"/>
              <a:sym typeface="Roboto"/>
            </a:endParaRPr>
          </a:p>
        </p:txBody>
      </p:sp>
      <p:sp>
        <p:nvSpPr>
          <p:cNvPr id="126" name="Google Shape;126;p16"/>
          <p:cNvSpPr txBox="1"/>
          <p:nvPr/>
        </p:nvSpPr>
        <p:spPr>
          <a:xfrm>
            <a:off x="6068920" y="4496299"/>
            <a:ext cx="7131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Fluctuations</a:t>
            </a:r>
            <a:endParaRPr b="1" sz="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ctrTitle"/>
          </p:nvPr>
        </p:nvSpPr>
        <p:spPr>
          <a:xfrm>
            <a:off x="1028475" y="2345350"/>
            <a:ext cx="7256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Methodology</a:t>
            </a:r>
            <a:endParaRPr sz="9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p:nvPr/>
        </p:nvSpPr>
        <p:spPr>
          <a:xfrm>
            <a:off x="3447725" y="1836300"/>
            <a:ext cx="2121000" cy="1470900"/>
          </a:xfrm>
          <a:prstGeom prst="roundRect">
            <a:avLst>
              <a:gd fmla="val 19588"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ph idx="1" type="body"/>
          </p:nvPr>
        </p:nvSpPr>
        <p:spPr>
          <a:xfrm>
            <a:off x="75825" y="1310750"/>
            <a:ext cx="2972100" cy="2977800"/>
          </a:xfrm>
          <a:prstGeom prst="rect">
            <a:avLst/>
          </a:prstGeom>
        </p:spPr>
        <p:txBody>
          <a:bodyPr anchorCtr="0" anchor="ctr" bIns="91425" lIns="91425" spcFirstLastPara="1" rIns="91425" wrap="square" tIns="91425">
            <a:noAutofit/>
          </a:bodyPr>
          <a:lstStyle/>
          <a:p>
            <a:pPr indent="457200" lvl="0" marL="0" marR="0" rtl="0" algn="l">
              <a:lnSpc>
                <a:spcPct val="100000"/>
              </a:lnSpc>
              <a:spcBef>
                <a:spcPts val="600"/>
              </a:spcBef>
              <a:spcAft>
                <a:spcPts val="0"/>
              </a:spcAft>
              <a:buNone/>
            </a:pPr>
            <a:r>
              <a:rPr lang="en" sz="3400"/>
              <a:t>SIR Model </a:t>
            </a:r>
            <a:endParaRPr sz="3400"/>
          </a:p>
          <a:p>
            <a:pPr indent="0" lvl="0" marL="0" marR="0" rtl="0" algn="l">
              <a:lnSpc>
                <a:spcPct val="100000"/>
              </a:lnSpc>
              <a:spcBef>
                <a:spcPts val="600"/>
              </a:spcBef>
              <a:spcAft>
                <a:spcPts val="0"/>
              </a:spcAft>
              <a:buNone/>
            </a:pPr>
            <a:r>
              <a:rPr lang="en" sz="3400"/>
              <a:t>		  +</a:t>
            </a:r>
            <a:endParaRPr sz="3400"/>
          </a:p>
          <a:p>
            <a:pPr indent="0" lvl="0" marL="0" marR="0" rtl="0" algn="l">
              <a:lnSpc>
                <a:spcPct val="100000"/>
              </a:lnSpc>
              <a:spcBef>
                <a:spcPts val="600"/>
              </a:spcBef>
              <a:spcAft>
                <a:spcPts val="0"/>
              </a:spcAft>
              <a:buNone/>
            </a:pPr>
            <a:r>
              <a:rPr lang="en" sz="3400"/>
              <a:t>Twitter Model</a:t>
            </a:r>
            <a:endParaRPr sz="3400"/>
          </a:p>
          <a:p>
            <a:pPr indent="0" lvl="0" marL="0" marR="0" rtl="0" algn="l">
              <a:lnSpc>
                <a:spcPct val="100000"/>
              </a:lnSpc>
              <a:spcBef>
                <a:spcPts val="600"/>
              </a:spcBef>
              <a:spcAft>
                <a:spcPts val="0"/>
              </a:spcAft>
              <a:buNone/>
            </a:pPr>
            <a:r>
              <a:t/>
            </a:r>
            <a:endParaRPr/>
          </a:p>
        </p:txBody>
      </p:sp>
      <p:sp>
        <p:nvSpPr>
          <p:cNvPr id="138" name="Google Shape;138;p18"/>
          <p:cNvSpPr txBox="1"/>
          <p:nvPr/>
        </p:nvSpPr>
        <p:spPr>
          <a:xfrm>
            <a:off x="3570590" y="1970528"/>
            <a:ext cx="2019000" cy="109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None/>
            </a:pPr>
            <a:r>
              <a:rPr i="1" lang="en" sz="3600">
                <a:solidFill>
                  <a:srgbClr val="222222"/>
                </a:solidFill>
                <a:latin typeface="Roboto"/>
                <a:ea typeface="Roboto"/>
                <a:cs typeface="Roboto"/>
                <a:sym typeface="Roboto"/>
              </a:rPr>
              <a:t>Machine Learning</a:t>
            </a:r>
            <a:endParaRPr i="1" sz="3600">
              <a:solidFill>
                <a:srgbClr val="222222"/>
              </a:solidFill>
              <a:latin typeface="Roboto"/>
              <a:ea typeface="Roboto"/>
              <a:cs typeface="Roboto"/>
              <a:sym typeface="Roboto"/>
            </a:endParaRPr>
          </a:p>
        </p:txBody>
      </p:sp>
      <p:sp>
        <p:nvSpPr>
          <p:cNvPr id="139" name="Google Shape;139;p18"/>
          <p:cNvSpPr/>
          <p:nvPr/>
        </p:nvSpPr>
        <p:spPr>
          <a:xfrm>
            <a:off x="2630509" y="2322989"/>
            <a:ext cx="682200" cy="3882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5713432" y="2322991"/>
            <a:ext cx="682200" cy="3882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nvSpPr>
        <p:spPr>
          <a:xfrm>
            <a:off x="6464525" y="2089000"/>
            <a:ext cx="2532300" cy="856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600"/>
              </a:spcBef>
              <a:spcAft>
                <a:spcPts val="0"/>
              </a:spcAft>
              <a:buNone/>
            </a:pPr>
            <a:r>
              <a:rPr i="1" lang="en" sz="3600">
                <a:solidFill>
                  <a:srgbClr val="222222"/>
                </a:solidFill>
                <a:latin typeface="Roboto"/>
                <a:ea typeface="Roboto"/>
                <a:cs typeface="Roboto"/>
                <a:sym typeface="Roboto"/>
              </a:rPr>
              <a:t>Combined Model</a:t>
            </a:r>
            <a:endParaRPr i="1" sz="3600">
              <a:solidFill>
                <a:srgbClr val="22222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SIR Model</a:t>
            </a:r>
            <a:endParaRPr/>
          </a:p>
        </p:txBody>
      </p:sp>
      <p:sp>
        <p:nvSpPr>
          <p:cNvPr id="147" name="Google Shape;147;p19"/>
          <p:cNvSpPr txBox="1"/>
          <p:nvPr>
            <p:ph idx="1" type="body"/>
          </p:nvPr>
        </p:nvSpPr>
        <p:spPr>
          <a:xfrm>
            <a:off x="1104900" y="1277625"/>
            <a:ext cx="3997500" cy="3648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sz="2400"/>
              <a:t>3 differential equations</a:t>
            </a:r>
            <a:endParaRPr sz="2400"/>
          </a:p>
          <a:p>
            <a:pPr indent="-342900" lvl="1" marL="914400" rtl="0" algn="l">
              <a:lnSpc>
                <a:spcPct val="115000"/>
              </a:lnSpc>
              <a:spcBef>
                <a:spcPts val="0"/>
              </a:spcBef>
              <a:spcAft>
                <a:spcPts val="0"/>
              </a:spcAft>
              <a:buSzPts val="1800"/>
              <a:buChar char="▹"/>
            </a:pPr>
            <a:r>
              <a:rPr lang="en" sz="1800">
                <a:solidFill>
                  <a:schemeClr val="dk1"/>
                </a:solidFill>
                <a:highlight>
                  <a:srgbClr val="FFFFFF"/>
                </a:highlight>
                <a:latin typeface="Arial"/>
                <a:ea typeface="Arial"/>
                <a:cs typeface="Arial"/>
                <a:sym typeface="Arial"/>
              </a:rPr>
              <a:t>susceptible (S), infected (I), and resistant (R).</a:t>
            </a:r>
            <a:endParaRPr sz="1800"/>
          </a:p>
          <a:p>
            <a:pPr indent="-342900" lvl="1" marL="914400" marR="0" rtl="0" algn="l">
              <a:lnSpc>
                <a:spcPct val="115000"/>
              </a:lnSpc>
              <a:spcBef>
                <a:spcPts val="0"/>
              </a:spcBef>
              <a:spcAft>
                <a:spcPts val="0"/>
              </a:spcAft>
              <a:buSzPts val="1800"/>
              <a:buChar char="▹"/>
            </a:pPr>
            <a:r>
              <a:t/>
            </a:r>
            <a:endParaRPr sz="1800">
              <a:solidFill>
                <a:schemeClr val="dk1"/>
              </a:solidFill>
              <a:highlight>
                <a:srgbClr val="FFFFFF"/>
              </a:highlight>
              <a:latin typeface="Arial"/>
              <a:ea typeface="Arial"/>
              <a:cs typeface="Arial"/>
              <a:sym typeface="Arial"/>
            </a:endParaRPr>
          </a:p>
        </p:txBody>
      </p:sp>
      <p:pic>
        <p:nvPicPr>
          <p:cNvPr id="148" name="Google Shape;148;p19"/>
          <p:cNvPicPr preferRelativeResize="0"/>
          <p:nvPr/>
        </p:nvPicPr>
        <p:blipFill>
          <a:blip r:embed="rId3">
            <a:alphaModFix/>
          </a:blip>
          <a:stretch>
            <a:fillRect/>
          </a:stretch>
        </p:blipFill>
        <p:spPr>
          <a:xfrm>
            <a:off x="5051382" y="1216033"/>
            <a:ext cx="4243450" cy="3182575"/>
          </a:xfrm>
          <a:prstGeom prst="rect">
            <a:avLst/>
          </a:prstGeom>
          <a:noFill/>
          <a:ln>
            <a:noFill/>
          </a:ln>
        </p:spPr>
      </p:pic>
      <p:pic>
        <p:nvPicPr>
          <p:cNvPr id="149" name="Google Shape;149;p19"/>
          <p:cNvPicPr preferRelativeResize="0"/>
          <p:nvPr/>
        </p:nvPicPr>
        <p:blipFill>
          <a:blip r:embed="rId4">
            <a:alphaModFix/>
          </a:blip>
          <a:stretch>
            <a:fillRect/>
          </a:stretch>
        </p:blipFill>
        <p:spPr>
          <a:xfrm>
            <a:off x="2037250" y="2598478"/>
            <a:ext cx="24574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Twitter Significant Word Extraction</a:t>
            </a:r>
            <a:endParaRPr/>
          </a:p>
        </p:txBody>
      </p:sp>
      <p:pic>
        <p:nvPicPr>
          <p:cNvPr id="155" name="Google Shape;155;p20"/>
          <p:cNvPicPr preferRelativeResize="0"/>
          <p:nvPr/>
        </p:nvPicPr>
        <p:blipFill>
          <a:blip r:embed="rId3">
            <a:alphaModFix/>
          </a:blip>
          <a:stretch>
            <a:fillRect/>
          </a:stretch>
        </p:blipFill>
        <p:spPr>
          <a:xfrm>
            <a:off x="1142752" y="1232899"/>
            <a:ext cx="1663475" cy="1664225"/>
          </a:xfrm>
          <a:prstGeom prst="rect">
            <a:avLst/>
          </a:prstGeom>
          <a:noFill/>
          <a:ln>
            <a:noFill/>
          </a:ln>
        </p:spPr>
      </p:pic>
      <p:sp>
        <p:nvSpPr>
          <p:cNvPr id="156" name="Google Shape;156;p20"/>
          <p:cNvSpPr/>
          <p:nvPr/>
        </p:nvSpPr>
        <p:spPr>
          <a:xfrm>
            <a:off x="3138375" y="1869307"/>
            <a:ext cx="3267900" cy="19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txBox="1"/>
          <p:nvPr/>
        </p:nvSpPr>
        <p:spPr>
          <a:xfrm>
            <a:off x="3178187" y="1441575"/>
            <a:ext cx="31452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(March 4 to March 31) &amp;&amp; (English)</a:t>
            </a:r>
            <a:endParaRPr>
              <a:latin typeface="Roboto"/>
              <a:ea typeface="Roboto"/>
              <a:cs typeface="Roboto"/>
              <a:sym typeface="Roboto"/>
            </a:endParaRPr>
          </a:p>
        </p:txBody>
      </p:sp>
      <p:sp>
        <p:nvSpPr>
          <p:cNvPr id="158" name="Google Shape;158;p20"/>
          <p:cNvSpPr txBox="1"/>
          <p:nvPr/>
        </p:nvSpPr>
        <p:spPr>
          <a:xfrm>
            <a:off x="6717700" y="1441575"/>
            <a:ext cx="1895400" cy="12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800">
                <a:solidFill>
                  <a:schemeClr val="dk1"/>
                </a:solidFill>
                <a:latin typeface="Roboto"/>
                <a:ea typeface="Roboto"/>
                <a:cs typeface="Roboto"/>
                <a:sym typeface="Roboto"/>
              </a:rPr>
              <a:t>8</a:t>
            </a:r>
            <a:r>
              <a:rPr i="1" lang="en" sz="2800">
                <a:solidFill>
                  <a:schemeClr val="dk1"/>
                </a:solidFill>
                <a:latin typeface="Roboto"/>
                <a:ea typeface="Roboto"/>
                <a:cs typeface="Roboto"/>
                <a:sym typeface="Roboto"/>
              </a:rPr>
              <a:t> Million </a:t>
            </a:r>
            <a:endParaRPr i="1" sz="2800">
              <a:solidFill>
                <a:schemeClr val="dk1"/>
              </a:solidFill>
              <a:latin typeface="Roboto"/>
              <a:ea typeface="Roboto"/>
              <a:cs typeface="Roboto"/>
              <a:sym typeface="Roboto"/>
            </a:endParaRPr>
          </a:p>
          <a:p>
            <a:pPr indent="0" lvl="0" marL="0" rtl="0" algn="l">
              <a:spcBef>
                <a:spcPts val="0"/>
              </a:spcBef>
              <a:spcAft>
                <a:spcPts val="0"/>
              </a:spcAft>
              <a:buNone/>
            </a:pPr>
            <a:r>
              <a:rPr i="1" lang="en" sz="2800">
                <a:solidFill>
                  <a:schemeClr val="dk1"/>
                </a:solidFill>
                <a:latin typeface="Roboto"/>
                <a:ea typeface="Roboto"/>
                <a:cs typeface="Roboto"/>
                <a:sym typeface="Roboto"/>
              </a:rPr>
              <a:t>Tweets</a:t>
            </a:r>
            <a:endParaRPr i="1"/>
          </a:p>
        </p:txBody>
      </p:sp>
      <p:sp>
        <p:nvSpPr>
          <p:cNvPr id="159" name="Google Shape;159;p20"/>
          <p:cNvSpPr txBox="1"/>
          <p:nvPr/>
        </p:nvSpPr>
        <p:spPr>
          <a:xfrm>
            <a:off x="6164375" y="2446270"/>
            <a:ext cx="1107000" cy="94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a:ea typeface="Roboto"/>
                <a:cs typeface="Roboto"/>
                <a:sym typeface="Roboto"/>
              </a:rPr>
              <a:t>Tokenize</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Normalize</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Stop Word</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Lemmatize</a:t>
            </a:r>
            <a:endParaRPr>
              <a:latin typeface="Roboto"/>
              <a:ea typeface="Roboto"/>
              <a:cs typeface="Roboto"/>
              <a:sym typeface="Roboto"/>
            </a:endParaRPr>
          </a:p>
        </p:txBody>
      </p:sp>
      <p:sp>
        <p:nvSpPr>
          <p:cNvPr id="160" name="Google Shape;160;p20"/>
          <p:cNvSpPr txBox="1"/>
          <p:nvPr/>
        </p:nvSpPr>
        <p:spPr>
          <a:xfrm>
            <a:off x="5735299" y="3554126"/>
            <a:ext cx="3267900" cy="14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i="1" lang="en" sz="2400">
                <a:solidFill>
                  <a:schemeClr val="dk1"/>
                </a:solidFill>
                <a:latin typeface="Roboto"/>
                <a:ea typeface="Roboto"/>
                <a:cs typeface="Roboto"/>
                <a:sym typeface="Roboto"/>
              </a:rPr>
              <a:t>1000 m</a:t>
            </a:r>
            <a:r>
              <a:rPr i="1" lang="en" sz="2400">
                <a:solidFill>
                  <a:schemeClr val="dk1"/>
                </a:solidFill>
                <a:latin typeface="Roboto"/>
                <a:ea typeface="Roboto"/>
                <a:cs typeface="Roboto"/>
                <a:sym typeface="Roboto"/>
              </a:rPr>
              <a:t>ost f</a:t>
            </a:r>
            <a:r>
              <a:rPr i="1" lang="en" sz="2400">
                <a:solidFill>
                  <a:schemeClr val="dk1"/>
                </a:solidFill>
                <a:latin typeface="Roboto"/>
                <a:ea typeface="Roboto"/>
                <a:cs typeface="Roboto"/>
                <a:sym typeface="Roboto"/>
              </a:rPr>
              <a:t>requently occurred Unigrams/Bigrams</a:t>
            </a:r>
            <a:endParaRPr i="1" sz="2400">
              <a:latin typeface="Roboto"/>
              <a:ea typeface="Roboto"/>
              <a:cs typeface="Roboto"/>
              <a:sym typeface="Roboto"/>
            </a:endParaRPr>
          </a:p>
        </p:txBody>
      </p:sp>
      <p:sp>
        <p:nvSpPr>
          <p:cNvPr id="161" name="Google Shape;161;p20"/>
          <p:cNvSpPr/>
          <p:nvPr/>
        </p:nvSpPr>
        <p:spPr>
          <a:xfrm>
            <a:off x="4228098" y="4123475"/>
            <a:ext cx="1203300" cy="19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nvSpPr>
        <p:spPr>
          <a:xfrm>
            <a:off x="4355197" y="3577775"/>
            <a:ext cx="1107000" cy="5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Calculate Correlation</a:t>
            </a:r>
            <a:endParaRPr>
              <a:latin typeface="Roboto"/>
              <a:ea typeface="Roboto"/>
              <a:cs typeface="Roboto"/>
              <a:sym typeface="Roboto"/>
            </a:endParaRPr>
          </a:p>
        </p:txBody>
      </p:sp>
      <p:sp>
        <p:nvSpPr>
          <p:cNvPr id="163" name="Google Shape;163;p20"/>
          <p:cNvSpPr txBox="1"/>
          <p:nvPr/>
        </p:nvSpPr>
        <p:spPr>
          <a:xfrm>
            <a:off x="1026642" y="3557232"/>
            <a:ext cx="3560700" cy="14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dk1"/>
                </a:solidFill>
                <a:latin typeface="Roboto"/>
                <a:ea typeface="Roboto"/>
                <a:cs typeface="Roboto"/>
                <a:sym typeface="Roboto"/>
              </a:rPr>
              <a:t>Top </a:t>
            </a:r>
            <a:r>
              <a:rPr b="1" i="1" lang="en" sz="2400">
                <a:solidFill>
                  <a:schemeClr val="dk1"/>
                </a:solidFill>
                <a:latin typeface="Roboto"/>
                <a:ea typeface="Roboto"/>
                <a:cs typeface="Roboto"/>
                <a:sym typeface="Roboto"/>
              </a:rPr>
              <a:t>20 words</a:t>
            </a:r>
            <a:r>
              <a:rPr i="1" lang="en" sz="2400">
                <a:solidFill>
                  <a:schemeClr val="dk1"/>
                </a:solidFill>
                <a:latin typeface="Roboto"/>
                <a:ea typeface="Roboto"/>
                <a:cs typeface="Roboto"/>
                <a:sym typeface="Roboto"/>
              </a:rPr>
              <a:t> having strongest correlation with # of new cases</a:t>
            </a:r>
            <a:endParaRPr i="1" sz="2400"/>
          </a:p>
        </p:txBody>
      </p:sp>
      <p:sp>
        <p:nvSpPr>
          <p:cNvPr id="164" name="Google Shape;164;p20"/>
          <p:cNvSpPr txBox="1"/>
          <p:nvPr/>
        </p:nvSpPr>
        <p:spPr>
          <a:xfrm>
            <a:off x="7508822" y="2446261"/>
            <a:ext cx="1107000" cy="9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Stem</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Unigram &amp;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Bigram</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BOW</a:t>
            </a:r>
            <a:endParaRPr>
              <a:solidFill>
                <a:schemeClr val="dk1"/>
              </a:solidFill>
              <a:latin typeface="Roboto"/>
              <a:ea typeface="Roboto"/>
              <a:cs typeface="Roboto"/>
              <a:sym typeface="Roboto"/>
            </a:endParaRPr>
          </a:p>
        </p:txBody>
      </p:sp>
      <p:sp>
        <p:nvSpPr>
          <p:cNvPr id="165" name="Google Shape;165;p20"/>
          <p:cNvSpPr/>
          <p:nvPr/>
        </p:nvSpPr>
        <p:spPr>
          <a:xfrm rot="-5400000">
            <a:off x="6925250" y="2886124"/>
            <a:ext cx="929700" cy="19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1104900" y="276075"/>
            <a:ext cx="6724500" cy="7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Like This</a:t>
            </a:r>
            <a:endParaRPr/>
          </a:p>
        </p:txBody>
      </p:sp>
      <p:pic>
        <p:nvPicPr>
          <p:cNvPr id="171" name="Google Shape;171;p21"/>
          <p:cNvPicPr preferRelativeResize="0"/>
          <p:nvPr/>
        </p:nvPicPr>
        <p:blipFill>
          <a:blip r:embed="rId3">
            <a:alphaModFix/>
          </a:blip>
          <a:stretch>
            <a:fillRect/>
          </a:stretch>
        </p:blipFill>
        <p:spPr>
          <a:xfrm>
            <a:off x="388557" y="1535684"/>
            <a:ext cx="5556726" cy="2906974"/>
          </a:xfrm>
          <a:prstGeom prst="rect">
            <a:avLst/>
          </a:prstGeom>
          <a:noFill/>
          <a:ln>
            <a:noFill/>
          </a:ln>
        </p:spPr>
      </p:pic>
      <p:pic>
        <p:nvPicPr>
          <p:cNvPr id="172" name="Google Shape;172;p21"/>
          <p:cNvPicPr preferRelativeResize="0"/>
          <p:nvPr/>
        </p:nvPicPr>
        <p:blipFill>
          <a:blip r:embed="rId4">
            <a:alphaModFix/>
          </a:blip>
          <a:stretch>
            <a:fillRect/>
          </a:stretch>
        </p:blipFill>
        <p:spPr>
          <a:xfrm>
            <a:off x="6653187" y="1598471"/>
            <a:ext cx="1960375" cy="2781400"/>
          </a:xfrm>
          <a:prstGeom prst="rect">
            <a:avLst/>
          </a:prstGeom>
          <a:noFill/>
          <a:ln>
            <a:noFill/>
          </a:ln>
        </p:spPr>
      </p:pic>
      <p:sp>
        <p:nvSpPr>
          <p:cNvPr id="173" name="Google Shape;173;p21"/>
          <p:cNvSpPr/>
          <p:nvPr/>
        </p:nvSpPr>
        <p:spPr>
          <a:xfrm>
            <a:off x="6020784" y="2459709"/>
            <a:ext cx="587700" cy="129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