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8" r:id="rId3"/>
    <p:sldId id="264" r:id="rId4"/>
    <p:sldId id="304" r:id="rId5"/>
    <p:sldId id="326" r:id="rId6"/>
    <p:sldId id="325" r:id="rId7"/>
    <p:sldId id="315" r:id="rId8"/>
    <p:sldId id="318" r:id="rId9"/>
    <p:sldId id="319" r:id="rId10"/>
    <p:sldId id="322" r:id="rId11"/>
    <p:sldId id="328" r:id="rId12"/>
    <p:sldId id="327" r:id="rId13"/>
    <p:sldId id="332" r:id="rId14"/>
    <p:sldId id="313"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Oswald" panose="00000800000000000000" pitchFamily="50"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 KAH SHIN" initials="AKS" lastIdx="4" clrIdx="0">
    <p:extLst>
      <p:ext uri="{19B8F6BF-5375-455C-9EA6-DF929625EA0E}">
        <p15:presenceInfo xmlns:p15="http://schemas.microsoft.com/office/powerpoint/2012/main" userId="S::angks30.20@ichat.sp.edu.sg::d448241a-3e1f-4007-8ea9-ab5e0f3889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D380"/>
    <a:srgbClr val="043A5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FE1BE-8A1B-0349-8026-15A273FF5F32}" v="1807" dt="2020-11-29T12:57:36.672"/>
    <p1510:client id="{73CFD4DF-4E32-418C-AC8C-71AC8664CFEC}" v="88" dt="2020-11-29T12:57:25.650"/>
    <p1510:client id="{838E6754-219A-449A-B644-3FDC4C4A2A3E}" v="1" dt="2020-11-29T12:38:30.599"/>
  </p1510:revLst>
</p1510:revInfo>
</file>

<file path=ppt/tableStyles.xml><?xml version="1.0" encoding="utf-8"?>
<a:tblStyleLst xmlns:a="http://schemas.openxmlformats.org/drawingml/2006/main" def="{602874D6-7682-47B8-9A26-4676FD720E65}">
  <a:tblStyle styleId="{602874D6-7682-47B8-9A26-4676FD720E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3"/>
    <p:restoredTop sz="94302"/>
  </p:normalViewPr>
  <p:slideViewPr>
    <p:cSldViewPr snapToGrid="0">
      <p:cViewPr varScale="1">
        <p:scale>
          <a:sx n="218" d="100"/>
          <a:sy n="218" d="100"/>
        </p:scale>
        <p:origin x="31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8d86ff3bbe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8d86ff3bbe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037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85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33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231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53B5C"/>
              </a:buClr>
              <a:buSzPts val="1700"/>
              <a:buNone/>
              <a:defRPr sz="16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89925" y="2573725"/>
            <a:ext cx="22884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title" idx="2" hasCustomPrompt="1"/>
          </p:nvPr>
        </p:nvSpPr>
        <p:spPr>
          <a:xfrm>
            <a:off x="1489925" y="1220113"/>
            <a:ext cx="1132200" cy="13689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p:nvPr/>
        </p:nvSpPr>
        <p:spPr>
          <a:xfrm>
            <a:off x="75" y="2753774"/>
            <a:ext cx="9143830" cy="2389672"/>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solidFill>
                  <a:srgbClr val="053B5C"/>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053B5C"/>
                </a:solidFill>
              </a:defRPr>
            </a:lvl1pPr>
            <a:lvl2pPr lvl="1" algn="ctr" rtl="0">
              <a:spcBef>
                <a:spcPts val="1600"/>
              </a:spcBef>
              <a:spcAft>
                <a:spcPts val="0"/>
              </a:spcAft>
              <a:buNone/>
              <a:defRPr sz="1400">
                <a:solidFill>
                  <a:srgbClr val="053B5C"/>
                </a:solidFill>
              </a:defRPr>
            </a:lvl2pPr>
            <a:lvl3pPr lvl="2" algn="ctr" rtl="0">
              <a:spcBef>
                <a:spcPts val="1600"/>
              </a:spcBef>
              <a:spcAft>
                <a:spcPts val="0"/>
              </a:spcAft>
              <a:buNone/>
              <a:defRPr sz="1400">
                <a:solidFill>
                  <a:srgbClr val="053B5C"/>
                </a:solidFill>
              </a:defRPr>
            </a:lvl3pPr>
            <a:lvl4pPr lvl="3" algn="ctr" rtl="0">
              <a:spcBef>
                <a:spcPts val="1600"/>
              </a:spcBef>
              <a:spcAft>
                <a:spcPts val="0"/>
              </a:spcAft>
              <a:buNone/>
              <a:defRPr sz="1400">
                <a:solidFill>
                  <a:srgbClr val="053B5C"/>
                </a:solidFill>
              </a:defRPr>
            </a:lvl4pPr>
            <a:lvl5pPr lvl="4" algn="ctr" rtl="0">
              <a:spcBef>
                <a:spcPts val="1600"/>
              </a:spcBef>
              <a:spcAft>
                <a:spcPts val="0"/>
              </a:spcAft>
              <a:buNone/>
              <a:defRPr sz="1400">
                <a:solidFill>
                  <a:srgbClr val="053B5C"/>
                </a:solidFill>
              </a:defRPr>
            </a:lvl5pPr>
            <a:lvl6pPr lvl="5" algn="ctr" rtl="0">
              <a:spcBef>
                <a:spcPts val="1600"/>
              </a:spcBef>
              <a:spcAft>
                <a:spcPts val="0"/>
              </a:spcAft>
              <a:buNone/>
              <a:defRPr sz="1400">
                <a:solidFill>
                  <a:srgbClr val="053B5C"/>
                </a:solidFill>
              </a:defRPr>
            </a:lvl6pPr>
            <a:lvl7pPr lvl="6" algn="ctr" rtl="0">
              <a:spcBef>
                <a:spcPts val="1600"/>
              </a:spcBef>
              <a:spcAft>
                <a:spcPts val="0"/>
              </a:spcAft>
              <a:buNone/>
              <a:defRPr sz="1400">
                <a:solidFill>
                  <a:srgbClr val="053B5C"/>
                </a:solidFill>
              </a:defRPr>
            </a:lvl7pPr>
            <a:lvl8pPr lvl="7" algn="ctr" rtl="0">
              <a:spcBef>
                <a:spcPts val="1600"/>
              </a:spcBef>
              <a:spcAft>
                <a:spcPts val="0"/>
              </a:spcAft>
              <a:buNone/>
              <a:defRPr sz="1400">
                <a:solidFill>
                  <a:srgbClr val="053B5C"/>
                </a:solidFill>
              </a:defRPr>
            </a:lvl8pPr>
            <a:lvl9pPr lvl="8" algn="ctr" rtl="0">
              <a:spcBef>
                <a:spcPts val="1600"/>
              </a:spcBef>
              <a:spcAft>
                <a:spcPts val="1600"/>
              </a:spcAft>
              <a:buNone/>
              <a:defRPr sz="1400">
                <a:solidFill>
                  <a:srgbClr val="053B5C"/>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 name="Google Shape;72;p11"/>
          <p:cNvSpPr/>
          <p:nvPr/>
        </p:nvSpPr>
        <p:spPr>
          <a:xfrm>
            <a:off x="135300" y="3359424"/>
            <a:ext cx="3190928" cy="1665834"/>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flipH="1">
            <a:off x="3838" y="2854054"/>
            <a:ext cx="9136313" cy="2289456"/>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flipH="1">
            <a:off x="7315803" y="3477799"/>
            <a:ext cx="1828197" cy="1665810"/>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txBox="1">
            <a:spLocks noGrp="1"/>
          </p:cNvSpPr>
          <p:nvPr>
            <p:ph type="title"/>
          </p:nvPr>
        </p:nvSpPr>
        <p:spPr>
          <a:xfrm>
            <a:off x="1891075" y="2571750"/>
            <a:ext cx="5361900" cy="65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rgbClr val="053B5C"/>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1"/>
          <p:cNvSpPr txBox="1">
            <a:spLocks noGrp="1"/>
          </p:cNvSpPr>
          <p:nvPr>
            <p:ph type="title" idx="2" hasCustomPrompt="1"/>
          </p:nvPr>
        </p:nvSpPr>
        <p:spPr>
          <a:xfrm>
            <a:off x="1891075" y="1639950"/>
            <a:ext cx="5361900" cy="10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rgbClr val="053B5C"/>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11"/>
          <p:cNvSpPr txBox="1">
            <a:spLocks noGrp="1"/>
          </p:cNvSpPr>
          <p:nvPr>
            <p:ph type="subTitle" idx="1"/>
          </p:nvPr>
        </p:nvSpPr>
        <p:spPr>
          <a:xfrm>
            <a:off x="1891050" y="3081750"/>
            <a:ext cx="5361900" cy="42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717525" y="1535950"/>
            <a:ext cx="3163200" cy="2071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ly Title 3">
  <p:cSld name="CUSTOM_15_1">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6"/>
          <p:cNvSpPr/>
          <p:nvPr/>
        </p:nvSpPr>
        <p:spPr>
          <a:xfrm flipH="1">
            <a:off x="578963" y="4441778"/>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flipH="1">
            <a:off x="154419" y="4816944"/>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flipH="1">
            <a:off x="1797672" y="4877626"/>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7" r:id="rId6"/>
    <p:sldLayoutId id="2147483658" r:id="rId7"/>
    <p:sldLayoutId id="2147483660" r:id="rId8"/>
    <p:sldLayoutId id="2147483672"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sian-power.com/power-utility/news/singapore-deploy-2gw-solar-power-203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302723" y="1666998"/>
            <a:ext cx="4938715"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Visualization CA1</a:t>
            </a:r>
            <a:endParaRPr/>
          </a:p>
        </p:txBody>
      </p:sp>
      <p:sp>
        <p:nvSpPr>
          <p:cNvPr id="323" name="Google Shape;323;p32"/>
          <p:cNvSpPr txBox="1">
            <a:spLocks noGrp="1"/>
          </p:cNvSpPr>
          <p:nvPr>
            <p:ph type="subTitle" idx="1"/>
          </p:nvPr>
        </p:nvSpPr>
        <p:spPr>
          <a:xfrm>
            <a:off x="302723" y="3496548"/>
            <a:ext cx="3988500" cy="1136213"/>
          </a:xfrm>
          <a:prstGeom prst="rect">
            <a:avLst/>
          </a:prstGeom>
        </p:spPr>
        <p:txBody>
          <a:bodyPr spcFirstLastPara="1" wrap="square" lIns="91425" tIns="91425" rIns="91425" bIns="91425" anchor="t" anchorCtr="0">
            <a:noAutofit/>
          </a:bodyPr>
          <a:lstStyle/>
          <a:p>
            <a:pPr marL="0" indent="0"/>
            <a:endParaRPr lang="en-US" dirty="0"/>
          </a:p>
          <a:p>
            <a:pPr marL="0" indent="0"/>
            <a:r>
              <a:rPr lang="en-US" dirty="0"/>
              <a:t>Shi </a:t>
            </a:r>
            <a:r>
              <a:rPr lang="en-US" dirty="0" err="1"/>
              <a:t>TingXiao</a:t>
            </a:r>
            <a:r>
              <a:rPr lang="en-US" dirty="0"/>
              <a:t> (P2033444)</a:t>
            </a:r>
          </a:p>
          <a:p>
            <a:pPr marL="0" indent="0"/>
            <a:r>
              <a:rPr lang="en-US" dirty="0"/>
              <a:t>Ang Kah Shin (P2004176), Devyn Chew(P2026578), Ryan Tan (P2026312),</a:t>
            </a:r>
            <a:endParaRPr lang="en-SG" dirty="0"/>
          </a:p>
        </p:txBody>
      </p:sp>
      <p:grpSp>
        <p:nvGrpSpPr>
          <p:cNvPr id="324" name="Google Shape;324;p32"/>
          <p:cNvGrpSpPr/>
          <p:nvPr/>
        </p:nvGrpSpPr>
        <p:grpSpPr>
          <a:xfrm>
            <a:off x="4911911" y="889203"/>
            <a:ext cx="3934193" cy="2721846"/>
            <a:chOff x="5280759" y="250992"/>
            <a:chExt cx="3748278" cy="2593222"/>
          </a:xfrm>
        </p:grpSpPr>
        <p:sp>
          <p:nvSpPr>
            <p:cNvPr id="325" name="Google Shape;325;p32"/>
            <p:cNvSpPr/>
            <p:nvPr/>
          </p:nvSpPr>
          <p:spPr>
            <a:xfrm>
              <a:off x="5280759" y="1698813"/>
              <a:ext cx="820608" cy="426057"/>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715136" y="1667056"/>
              <a:ext cx="885115" cy="102720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7715136" y="1678144"/>
              <a:ext cx="707023" cy="1016116"/>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8221264" y="778218"/>
              <a:ext cx="61662" cy="47834"/>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8112919" y="778218"/>
              <a:ext cx="61651" cy="47834"/>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8326377" y="778218"/>
              <a:ext cx="61651" cy="47834"/>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5546035"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5443287" y="2181531"/>
              <a:ext cx="58419" cy="47834"/>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5645667"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5578043" y="1222454"/>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5482522" y="1222454"/>
              <a:ext cx="61526" cy="47834"/>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8758029" y="2044537"/>
              <a:ext cx="61651" cy="47834"/>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8662509" y="2044537"/>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924510" y="864251"/>
              <a:ext cx="524067" cy="989129"/>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996244" y="888142"/>
              <a:ext cx="523941" cy="989150"/>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6063125" y="916802"/>
              <a:ext cx="524067" cy="989129"/>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128877" y="941342"/>
              <a:ext cx="524077" cy="989244"/>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200737" y="973224"/>
              <a:ext cx="524067" cy="989129"/>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267493" y="1008265"/>
              <a:ext cx="524067" cy="989202"/>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6329385" y="1021915"/>
              <a:ext cx="558941" cy="1032841"/>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6405607" y="1021936"/>
              <a:ext cx="574505" cy="1061460"/>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969467" y="626904"/>
              <a:ext cx="1253254" cy="431161"/>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063125" y="811721"/>
              <a:ext cx="1365459" cy="1608560"/>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300494" y="822558"/>
              <a:ext cx="1128090" cy="1597723"/>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650897" y="1512499"/>
              <a:ext cx="1034682" cy="1200818"/>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9124" y="1525459"/>
              <a:ext cx="826455" cy="1187859"/>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5609674" y="516069"/>
              <a:ext cx="2737131" cy="2251672"/>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369663" y="818322"/>
              <a:ext cx="377491" cy="475627"/>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7548006" y="1200258"/>
              <a:ext cx="464100" cy="1599742"/>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7459703" y="1174579"/>
              <a:ext cx="500260" cy="1601510"/>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7376012" y="1104727"/>
              <a:ext cx="464027" cy="1599752"/>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rgbClr val="FFD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962790" y="250992"/>
              <a:ext cx="255820" cy="5564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226319" y="544092"/>
              <a:ext cx="174494" cy="393945"/>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102400" y="407097"/>
              <a:ext cx="11224" cy="672149"/>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334915" y="658409"/>
              <a:ext cx="10973" cy="369897"/>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681458" y="2194973"/>
              <a:ext cx="377616" cy="475501"/>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842664" y="2171061"/>
              <a:ext cx="377616" cy="523324"/>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7046229" y="977355"/>
              <a:ext cx="446119" cy="1643810"/>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500960" y="2341967"/>
              <a:ext cx="1652942" cy="387543"/>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rgbClr val="FFD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928795" y="2145779"/>
              <a:ext cx="375242" cy="5867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284553" y="2474568"/>
              <a:ext cx="375242" cy="58796"/>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398488" y="2207022"/>
              <a:ext cx="630550" cy="480522"/>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927299" y="1652695"/>
              <a:ext cx="411141" cy="313267"/>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572580" y="1342106"/>
              <a:ext cx="551755" cy="384991"/>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967327" y="787695"/>
              <a:ext cx="108857" cy="574432"/>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531615" y="1390463"/>
              <a:ext cx="451422" cy="234440"/>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967327" y="873372"/>
              <a:ext cx="108857" cy="488754"/>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531636" y="1437282"/>
              <a:ext cx="412783" cy="187621"/>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8031959" y="1364051"/>
              <a:ext cx="24926" cy="135424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969450" y="1334910"/>
              <a:ext cx="195780" cy="108355"/>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919378" y="1334910"/>
              <a:ext cx="120939" cy="112466"/>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7975674" y="1384971"/>
              <a:ext cx="189556" cy="27039"/>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005317" y="1395316"/>
              <a:ext cx="440188" cy="254544"/>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072439" y="1408140"/>
              <a:ext cx="373066" cy="241720"/>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8454648" y="1370745"/>
              <a:ext cx="78973" cy="416569"/>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138609" y="1807911"/>
              <a:ext cx="327408" cy="16998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8454648" y="1432920"/>
              <a:ext cx="78973" cy="35439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8138609" y="1841780"/>
              <a:ext cx="299491" cy="136116"/>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501477" y="1788727"/>
              <a:ext cx="18064" cy="982131"/>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8456143" y="1767556"/>
              <a:ext cx="141984" cy="78596"/>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8419899" y="1767556"/>
              <a:ext cx="87561" cy="81714"/>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460631" y="1803925"/>
              <a:ext cx="137497" cy="1956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8482178" y="1811404"/>
              <a:ext cx="319176" cy="184629"/>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8530870" y="1820735"/>
              <a:ext cx="270485" cy="175299"/>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798100" y="2458878"/>
              <a:ext cx="14958" cy="235758"/>
            </a:xfrm>
            <a:custGeom>
              <a:avLst/>
              <a:gdLst/>
              <a:ahLst/>
              <a:cxnLst/>
              <a:rect l="l" t="t" r="r" b="b"/>
              <a:pathLst>
                <a:path w="1430" h="22539" extrusionOk="0">
                  <a:moveTo>
                    <a:pt x="1" y="0"/>
                  </a:moveTo>
                  <a:lnTo>
                    <a:pt x="1" y="22539"/>
                  </a:lnTo>
                  <a:lnTo>
                    <a:pt x="1429" y="22539"/>
                  </a:lnTo>
                  <a:lnTo>
                    <a:pt x="14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171721" y="2469213"/>
              <a:ext cx="16569" cy="225423"/>
            </a:xfrm>
            <a:custGeom>
              <a:avLst/>
              <a:gdLst/>
              <a:ahLst/>
              <a:cxnLst/>
              <a:rect l="l" t="t" r="r" b="b"/>
              <a:pathLst>
                <a:path w="1584" h="21551" extrusionOk="0">
                  <a:moveTo>
                    <a:pt x="0" y="0"/>
                  </a:moveTo>
                  <a:lnTo>
                    <a:pt x="0" y="21551"/>
                  </a:lnTo>
                  <a:lnTo>
                    <a:pt x="1584" y="21551"/>
                  </a:lnTo>
                  <a:lnTo>
                    <a:pt x="1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5516266" y="2318265"/>
              <a:ext cx="422574" cy="195916"/>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5553629" y="2302575"/>
              <a:ext cx="199901" cy="200644"/>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5666210" y="2303579"/>
              <a:ext cx="199776" cy="200759"/>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5610793" y="2359613"/>
              <a:ext cx="285830" cy="6370"/>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5542050" y="2430605"/>
              <a:ext cx="280966" cy="14832"/>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5558859" y="2414664"/>
              <a:ext cx="280977" cy="15951"/>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622372" y="2343672"/>
              <a:ext cx="288822" cy="6496"/>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885034" y="2328233"/>
              <a:ext cx="422563" cy="196031"/>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922512" y="2312543"/>
              <a:ext cx="199776" cy="200644"/>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034978" y="2313662"/>
              <a:ext cx="199891" cy="200644"/>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979550" y="2369581"/>
              <a:ext cx="285830" cy="6360"/>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910807" y="2440563"/>
              <a:ext cx="280977" cy="14832"/>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927627" y="2424622"/>
              <a:ext cx="281092" cy="15951"/>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991140" y="2353766"/>
              <a:ext cx="288811" cy="6360"/>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5751146" y="2616542"/>
              <a:ext cx="169138" cy="159170"/>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106336" y="2615172"/>
              <a:ext cx="169138" cy="159044"/>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060782" y="1725162"/>
              <a:ext cx="716677" cy="315149"/>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5894510" y="1818601"/>
              <a:ext cx="1056690" cy="464685"/>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390157" y="1352074"/>
              <a:ext cx="55564" cy="127267"/>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186512" y="1673175"/>
              <a:ext cx="443786" cy="195142"/>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234858" y="1566672"/>
              <a:ext cx="363516" cy="159923"/>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272420" y="1485931"/>
              <a:ext cx="290432" cy="127706"/>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19887" y="1450304"/>
              <a:ext cx="197464" cy="86870"/>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408222" y="1535543"/>
              <a:ext cx="14947" cy="1166321"/>
            </a:xfrm>
            <a:custGeom>
              <a:avLst/>
              <a:gdLst/>
              <a:ahLst/>
              <a:cxnLst/>
              <a:rect l="l" t="t" r="r" b="b"/>
              <a:pathLst>
                <a:path w="1429" h="111503" extrusionOk="0">
                  <a:moveTo>
                    <a:pt x="0" y="0"/>
                  </a:moveTo>
                  <a:lnTo>
                    <a:pt x="0" y="111502"/>
                  </a:lnTo>
                  <a:lnTo>
                    <a:pt x="1429" y="111502"/>
                  </a:lnTo>
                  <a:lnTo>
                    <a:pt x="1429" y="0"/>
                  </a:ln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81987" y="1487092"/>
              <a:ext cx="146597" cy="31777"/>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1354" y="1276752"/>
              <a:ext cx="146471" cy="31893"/>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272521" y="1149349"/>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272521" y="1891601"/>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100412" y="2054118"/>
              <a:ext cx="146586" cy="31893"/>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8172447" y="2323380"/>
              <a:ext cx="277106" cy="476118"/>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172573" y="2452278"/>
              <a:ext cx="229283" cy="94035"/>
            </a:xfrm>
            <a:custGeom>
              <a:avLst/>
              <a:gdLst/>
              <a:ahLst/>
              <a:cxnLst/>
              <a:rect l="l" t="t" r="r" b="b"/>
              <a:pathLst>
                <a:path w="21920" h="8990" extrusionOk="0">
                  <a:moveTo>
                    <a:pt x="0" y="0"/>
                  </a:moveTo>
                  <a:lnTo>
                    <a:pt x="0" y="8989"/>
                  </a:lnTo>
                  <a:lnTo>
                    <a:pt x="21920" y="8989"/>
                  </a:lnTo>
                  <a:lnTo>
                    <a:pt x="21920"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210679" y="2579681"/>
              <a:ext cx="38242" cy="148208"/>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013856" y="2350398"/>
              <a:ext cx="269763" cy="463545"/>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013981" y="2475813"/>
              <a:ext cx="223185" cy="91546"/>
            </a:xfrm>
            <a:custGeom>
              <a:avLst/>
              <a:gdLst/>
              <a:ahLst/>
              <a:cxnLst/>
              <a:rect l="l" t="t" r="r" b="b"/>
              <a:pathLst>
                <a:path w="21337" h="8752" extrusionOk="0">
                  <a:moveTo>
                    <a:pt x="0" y="0"/>
                  </a:moveTo>
                  <a:lnTo>
                    <a:pt x="0" y="8752"/>
                  </a:lnTo>
                  <a:lnTo>
                    <a:pt x="21336" y="8752"/>
                  </a:lnTo>
                  <a:lnTo>
                    <a:pt x="21336"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050968" y="2599858"/>
              <a:ext cx="37248" cy="144222"/>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258819" y="1969832"/>
              <a:ext cx="439634" cy="717462"/>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589480" y="1929832"/>
              <a:ext cx="14330" cy="358433"/>
            </a:xfrm>
            <a:custGeom>
              <a:avLst/>
              <a:gdLst/>
              <a:ahLst/>
              <a:cxnLst/>
              <a:rect l="l" t="t" r="r" b="b"/>
              <a:pathLst>
                <a:path w="1370" h="34267" extrusionOk="0">
                  <a:moveTo>
                    <a:pt x="0" y="1"/>
                  </a:moveTo>
                  <a:lnTo>
                    <a:pt x="0" y="34267"/>
                  </a:lnTo>
                  <a:lnTo>
                    <a:pt x="1369" y="34267"/>
                  </a:lnTo>
                  <a:lnTo>
                    <a:pt x="13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519356" y="1810881"/>
              <a:ext cx="226051" cy="156701"/>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561698" y="1810892"/>
              <a:ext cx="168396" cy="109537"/>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610526" y="1846268"/>
              <a:ext cx="63021" cy="71620"/>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293201" y="2307313"/>
              <a:ext cx="214963" cy="23922"/>
            </a:xfrm>
            <a:custGeom>
              <a:avLst/>
              <a:gdLst/>
              <a:ahLst/>
              <a:cxnLst/>
              <a:rect l="l" t="t" r="r" b="b"/>
              <a:pathLst>
                <a:path w="20551" h="2287" extrusionOk="0">
                  <a:moveTo>
                    <a:pt x="0" y="0"/>
                  </a:moveTo>
                  <a:lnTo>
                    <a:pt x="0" y="2286"/>
                  </a:lnTo>
                  <a:lnTo>
                    <a:pt x="20550" y="2286"/>
                  </a:lnTo>
                  <a:lnTo>
                    <a:pt x="20550"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295565" y="2376684"/>
              <a:ext cx="215089" cy="23922"/>
            </a:xfrm>
            <a:custGeom>
              <a:avLst/>
              <a:gdLst/>
              <a:ahLst/>
              <a:cxnLst/>
              <a:rect l="l" t="t" r="r" b="b"/>
              <a:pathLst>
                <a:path w="20563" h="2287" extrusionOk="0">
                  <a:moveTo>
                    <a:pt x="0" y="0"/>
                  </a:moveTo>
                  <a:lnTo>
                    <a:pt x="0" y="2286"/>
                  </a:lnTo>
                  <a:lnTo>
                    <a:pt x="20562" y="2286"/>
                  </a:lnTo>
                  <a:lnTo>
                    <a:pt x="20562"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95565" y="2448293"/>
              <a:ext cx="215089" cy="23922"/>
            </a:xfrm>
            <a:custGeom>
              <a:avLst/>
              <a:gdLst/>
              <a:ahLst/>
              <a:cxnLst/>
              <a:rect l="l" t="t" r="r" b="b"/>
              <a:pathLst>
                <a:path w="20563" h="2287" extrusionOk="0">
                  <a:moveTo>
                    <a:pt x="0" y="0"/>
                  </a:moveTo>
                  <a:lnTo>
                    <a:pt x="0" y="2286"/>
                  </a:lnTo>
                  <a:lnTo>
                    <a:pt x="20562" y="2286"/>
                  </a:lnTo>
                  <a:lnTo>
                    <a:pt x="20562"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295565" y="2529609"/>
              <a:ext cx="215089" cy="23807"/>
            </a:xfrm>
            <a:custGeom>
              <a:avLst/>
              <a:gdLst/>
              <a:ahLst/>
              <a:cxnLst/>
              <a:rect l="l" t="t" r="r" b="b"/>
              <a:pathLst>
                <a:path w="20563" h="2276" extrusionOk="0">
                  <a:moveTo>
                    <a:pt x="0" y="1"/>
                  </a:moveTo>
                  <a:lnTo>
                    <a:pt x="0" y="2275"/>
                  </a:lnTo>
                  <a:lnTo>
                    <a:pt x="20562" y="2275"/>
                  </a:lnTo>
                  <a:lnTo>
                    <a:pt x="20562"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599563" y="2560246"/>
              <a:ext cx="37123" cy="144233"/>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41736" y="1715570"/>
              <a:ext cx="58545" cy="309323"/>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607140" y="2040123"/>
              <a:ext cx="242965" cy="126263"/>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841736" y="1761709"/>
              <a:ext cx="58545" cy="263184"/>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607140" y="2065331"/>
              <a:ext cx="222285" cy="101054"/>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76485" y="2025981"/>
              <a:ext cx="13462" cy="729188"/>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842866" y="2010280"/>
              <a:ext cx="105364" cy="58304"/>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6815838" y="2010165"/>
              <a:ext cx="65145" cy="60658"/>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846224" y="2037183"/>
              <a:ext cx="102006" cy="14581"/>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862165" y="2042790"/>
              <a:ext cx="237003" cy="137016"/>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898283" y="2049641"/>
              <a:ext cx="200884" cy="130164"/>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5475671" y="2683789"/>
              <a:ext cx="3402418" cy="160425"/>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813648" y="362014"/>
              <a:ext cx="510124" cy="264900"/>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graphical user interface&#10;&#10;Description automatically generated">
            <a:extLst>
              <a:ext uri="{FF2B5EF4-FFF2-40B4-BE49-F238E27FC236}">
                <a16:creationId xmlns:a16="http://schemas.microsoft.com/office/drawing/2014/main" id="{8DDC4003-B31F-434D-92B6-BDD501524ED2}"/>
              </a:ext>
            </a:extLst>
          </p:cNvPr>
          <p:cNvPicPr>
            <a:picLocks noChangeAspect="1"/>
          </p:cNvPicPr>
          <p:nvPr/>
        </p:nvPicPr>
        <p:blipFill>
          <a:blip r:embed="rId3"/>
          <a:stretch>
            <a:fillRect/>
          </a:stretch>
        </p:blipFill>
        <p:spPr>
          <a:xfrm>
            <a:off x="7471000" y="4603950"/>
            <a:ext cx="1574800" cy="457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7;p36">
            <a:extLst>
              <a:ext uri="{FF2B5EF4-FFF2-40B4-BE49-F238E27FC236}">
                <a16:creationId xmlns:a16="http://schemas.microsoft.com/office/drawing/2014/main" id="{8983D46C-BB65-427E-A92B-19306ACB90BA}"/>
              </a:ext>
            </a:extLst>
          </p:cNvPr>
          <p:cNvSpPr txBox="1">
            <a:spLocks/>
          </p:cNvSpPr>
          <p:nvPr/>
        </p:nvSpPr>
        <p:spPr>
          <a:xfrm>
            <a:off x="364028" y="-90854"/>
            <a:ext cx="7844306" cy="77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sz="2800"/>
              <a:t>Data Insights</a:t>
            </a:r>
          </a:p>
        </p:txBody>
      </p:sp>
      <p:sp>
        <p:nvSpPr>
          <p:cNvPr id="14" name="Subtitle 3">
            <a:extLst>
              <a:ext uri="{FF2B5EF4-FFF2-40B4-BE49-F238E27FC236}">
                <a16:creationId xmlns:a16="http://schemas.microsoft.com/office/drawing/2014/main" id="{BB2E9DC7-4244-4431-A2D1-2AEDDFF2423A}"/>
              </a:ext>
            </a:extLst>
          </p:cNvPr>
          <p:cNvSpPr>
            <a:spLocks noGrp="1"/>
          </p:cNvSpPr>
          <p:nvPr>
            <p:ph type="subTitle" idx="1"/>
          </p:nvPr>
        </p:nvSpPr>
        <p:spPr>
          <a:xfrm>
            <a:off x="5844901" y="741617"/>
            <a:ext cx="3203406" cy="5255141"/>
          </a:xfrm>
        </p:spPr>
        <p:txBody>
          <a:bodyPr/>
          <a:lstStyle/>
          <a:p>
            <a:pPr>
              <a:buFont typeface="Arial" panose="020B0604020202020204" pitchFamily="34" charset="0"/>
              <a:buChar char="•"/>
            </a:pPr>
            <a:r>
              <a:rPr lang="en-SG" sz="1600"/>
              <a:t>Indonesia, Myanmar and Malaysia are experiencing the greatest amount of mangrove deforestation, and account for more than 75% of all carbon loss.</a:t>
            </a:r>
          </a:p>
          <a:p>
            <a:pPr>
              <a:buFont typeface="Arial" panose="020B0604020202020204" pitchFamily="34" charset="0"/>
              <a:buChar char="•"/>
            </a:pPr>
            <a:r>
              <a:rPr lang="en-SG" sz="1600"/>
              <a:t>The total amount of carbon loss due to mangrove deforestation between 2000 and 2015 is roughly equivalent to Brazil’s average annual CO2 emissions.</a:t>
            </a:r>
          </a:p>
          <a:p>
            <a:endParaRPr lang="en-SG" sz="1800"/>
          </a:p>
          <a:p>
            <a:endParaRPr lang="en-SG" sz="1800"/>
          </a:p>
          <a:p>
            <a:endParaRPr lang="en-SG" sz="1800"/>
          </a:p>
          <a:p>
            <a:endParaRPr lang="en-SG" sz="1800"/>
          </a:p>
          <a:p>
            <a:endParaRPr lang="en-SG" sz="1800"/>
          </a:p>
          <a:p>
            <a:endParaRPr lang="en-SG" sz="1800"/>
          </a:p>
        </p:txBody>
      </p:sp>
      <p:pic>
        <p:nvPicPr>
          <p:cNvPr id="6" name="Picture 5" descr="Map&#10;&#10;Description automatically generated">
            <a:extLst>
              <a:ext uri="{FF2B5EF4-FFF2-40B4-BE49-F238E27FC236}">
                <a16:creationId xmlns:a16="http://schemas.microsoft.com/office/drawing/2014/main" id="{2746F936-976E-41C2-877F-6244B39E42D0}"/>
              </a:ext>
            </a:extLst>
          </p:cNvPr>
          <p:cNvPicPr>
            <a:picLocks noChangeAspect="1"/>
          </p:cNvPicPr>
          <p:nvPr/>
        </p:nvPicPr>
        <p:blipFill>
          <a:blip r:embed="rId2"/>
          <a:stretch>
            <a:fillRect/>
          </a:stretch>
        </p:blipFill>
        <p:spPr>
          <a:xfrm>
            <a:off x="0" y="741616"/>
            <a:ext cx="5903615" cy="4401883"/>
          </a:xfrm>
          <a:prstGeom prst="rect">
            <a:avLst/>
          </a:prstGeom>
        </p:spPr>
      </p:pic>
    </p:spTree>
    <p:extLst>
      <p:ext uri="{BB962C8B-B14F-4D97-AF65-F5344CB8AC3E}">
        <p14:creationId xmlns:p14="http://schemas.microsoft.com/office/powerpoint/2010/main" val="418323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oogle Shape;10947;p69">
            <a:extLst>
              <a:ext uri="{FF2B5EF4-FFF2-40B4-BE49-F238E27FC236}">
                <a16:creationId xmlns:a16="http://schemas.microsoft.com/office/drawing/2014/main" id="{BC9BC54F-3CC0-974A-892A-91B631F86A51}"/>
              </a:ext>
            </a:extLst>
          </p:cNvPr>
          <p:cNvGrpSpPr/>
          <p:nvPr/>
        </p:nvGrpSpPr>
        <p:grpSpPr>
          <a:xfrm>
            <a:off x="894841" y="1183174"/>
            <a:ext cx="1454955" cy="1388576"/>
            <a:chOff x="865862" y="3207306"/>
            <a:chExt cx="364483" cy="364896"/>
          </a:xfrm>
          <a:solidFill>
            <a:schemeClr val="accent1">
              <a:lumMod val="75000"/>
            </a:schemeClr>
          </a:solidFill>
        </p:grpSpPr>
        <p:sp>
          <p:nvSpPr>
            <p:cNvPr id="25" name="Google Shape;10948;p69">
              <a:extLst>
                <a:ext uri="{FF2B5EF4-FFF2-40B4-BE49-F238E27FC236}">
                  <a16:creationId xmlns:a16="http://schemas.microsoft.com/office/drawing/2014/main" id="{DDEE6B6E-0AB9-534F-9082-FB2629CBB770}"/>
                </a:ext>
              </a:extLst>
            </p:cNvPr>
            <p:cNvSpPr/>
            <p:nvPr/>
          </p:nvSpPr>
          <p:spPr>
            <a:xfrm>
              <a:off x="928229" y="3269323"/>
              <a:ext cx="240131" cy="240100"/>
            </a:xfrm>
            <a:custGeom>
              <a:avLst/>
              <a:gdLst/>
              <a:ahLst/>
              <a:cxnLst/>
              <a:rect l="l" t="t" r="r" b="b"/>
              <a:pathLst>
                <a:path w="7562" h="7561" extrusionOk="0">
                  <a:moveTo>
                    <a:pt x="3775" y="0"/>
                  </a:moveTo>
                  <a:cubicBezTo>
                    <a:pt x="1692" y="0"/>
                    <a:pt x="1" y="1703"/>
                    <a:pt x="1" y="3787"/>
                  </a:cubicBezTo>
                  <a:cubicBezTo>
                    <a:pt x="1" y="5870"/>
                    <a:pt x="1692" y="7561"/>
                    <a:pt x="3775" y="7561"/>
                  </a:cubicBezTo>
                  <a:cubicBezTo>
                    <a:pt x="4454" y="7561"/>
                    <a:pt x="5121" y="7382"/>
                    <a:pt x="5704" y="7037"/>
                  </a:cubicBezTo>
                  <a:cubicBezTo>
                    <a:pt x="5787" y="6977"/>
                    <a:pt x="5823" y="6858"/>
                    <a:pt x="5775" y="6775"/>
                  </a:cubicBezTo>
                  <a:cubicBezTo>
                    <a:pt x="5736" y="6720"/>
                    <a:pt x="5672" y="6691"/>
                    <a:pt x="5605" y="6691"/>
                  </a:cubicBezTo>
                  <a:cubicBezTo>
                    <a:pt x="5570" y="6691"/>
                    <a:pt x="5534" y="6699"/>
                    <a:pt x="5502" y="6716"/>
                  </a:cubicBezTo>
                  <a:cubicBezTo>
                    <a:pt x="4990" y="7025"/>
                    <a:pt x="4394" y="7192"/>
                    <a:pt x="3775" y="7192"/>
                  </a:cubicBezTo>
                  <a:cubicBezTo>
                    <a:pt x="1906" y="7192"/>
                    <a:pt x="382" y="5668"/>
                    <a:pt x="382" y="3798"/>
                  </a:cubicBezTo>
                  <a:cubicBezTo>
                    <a:pt x="382" y="1917"/>
                    <a:pt x="1906" y="405"/>
                    <a:pt x="3775" y="405"/>
                  </a:cubicBezTo>
                  <a:cubicBezTo>
                    <a:pt x="5656" y="405"/>
                    <a:pt x="7168" y="1917"/>
                    <a:pt x="7168" y="3798"/>
                  </a:cubicBezTo>
                  <a:cubicBezTo>
                    <a:pt x="7168" y="4775"/>
                    <a:pt x="6740" y="5715"/>
                    <a:pt x="6002" y="6358"/>
                  </a:cubicBezTo>
                  <a:cubicBezTo>
                    <a:pt x="5918" y="6430"/>
                    <a:pt x="5906" y="6549"/>
                    <a:pt x="5978" y="6620"/>
                  </a:cubicBezTo>
                  <a:cubicBezTo>
                    <a:pt x="6024" y="6667"/>
                    <a:pt x="6082" y="6691"/>
                    <a:pt x="6136" y="6691"/>
                  </a:cubicBezTo>
                  <a:cubicBezTo>
                    <a:pt x="6179" y="6691"/>
                    <a:pt x="6220" y="6676"/>
                    <a:pt x="6252" y="6644"/>
                  </a:cubicBezTo>
                  <a:cubicBezTo>
                    <a:pt x="7085" y="5930"/>
                    <a:pt x="7561" y="4882"/>
                    <a:pt x="7561" y="3787"/>
                  </a:cubicBezTo>
                  <a:cubicBezTo>
                    <a:pt x="7561" y="1703"/>
                    <a:pt x="5859" y="0"/>
                    <a:pt x="3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949;p69">
              <a:extLst>
                <a:ext uri="{FF2B5EF4-FFF2-40B4-BE49-F238E27FC236}">
                  <a16:creationId xmlns:a16="http://schemas.microsoft.com/office/drawing/2014/main" id="{681E38C2-454F-AB49-BB15-B0DA449D0FE4}"/>
                </a:ext>
              </a:extLst>
            </p:cNvPr>
            <p:cNvSpPr/>
            <p:nvPr/>
          </p:nvSpPr>
          <p:spPr>
            <a:xfrm>
              <a:off x="956205" y="3297681"/>
              <a:ext cx="184179" cy="184147"/>
            </a:xfrm>
            <a:custGeom>
              <a:avLst/>
              <a:gdLst/>
              <a:ahLst/>
              <a:cxnLst/>
              <a:rect l="l" t="t" r="r" b="b"/>
              <a:pathLst>
                <a:path w="5800" h="5799" extrusionOk="0">
                  <a:moveTo>
                    <a:pt x="2894" y="0"/>
                  </a:moveTo>
                  <a:cubicBezTo>
                    <a:pt x="1311" y="0"/>
                    <a:pt x="1" y="1298"/>
                    <a:pt x="1" y="2905"/>
                  </a:cubicBezTo>
                  <a:cubicBezTo>
                    <a:pt x="1" y="4501"/>
                    <a:pt x="1287" y="5799"/>
                    <a:pt x="2894" y="5799"/>
                  </a:cubicBezTo>
                  <a:cubicBezTo>
                    <a:pt x="4502" y="5799"/>
                    <a:pt x="5799" y="4513"/>
                    <a:pt x="5799" y="2905"/>
                  </a:cubicBezTo>
                  <a:cubicBezTo>
                    <a:pt x="5799" y="2322"/>
                    <a:pt x="5621" y="1751"/>
                    <a:pt x="5311" y="1286"/>
                  </a:cubicBezTo>
                  <a:cubicBezTo>
                    <a:pt x="5276" y="1229"/>
                    <a:pt x="5219" y="1202"/>
                    <a:pt x="5159" y="1202"/>
                  </a:cubicBezTo>
                  <a:cubicBezTo>
                    <a:pt x="5118" y="1202"/>
                    <a:pt x="5076" y="1215"/>
                    <a:pt x="5037" y="1239"/>
                  </a:cubicBezTo>
                  <a:cubicBezTo>
                    <a:pt x="4954" y="1298"/>
                    <a:pt x="4942" y="1417"/>
                    <a:pt x="5002" y="1501"/>
                  </a:cubicBezTo>
                  <a:cubicBezTo>
                    <a:pt x="5275" y="1917"/>
                    <a:pt x="5430" y="2417"/>
                    <a:pt x="5430" y="2905"/>
                  </a:cubicBezTo>
                  <a:cubicBezTo>
                    <a:pt x="5430" y="4287"/>
                    <a:pt x="4299" y="5418"/>
                    <a:pt x="2918" y="5418"/>
                  </a:cubicBezTo>
                  <a:cubicBezTo>
                    <a:pt x="1525" y="5418"/>
                    <a:pt x="394" y="4287"/>
                    <a:pt x="394" y="2905"/>
                  </a:cubicBezTo>
                  <a:cubicBezTo>
                    <a:pt x="394" y="1524"/>
                    <a:pt x="1513" y="393"/>
                    <a:pt x="2894" y="393"/>
                  </a:cubicBezTo>
                  <a:cubicBezTo>
                    <a:pt x="3525" y="393"/>
                    <a:pt x="4132" y="631"/>
                    <a:pt x="4597" y="1036"/>
                  </a:cubicBezTo>
                  <a:cubicBezTo>
                    <a:pt x="4628" y="1073"/>
                    <a:pt x="4669" y="1089"/>
                    <a:pt x="4712" y="1089"/>
                  </a:cubicBezTo>
                  <a:cubicBezTo>
                    <a:pt x="4764" y="1089"/>
                    <a:pt x="4819" y="1064"/>
                    <a:pt x="4859" y="1024"/>
                  </a:cubicBezTo>
                  <a:cubicBezTo>
                    <a:pt x="4942" y="953"/>
                    <a:pt x="4918" y="834"/>
                    <a:pt x="4847" y="762"/>
                  </a:cubicBezTo>
                  <a:cubicBezTo>
                    <a:pt x="4311" y="274"/>
                    <a:pt x="3609" y="0"/>
                    <a:pt x="28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950;p69">
              <a:extLst>
                <a:ext uri="{FF2B5EF4-FFF2-40B4-BE49-F238E27FC236}">
                  <a16:creationId xmlns:a16="http://schemas.microsoft.com/office/drawing/2014/main" id="{9E0E00FA-B25A-7145-9BB4-9365C25D7F72}"/>
                </a:ext>
              </a:extLst>
            </p:cNvPr>
            <p:cNvSpPr/>
            <p:nvPr/>
          </p:nvSpPr>
          <p:spPr>
            <a:xfrm>
              <a:off x="1042039" y="3207306"/>
              <a:ext cx="12511" cy="47664"/>
            </a:xfrm>
            <a:custGeom>
              <a:avLst/>
              <a:gdLst/>
              <a:ahLst/>
              <a:cxnLst/>
              <a:rect l="l" t="t" r="r" b="b"/>
              <a:pathLst>
                <a:path w="394" h="1501" extrusionOk="0">
                  <a:moveTo>
                    <a:pt x="191" y="1"/>
                  </a:moveTo>
                  <a:cubicBezTo>
                    <a:pt x="96" y="1"/>
                    <a:pt x="1" y="96"/>
                    <a:pt x="1" y="203"/>
                  </a:cubicBezTo>
                  <a:lnTo>
                    <a:pt x="1" y="1310"/>
                  </a:lnTo>
                  <a:cubicBezTo>
                    <a:pt x="1" y="1430"/>
                    <a:pt x="96" y="1501"/>
                    <a:pt x="191" y="1501"/>
                  </a:cubicBezTo>
                  <a:cubicBezTo>
                    <a:pt x="298" y="1501"/>
                    <a:pt x="394" y="1418"/>
                    <a:pt x="394" y="1310"/>
                  </a:cubicBezTo>
                  <a:lnTo>
                    <a:pt x="394" y="203"/>
                  </a:lnTo>
                  <a:cubicBezTo>
                    <a:pt x="394" y="96"/>
                    <a:pt x="298"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951;p69">
              <a:extLst>
                <a:ext uri="{FF2B5EF4-FFF2-40B4-BE49-F238E27FC236}">
                  <a16:creationId xmlns:a16="http://schemas.microsoft.com/office/drawing/2014/main" id="{FF1968B1-892E-7B4A-BF1D-7D45D13339BF}"/>
                </a:ext>
              </a:extLst>
            </p:cNvPr>
            <p:cNvSpPr/>
            <p:nvPr/>
          </p:nvSpPr>
          <p:spPr>
            <a:xfrm>
              <a:off x="1042039" y="3524538"/>
              <a:ext cx="12511" cy="47664"/>
            </a:xfrm>
            <a:custGeom>
              <a:avLst/>
              <a:gdLst/>
              <a:ahLst/>
              <a:cxnLst/>
              <a:rect l="l" t="t" r="r" b="b"/>
              <a:pathLst>
                <a:path w="394" h="1501" extrusionOk="0">
                  <a:moveTo>
                    <a:pt x="191" y="0"/>
                  </a:moveTo>
                  <a:cubicBezTo>
                    <a:pt x="96" y="0"/>
                    <a:pt x="1" y="95"/>
                    <a:pt x="1" y="191"/>
                  </a:cubicBezTo>
                  <a:lnTo>
                    <a:pt x="1" y="1310"/>
                  </a:lnTo>
                  <a:cubicBezTo>
                    <a:pt x="1" y="1417"/>
                    <a:pt x="84" y="1500"/>
                    <a:pt x="191" y="1500"/>
                  </a:cubicBezTo>
                  <a:cubicBezTo>
                    <a:pt x="298" y="1500"/>
                    <a:pt x="394" y="1417"/>
                    <a:pt x="394" y="1310"/>
                  </a:cubicBezTo>
                  <a:lnTo>
                    <a:pt x="394" y="191"/>
                  </a:lnTo>
                  <a:cubicBezTo>
                    <a:pt x="394" y="95"/>
                    <a:pt x="298"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952;p69">
              <a:extLst>
                <a:ext uri="{FF2B5EF4-FFF2-40B4-BE49-F238E27FC236}">
                  <a16:creationId xmlns:a16="http://schemas.microsoft.com/office/drawing/2014/main" id="{1DB1380E-96D2-FE48-9DA9-17366F730158}"/>
                </a:ext>
              </a:extLst>
            </p:cNvPr>
            <p:cNvSpPr/>
            <p:nvPr/>
          </p:nvSpPr>
          <p:spPr>
            <a:xfrm>
              <a:off x="953188" y="3230836"/>
              <a:ext cx="31406" cy="43441"/>
            </a:xfrm>
            <a:custGeom>
              <a:avLst/>
              <a:gdLst/>
              <a:ahLst/>
              <a:cxnLst/>
              <a:rect l="l" t="t" r="r" b="b"/>
              <a:pathLst>
                <a:path w="989" h="1368" extrusionOk="0">
                  <a:moveTo>
                    <a:pt x="217" y="0"/>
                  </a:moveTo>
                  <a:cubicBezTo>
                    <a:pt x="185" y="0"/>
                    <a:pt x="153" y="7"/>
                    <a:pt x="120" y="22"/>
                  </a:cubicBezTo>
                  <a:cubicBezTo>
                    <a:pt x="36" y="81"/>
                    <a:pt x="1" y="188"/>
                    <a:pt x="48" y="296"/>
                  </a:cubicBezTo>
                  <a:lnTo>
                    <a:pt x="608" y="1272"/>
                  </a:lnTo>
                  <a:cubicBezTo>
                    <a:pt x="644" y="1331"/>
                    <a:pt x="715" y="1367"/>
                    <a:pt x="775" y="1367"/>
                  </a:cubicBezTo>
                  <a:cubicBezTo>
                    <a:pt x="798" y="1367"/>
                    <a:pt x="834" y="1343"/>
                    <a:pt x="870" y="1331"/>
                  </a:cubicBezTo>
                  <a:cubicBezTo>
                    <a:pt x="953" y="1272"/>
                    <a:pt x="989" y="1165"/>
                    <a:pt x="941" y="1070"/>
                  </a:cubicBezTo>
                  <a:lnTo>
                    <a:pt x="394" y="93"/>
                  </a:lnTo>
                  <a:cubicBezTo>
                    <a:pt x="352" y="35"/>
                    <a:pt x="288" y="0"/>
                    <a:pt x="2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953;p69">
              <a:extLst>
                <a:ext uri="{FF2B5EF4-FFF2-40B4-BE49-F238E27FC236}">
                  <a16:creationId xmlns:a16="http://schemas.microsoft.com/office/drawing/2014/main" id="{18FF09EA-18AA-FA43-AB7C-D5AD7EEEB692}"/>
                </a:ext>
              </a:extLst>
            </p:cNvPr>
            <p:cNvSpPr/>
            <p:nvPr/>
          </p:nvSpPr>
          <p:spPr>
            <a:xfrm>
              <a:off x="1111614" y="3505485"/>
              <a:ext cx="30644" cy="42520"/>
            </a:xfrm>
            <a:custGeom>
              <a:avLst/>
              <a:gdLst/>
              <a:ahLst/>
              <a:cxnLst/>
              <a:rect l="l" t="t" r="r" b="b"/>
              <a:pathLst>
                <a:path w="965" h="1339" extrusionOk="0">
                  <a:moveTo>
                    <a:pt x="210" y="1"/>
                  </a:moveTo>
                  <a:cubicBezTo>
                    <a:pt x="181" y="1"/>
                    <a:pt x="151" y="6"/>
                    <a:pt x="119" y="17"/>
                  </a:cubicBezTo>
                  <a:cubicBezTo>
                    <a:pt x="24" y="76"/>
                    <a:pt x="0" y="183"/>
                    <a:pt x="48" y="291"/>
                  </a:cubicBezTo>
                  <a:lnTo>
                    <a:pt x="596" y="1255"/>
                  </a:lnTo>
                  <a:cubicBezTo>
                    <a:pt x="620" y="1314"/>
                    <a:pt x="691" y="1338"/>
                    <a:pt x="751" y="1338"/>
                  </a:cubicBezTo>
                  <a:cubicBezTo>
                    <a:pt x="786" y="1338"/>
                    <a:pt x="810" y="1326"/>
                    <a:pt x="846" y="1314"/>
                  </a:cubicBezTo>
                  <a:cubicBezTo>
                    <a:pt x="929" y="1255"/>
                    <a:pt x="965" y="1148"/>
                    <a:pt x="917" y="1041"/>
                  </a:cubicBezTo>
                  <a:lnTo>
                    <a:pt x="381" y="100"/>
                  </a:lnTo>
                  <a:cubicBezTo>
                    <a:pt x="339" y="33"/>
                    <a:pt x="279" y="1"/>
                    <a:pt x="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954;p69">
              <a:extLst>
                <a:ext uri="{FF2B5EF4-FFF2-40B4-BE49-F238E27FC236}">
                  <a16:creationId xmlns:a16="http://schemas.microsoft.com/office/drawing/2014/main" id="{E2CFCD3B-225D-EA44-9BCC-02509FEAE35E}"/>
                </a:ext>
              </a:extLst>
            </p:cNvPr>
            <p:cNvSpPr/>
            <p:nvPr/>
          </p:nvSpPr>
          <p:spPr>
            <a:xfrm>
              <a:off x="888916" y="3295998"/>
              <a:ext cx="44648" cy="29691"/>
            </a:xfrm>
            <a:custGeom>
              <a:avLst/>
              <a:gdLst/>
              <a:ahLst/>
              <a:cxnLst/>
              <a:rect l="l" t="t" r="r" b="b"/>
              <a:pathLst>
                <a:path w="1406" h="935" extrusionOk="0">
                  <a:moveTo>
                    <a:pt x="203" y="0"/>
                  </a:moveTo>
                  <a:cubicBezTo>
                    <a:pt x="136" y="0"/>
                    <a:pt x="64" y="37"/>
                    <a:pt x="24" y="101"/>
                  </a:cubicBezTo>
                  <a:cubicBezTo>
                    <a:pt x="1" y="184"/>
                    <a:pt x="36" y="303"/>
                    <a:pt x="120" y="351"/>
                  </a:cubicBezTo>
                  <a:lnTo>
                    <a:pt x="1084" y="899"/>
                  </a:lnTo>
                  <a:cubicBezTo>
                    <a:pt x="1120" y="923"/>
                    <a:pt x="1144" y="934"/>
                    <a:pt x="1179" y="934"/>
                  </a:cubicBezTo>
                  <a:cubicBezTo>
                    <a:pt x="1239" y="934"/>
                    <a:pt x="1310" y="899"/>
                    <a:pt x="1334" y="839"/>
                  </a:cubicBezTo>
                  <a:cubicBezTo>
                    <a:pt x="1406" y="756"/>
                    <a:pt x="1358" y="637"/>
                    <a:pt x="1263" y="577"/>
                  </a:cubicBezTo>
                  <a:lnTo>
                    <a:pt x="298" y="30"/>
                  </a:lnTo>
                  <a:cubicBezTo>
                    <a:pt x="271" y="10"/>
                    <a:pt x="237" y="0"/>
                    <a:pt x="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955;p69">
              <a:extLst>
                <a:ext uri="{FF2B5EF4-FFF2-40B4-BE49-F238E27FC236}">
                  <a16:creationId xmlns:a16="http://schemas.microsoft.com/office/drawing/2014/main" id="{B517EEC5-6A4E-5D43-9582-20BD62A35170}"/>
                </a:ext>
              </a:extLst>
            </p:cNvPr>
            <p:cNvSpPr/>
            <p:nvPr/>
          </p:nvSpPr>
          <p:spPr>
            <a:xfrm>
              <a:off x="1162644" y="3454106"/>
              <a:ext cx="45029" cy="30390"/>
            </a:xfrm>
            <a:custGeom>
              <a:avLst/>
              <a:gdLst/>
              <a:ahLst/>
              <a:cxnLst/>
              <a:rect l="l" t="t" r="r" b="b"/>
              <a:pathLst>
                <a:path w="1418" h="957" extrusionOk="0">
                  <a:moveTo>
                    <a:pt x="237" y="1"/>
                  </a:moveTo>
                  <a:cubicBezTo>
                    <a:pt x="171" y="1"/>
                    <a:pt x="101" y="41"/>
                    <a:pt x="60" y="99"/>
                  </a:cubicBezTo>
                  <a:cubicBezTo>
                    <a:pt x="1" y="194"/>
                    <a:pt x="48" y="313"/>
                    <a:pt x="132" y="373"/>
                  </a:cubicBezTo>
                  <a:lnTo>
                    <a:pt x="1096" y="920"/>
                  </a:lnTo>
                  <a:cubicBezTo>
                    <a:pt x="1132" y="932"/>
                    <a:pt x="1156" y="956"/>
                    <a:pt x="1191" y="956"/>
                  </a:cubicBezTo>
                  <a:cubicBezTo>
                    <a:pt x="1251" y="956"/>
                    <a:pt x="1322" y="920"/>
                    <a:pt x="1346" y="861"/>
                  </a:cubicBezTo>
                  <a:cubicBezTo>
                    <a:pt x="1418" y="766"/>
                    <a:pt x="1382" y="646"/>
                    <a:pt x="1299" y="575"/>
                  </a:cubicBezTo>
                  <a:lnTo>
                    <a:pt x="322" y="27"/>
                  </a:lnTo>
                  <a:cubicBezTo>
                    <a:pt x="296" y="9"/>
                    <a:pt x="267" y="1"/>
                    <a:pt x="2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956;p69">
              <a:extLst>
                <a:ext uri="{FF2B5EF4-FFF2-40B4-BE49-F238E27FC236}">
                  <a16:creationId xmlns:a16="http://schemas.microsoft.com/office/drawing/2014/main" id="{1320E2C8-B71E-0D4B-A8C8-61ED0D0E8DDB}"/>
                </a:ext>
              </a:extLst>
            </p:cNvPr>
            <p:cNvSpPr/>
            <p:nvPr/>
          </p:nvSpPr>
          <p:spPr>
            <a:xfrm>
              <a:off x="865862" y="3383864"/>
              <a:ext cx="47664" cy="12130"/>
            </a:xfrm>
            <a:custGeom>
              <a:avLst/>
              <a:gdLst/>
              <a:ahLst/>
              <a:cxnLst/>
              <a:rect l="l" t="t" r="r" b="b"/>
              <a:pathLst>
                <a:path w="1501" h="382" extrusionOk="0">
                  <a:moveTo>
                    <a:pt x="191" y="1"/>
                  </a:moveTo>
                  <a:cubicBezTo>
                    <a:pt x="84" y="1"/>
                    <a:pt x="0" y="84"/>
                    <a:pt x="0" y="191"/>
                  </a:cubicBezTo>
                  <a:cubicBezTo>
                    <a:pt x="0" y="287"/>
                    <a:pt x="84" y="382"/>
                    <a:pt x="191" y="382"/>
                  </a:cubicBezTo>
                  <a:lnTo>
                    <a:pt x="1310" y="382"/>
                  </a:lnTo>
                  <a:cubicBezTo>
                    <a:pt x="1429" y="382"/>
                    <a:pt x="1501" y="299"/>
                    <a:pt x="1501" y="191"/>
                  </a:cubicBezTo>
                  <a:cubicBezTo>
                    <a:pt x="1501" y="84"/>
                    <a:pt x="1417" y="1"/>
                    <a:pt x="1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57;p69">
              <a:extLst>
                <a:ext uri="{FF2B5EF4-FFF2-40B4-BE49-F238E27FC236}">
                  <a16:creationId xmlns:a16="http://schemas.microsoft.com/office/drawing/2014/main" id="{191EB7DC-2AE4-D74E-92D1-90B5B298358F}"/>
                </a:ext>
              </a:extLst>
            </p:cNvPr>
            <p:cNvSpPr/>
            <p:nvPr/>
          </p:nvSpPr>
          <p:spPr>
            <a:xfrm>
              <a:off x="1182300" y="3383864"/>
              <a:ext cx="48045" cy="12130"/>
            </a:xfrm>
            <a:custGeom>
              <a:avLst/>
              <a:gdLst/>
              <a:ahLst/>
              <a:cxnLst/>
              <a:rect l="l" t="t" r="r" b="b"/>
              <a:pathLst>
                <a:path w="1513" h="382" extrusionOk="0">
                  <a:moveTo>
                    <a:pt x="203" y="1"/>
                  </a:moveTo>
                  <a:cubicBezTo>
                    <a:pt x="96" y="1"/>
                    <a:pt x="1" y="84"/>
                    <a:pt x="1" y="191"/>
                  </a:cubicBezTo>
                  <a:cubicBezTo>
                    <a:pt x="1" y="287"/>
                    <a:pt x="96" y="382"/>
                    <a:pt x="203" y="382"/>
                  </a:cubicBezTo>
                  <a:lnTo>
                    <a:pt x="1311" y="382"/>
                  </a:lnTo>
                  <a:cubicBezTo>
                    <a:pt x="1418" y="382"/>
                    <a:pt x="1513" y="287"/>
                    <a:pt x="1513" y="191"/>
                  </a:cubicBezTo>
                  <a:cubicBezTo>
                    <a:pt x="1513" y="84"/>
                    <a:pt x="1430" y="1"/>
                    <a:pt x="1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58;p69">
              <a:extLst>
                <a:ext uri="{FF2B5EF4-FFF2-40B4-BE49-F238E27FC236}">
                  <a16:creationId xmlns:a16="http://schemas.microsoft.com/office/drawing/2014/main" id="{EF7BA0BA-0BBB-6F4D-82CC-FF264BB65025}"/>
                </a:ext>
              </a:extLst>
            </p:cNvPr>
            <p:cNvSpPr/>
            <p:nvPr/>
          </p:nvSpPr>
          <p:spPr>
            <a:xfrm>
              <a:off x="888916" y="3454011"/>
              <a:ext cx="43885" cy="30104"/>
            </a:xfrm>
            <a:custGeom>
              <a:avLst/>
              <a:gdLst/>
              <a:ahLst/>
              <a:cxnLst/>
              <a:rect l="l" t="t" r="r" b="b"/>
              <a:pathLst>
                <a:path w="1382" h="948" extrusionOk="0">
                  <a:moveTo>
                    <a:pt x="1186" y="1"/>
                  </a:moveTo>
                  <a:cubicBezTo>
                    <a:pt x="1152" y="1"/>
                    <a:pt x="1117" y="10"/>
                    <a:pt x="1084" y="30"/>
                  </a:cubicBezTo>
                  <a:lnTo>
                    <a:pt x="120" y="590"/>
                  </a:lnTo>
                  <a:cubicBezTo>
                    <a:pt x="36" y="649"/>
                    <a:pt x="1" y="745"/>
                    <a:pt x="48" y="852"/>
                  </a:cubicBezTo>
                  <a:cubicBezTo>
                    <a:pt x="72" y="911"/>
                    <a:pt x="144" y="947"/>
                    <a:pt x="215" y="947"/>
                  </a:cubicBezTo>
                  <a:cubicBezTo>
                    <a:pt x="239" y="947"/>
                    <a:pt x="274" y="923"/>
                    <a:pt x="298" y="911"/>
                  </a:cubicBezTo>
                  <a:lnTo>
                    <a:pt x="1263" y="364"/>
                  </a:lnTo>
                  <a:cubicBezTo>
                    <a:pt x="1358" y="304"/>
                    <a:pt x="1382" y="197"/>
                    <a:pt x="1334" y="90"/>
                  </a:cubicBezTo>
                  <a:cubicBezTo>
                    <a:pt x="1311" y="35"/>
                    <a:pt x="1251" y="1"/>
                    <a:pt x="1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59;p69">
              <a:extLst>
                <a:ext uri="{FF2B5EF4-FFF2-40B4-BE49-F238E27FC236}">
                  <a16:creationId xmlns:a16="http://schemas.microsoft.com/office/drawing/2014/main" id="{008206A2-F419-8549-9AB3-20ECB100F3BF}"/>
                </a:ext>
              </a:extLst>
            </p:cNvPr>
            <p:cNvSpPr/>
            <p:nvPr/>
          </p:nvSpPr>
          <p:spPr>
            <a:xfrm>
              <a:off x="1163025" y="3295648"/>
              <a:ext cx="44648" cy="30040"/>
            </a:xfrm>
            <a:custGeom>
              <a:avLst/>
              <a:gdLst/>
              <a:ahLst/>
              <a:cxnLst/>
              <a:rect l="l" t="t" r="r" b="b"/>
              <a:pathLst>
                <a:path w="1406" h="946" extrusionOk="0">
                  <a:moveTo>
                    <a:pt x="1177" y="1"/>
                  </a:moveTo>
                  <a:cubicBezTo>
                    <a:pt x="1147" y="1"/>
                    <a:pt x="1115" y="6"/>
                    <a:pt x="1084" y="17"/>
                  </a:cubicBezTo>
                  <a:lnTo>
                    <a:pt x="120" y="576"/>
                  </a:lnTo>
                  <a:cubicBezTo>
                    <a:pt x="36" y="636"/>
                    <a:pt x="1" y="731"/>
                    <a:pt x="48" y="838"/>
                  </a:cubicBezTo>
                  <a:cubicBezTo>
                    <a:pt x="96" y="910"/>
                    <a:pt x="155" y="945"/>
                    <a:pt x="227" y="945"/>
                  </a:cubicBezTo>
                  <a:cubicBezTo>
                    <a:pt x="251" y="945"/>
                    <a:pt x="286" y="934"/>
                    <a:pt x="310" y="910"/>
                  </a:cubicBezTo>
                  <a:lnTo>
                    <a:pt x="1287" y="362"/>
                  </a:lnTo>
                  <a:cubicBezTo>
                    <a:pt x="1370" y="302"/>
                    <a:pt x="1406" y="195"/>
                    <a:pt x="1358" y="100"/>
                  </a:cubicBezTo>
                  <a:cubicBezTo>
                    <a:pt x="1316" y="33"/>
                    <a:pt x="1250" y="1"/>
                    <a:pt x="11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60;p69">
              <a:extLst>
                <a:ext uri="{FF2B5EF4-FFF2-40B4-BE49-F238E27FC236}">
                  <a16:creationId xmlns:a16="http://schemas.microsoft.com/office/drawing/2014/main" id="{76EFEEC2-53CF-9D4D-8DE4-C0BE330B360A}"/>
                </a:ext>
              </a:extLst>
            </p:cNvPr>
            <p:cNvSpPr/>
            <p:nvPr/>
          </p:nvSpPr>
          <p:spPr>
            <a:xfrm>
              <a:off x="953188" y="3505835"/>
              <a:ext cx="31787" cy="43282"/>
            </a:xfrm>
            <a:custGeom>
              <a:avLst/>
              <a:gdLst/>
              <a:ahLst/>
              <a:cxnLst/>
              <a:rect l="l" t="t" r="r" b="b"/>
              <a:pathLst>
                <a:path w="1001" h="1363" extrusionOk="0">
                  <a:moveTo>
                    <a:pt x="782" y="0"/>
                  </a:moveTo>
                  <a:cubicBezTo>
                    <a:pt x="714" y="0"/>
                    <a:pt x="648" y="37"/>
                    <a:pt x="608" y="101"/>
                  </a:cubicBezTo>
                  <a:lnTo>
                    <a:pt x="60" y="1065"/>
                  </a:lnTo>
                  <a:cubicBezTo>
                    <a:pt x="1" y="1161"/>
                    <a:pt x="48" y="1280"/>
                    <a:pt x="132" y="1327"/>
                  </a:cubicBezTo>
                  <a:cubicBezTo>
                    <a:pt x="167" y="1351"/>
                    <a:pt x="191" y="1363"/>
                    <a:pt x="227" y="1363"/>
                  </a:cubicBezTo>
                  <a:cubicBezTo>
                    <a:pt x="286" y="1363"/>
                    <a:pt x="358" y="1327"/>
                    <a:pt x="394" y="1280"/>
                  </a:cubicBezTo>
                  <a:lnTo>
                    <a:pt x="941" y="303"/>
                  </a:lnTo>
                  <a:cubicBezTo>
                    <a:pt x="1001" y="184"/>
                    <a:pt x="965" y="65"/>
                    <a:pt x="882" y="30"/>
                  </a:cubicBezTo>
                  <a:cubicBezTo>
                    <a:pt x="850" y="10"/>
                    <a:pt x="816" y="0"/>
                    <a:pt x="7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61;p69">
              <a:extLst>
                <a:ext uri="{FF2B5EF4-FFF2-40B4-BE49-F238E27FC236}">
                  <a16:creationId xmlns:a16="http://schemas.microsoft.com/office/drawing/2014/main" id="{9B08234D-1D1A-B849-8E2C-6C86A6B273FF}"/>
                </a:ext>
              </a:extLst>
            </p:cNvPr>
            <p:cNvSpPr/>
            <p:nvPr/>
          </p:nvSpPr>
          <p:spPr>
            <a:xfrm>
              <a:off x="1111614" y="3231726"/>
              <a:ext cx="31025" cy="42933"/>
            </a:xfrm>
            <a:custGeom>
              <a:avLst/>
              <a:gdLst/>
              <a:ahLst/>
              <a:cxnLst/>
              <a:rect l="l" t="t" r="r" b="b"/>
              <a:pathLst>
                <a:path w="977" h="1352" extrusionOk="0">
                  <a:moveTo>
                    <a:pt x="754" y="0"/>
                  </a:moveTo>
                  <a:cubicBezTo>
                    <a:pt x="688" y="0"/>
                    <a:pt x="620" y="37"/>
                    <a:pt x="572" y="101"/>
                  </a:cubicBezTo>
                  <a:lnTo>
                    <a:pt x="24" y="1065"/>
                  </a:lnTo>
                  <a:cubicBezTo>
                    <a:pt x="0" y="1137"/>
                    <a:pt x="24" y="1256"/>
                    <a:pt x="119" y="1315"/>
                  </a:cubicBezTo>
                  <a:cubicBezTo>
                    <a:pt x="143" y="1339"/>
                    <a:pt x="179" y="1351"/>
                    <a:pt x="203" y="1351"/>
                  </a:cubicBezTo>
                  <a:cubicBezTo>
                    <a:pt x="262" y="1351"/>
                    <a:pt x="346" y="1315"/>
                    <a:pt x="370" y="1256"/>
                  </a:cubicBezTo>
                  <a:lnTo>
                    <a:pt x="917" y="291"/>
                  </a:lnTo>
                  <a:cubicBezTo>
                    <a:pt x="977" y="208"/>
                    <a:pt x="941" y="89"/>
                    <a:pt x="846" y="29"/>
                  </a:cubicBezTo>
                  <a:cubicBezTo>
                    <a:pt x="818" y="10"/>
                    <a:pt x="786" y="0"/>
                    <a:pt x="7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1">
            <a:extLst>
              <a:ext uri="{FF2B5EF4-FFF2-40B4-BE49-F238E27FC236}">
                <a16:creationId xmlns:a16="http://schemas.microsoft.com/office/drawing/2014/main" id="{0BBCFE9F-32AA-4449-8655-04A56009EE26}"/>
              </a:ext>
            </a:extLst>
          </p:cNvPr>
          <p:cNvSpPr>
            <a:spLocks noGrp="1"/>
          </p:cNvSpPr>
          <p:nvPr>
            <p:ph type="title"/>
          </p:nvPr>
        </p:nvSpPr>
        <p:spPr>
          <a:xfrm>
            <a:off x="311700" y="76967"/>
            <a:ext cx="8520600" cy="572700"/>
          </a:xfrm>
        </p:spPr>
        <p:txBody>
          <a:bodyPr/>
          <a:lstStyle/>
          <a:p>
            <a:r>
              <a:rPr lang="en-US"/>
              <a:t>Our Solution/Suggestions</a:t>
            </a:r>
          </a:p>
        </p:txBody>
      </p:sp>
      <p:sp>
        <p:nvSpPr>
          <p:cNvPr id="21" name="Google Shape;507;p36">
            <a:extLst>
              <a:ext uri="{FF2B5EF4-FFF2-40B4-BE49-F238E27FC236}">
                <a16:creationId xmlns:a16="http://schemas.microsoft.com/office/drawing/2014/main" id="{93417A51-1B41-4C5C-BF9B-A6683CD004A2}"/>
              </a:ext>
            </a:extLst>
          </p:cNvPr>
          <p:cNvSpPr txBox="1">
            <a:spLocks/>
          </p:cNvSpPr>
          <p:nvPr/>
        </p:nvSpPr>
        <p:spPr>
          <a:xfrm>
            <a:off x="6314000" y="2370133"/>
            <a:ext cx="2485547" cy="1423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a:t>Support local mangrove conservation efforts</a:t>
            </a:r>
          </a:p>
        </p:txBody>
      </p:sp>
      <p:grpSp>
        <p:nvGrpSpPr>
          <p:cNvPr id="22" name="Google Shape;1970;p57">
            <a:extLst>
              <a:ext uri="{FF2B5EF4-FFF2-40B4-BE49-F238E27FC236}">
                <a16:creationId xmlns:a16="http://schemas.microsoft.com/office/drawing/2014/main" id="{47986015-76F5-4FC9-BDEA-46CD3AF87C1B}"/>
              </a:ext>
            </a:extLst>
          </p:cNvPr>
          <p:cNvGrpSpPr/>
          <p:nvPr/>
        </p:nvGrpSpPr>
        <p:grpSpPr>
          <a:xfrm>
            <a:off x="3863700" y="1225380"/>
            <a:ext cx="1416598" cy="1451673"/>
            <a:chOff x="6208992" y="1585456"/>
            <a:chExt cx="2514206" cy="2634246"/>
          </a:xfrm>
        </p:grpSpPr>
        <p:sp>
          <p:nvSpPr>
            <p:cNvPr id="23" name="Google Shape;1971;p57">
              <a:extLst>
                <a:ext uri="{FF2B5EF4-FFF2-40B4-BE49-F238E27FC236}">
                  <a16:creationId xmlns:a16="http://schemas.microsoft.com/office/drawing/2014/main" id="{73DE3DEB-2D14-43DD-B886-DAF9748CB140}"/>
                </a:ext>
              </a:extLst>
            </p:cNvPr>
            <p:cNvSpPr/>
            <p:nvPr/>
          </p:nvSpPr>
          <p:spPr>
            <a:xfrm>
              <a:off x="7004366" y="3628980"/>
              <a:ext cx="840840" cy="187618"/>
            </a:xfrm>
            <a:custGeom>
              <a:avLst/>
              <a:gdLst/>
              <a:ahLst/>
              <a:cxnLst/>
              <a:rect l="l" t="t" r="r" b="b"/>
              <a:pathLst>
                <a:path w="43387" h="9681" extrusionOk="0">
                  <a:moveTo>
                    <a:pt x="21694" y="0"/>
                  </a:moveTo>
                  <a:cubicBezTo>
                    <a:pt x="9716" y="0"/>
                    <a:pt x="0" y="2167"/>
                    <a:pt x="0" y="4834"/>
                  </a:cubicBezTo>
                  <a:cubicBezTo>
                    <a:pt x="0" y="7513"/>
                    <a:pt x="9716" y="9680"/>
                    <a:pt x="21694" y="9680"/>
                  </a:cubicBezTo>
                  <a:cubicBezTo>
                    <a:pt x="33671" y="9680"/>
                    <a:pt x="43387" y="7513"/>
                    <a:pt x="43387" y="4834"/>
                  </a:cubicBezTo>
                  <a:cubicBezTo>
                    <a:pt x="43387" y="2167"/>
                    <a:pt x="33671" y="0"/>
                    <a:pt x="21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72;p57">
              <a:extLst>
                <a:ext uri="{FF2B5EF4-FFF2-40B4-BE49-F238E27FC236}">
                  <a16:creationId xmlns:a16="http://schemas.microsoft.com/office/drawing/2014/main" id="{0C4C2861-0A80-4DE3-8DF7-2336D693A0FA}"/>
                </a:ext>
              </a:extLst>
            </p:cNvPr>
            <p:cNvSpPr/>
            <p:nvPr/>
          </p:nvSpPr>
          <p:spPr>
            <a:xfrm>
              <a:off x="6290679" y="1586909"/>
              <a:ext cx="2175231" cy="2175231"/>
            </a:xfrm>
            <a:custGeom>
              <a:avLst/>
              <a:gdLst/>
              <a:ahLst/>
              <a:cxnLst/>
              <a:rect l="l" t="t" r="r" b="b"/>
              <a:pathLst>
                <a:path w="112241" h="112241" extrusionOk="0">
                  <a:moveTo>
                    <a:pt x="56126" y="0"/>
                  </a:moveTo>
                  <a:cubicBezTo>
                    <a:pt x="25134" y="0"/>
                    <a:pt x="0" y="25134"/>
                    <a:pt x="0" y="56126"/>
                  </a:cubicBezTo>
                  <a:cubicBezTo>
                    <a:pt x="0" y="71009"/>
                    <a:pt x="5918" y="85285"/>
                    <a:pt x="16443" y="95798"/>
                  </a:cubicBezTo>
                  <a:cubicBezTo>
                    <a:pt x="26968" y="106323"/>
                    <a:pt x="41244" y="112240"/>
                    <a:pt x="56126" y="112240"/>
                  </a:cubicBezTo>
                  <a:cubicBezTo>
                    <a:pt x="71009" y="112240"/>
                    <a:pt x="85273" y="106323"/>
                    <a:pt x="95798" y="95798"/>
                  </a:cubicBezTo>
                  <a:cubicBezTo>
                    <a:pt x="106323" y="85285"/>
                    <a:pt x="112241" y="71009"/>
                    <a:pt x="112241" y="56126"/>
                  </a:cubicBezTo>
                  <a:cubicBezTo>
                    <a:pt x="112241" y="41243"/>
                    <a:pt x="106323" y="26968"/>
                    <a:pt x="95798" y="16443"/>
                  </a:cubicBezTo>
                  <a:cubicBezTo>
                    <a:pt x="85273" y="5918"/>
                    <a:pt x="71009" y="0"/>
                    <a:pt x="56126" y="0"/>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73;p57">
              <a:extLst>
                <a:ext uri="{FF2B5EF4-FFF2-40B4-BE49-F238E27FC236}">
                  <a16:creationId xmlns:a16="http://schemas.microsoft.com/office/drawing/2014/main" id="{763E2E4F-E566-42C1-B68C-2248EC8FBC9A}"/>
                </a:ext>
              </a:extLst>
            </p:cNvPr>
            <p:cNvSpPr/>
            <p:nvPr/>
          </p:nvSpPr>
          <p:spPr>
            <a:xfrm>
              <a:off x="6850450" y="1586909"/>
              <a:ext cx="1615459" cy="1695285"/>
            </a:xfrm>
            <a:custGeom>
              <a:avLst/>
              <a:gdLst/>
              <a:ahLst/>
              <a:cxnLst/>
              <a:rect l="l" t="t" r="r" b="b"/>
              <a:pathLst>
                <a:path w="83357" h="87476" extrusionOk="0">
                  <a:moveTo>
                    <a:pt x="27242" y="0"/>
                  </a:moveTo>
                  <a:cubicBezTo>
                    <a:pt x="23242" y="0"/>
                    <a:pt x="19337" y="429"/>
                    <a:pt x="15574" y="1227"/>
                  </a:cubicBezTo>
                  <a:cubicBezTo>
                    <a:pt x="16028" y="1193"/>
                    <a:pt x="16481" y="1176"/>
                    <a:pt x="16935" y="1176"/>
                  </a:cubicBezTo>
                  <a:cubicBezTo>
                    <a:pt x="20181" y="1176"/>
                    <a:pt x="23396" y="2054"/>
                    <a:pt x="26290" y="4060"/>
                  </a:cubicBezTo>
                  <a:cubicBezTo>
                    <a:pt x="24897" y="11002"/>
                    <a:pt x="18646" y="16217"/>
                    <a:pt x="11002" y="16907"/>
                  </a:cubicBezTo>
                  <a:cubicBezTo>
                    <a:pt x="9966" y="16907"/>
                    <a:pt x="9609" y="19003"/>
                    <a:pt x="9609" y="20038"/>
                  </a:cubicBezTo>
                  <a:cubicBezTo>
                    <a:pt x="9307" y="23380"/>
                    <a:pt x="7676" y="30973"/>
                    <a:pt x="11689" y="30973"/>
                  </a:cubicBezTo>
                  <a:cubicBezTo>
                    <a:pt x="12266" y="30973"/>
                    <a:pt x="12958" y="30817"/>
                    <a:pt x="13788" y="30468"/>
                  </a:cubicBezTo>
                  <a:cubicBezTo>
                    <a:pt x="14134" y="30111"/>
                    <a:pt x="15170" y="29766"/>
                    <a:pt x="15527" y="29075"/>
                  </a:cubicBezTo>
                  <a:cubicBezTo>
                    <a:pt x="16908" y="26289"/>
                    <a:pt x="17253" y="22825"/>
                    <a:pt x="20384" y="22122"/>
                  </a:cubicBezTo>
                  <a:cubicBezTo>
                    <a:pt x="20705" y="22016"/>
                    <a:pt x="21018" y="21967"/>
                    <a:pt x="21320" y="21967"/>
                  </a:cubicBezTo>
                  <a:cubicBezTo>
                    <a:pt x="22979" y="21967"/>
                    <a:pt x="24313" y="23438"/>
                    <a:pt x="24897" y="24908"/>
                  </a:cubicBezTo>
                  <a:cubicBezTo>
                    <a:pt x="26992" y="30111"/>
                    <a:pt x="22813" y="33588"/>
                    <a:pt x="17956" y="34981"/>
                  </a:cubicBezTo>
                  <a:cubicBezTo>
                    <a:pt x="16563" y="35326"/>
                    <a:pt x="16217" y="37755"/>
                    <a:pt x="15527" y="39493"/>
                  </a:cubicBezTo>
                  <a:cubicBezTo>
                    <a:pt x="15005" y="40528"/>
                    <a:pt x="13911" y="42332"/>
                    <a:pt x="12529" y="42332"/>
                  </a:cubicBezTo>
                  <a:cubicBezTo>
                    <a:pt x="12051" y="42332"/>
                    <a:pt x="11538" y="42116"/>
                    <a:pt x="11002" y="41577"/>
                  </a:cubicBezTo>
                  <a:cubicBezTo>
                    <a:pt x="9748" y="40644"/>
                    <a:pt x="10753" y="38010"/>
                    <a:pt x="9947" y="38010"/>
                  </a:cubicBezTo>
                  <a:cubicBezTo>
                    <a:pt x="9858" y="38010"/>
                    <a:pt x="9748" y="38042"/>
                    <a:pt x="9609" y="38112"/>
                  </a:cubicBezTo>
                  <a:cubicBezTo>
                    <a:pt x="6835" y="39493"/>
                    <a:pt x="9264" y="44018"/>
                    <a:pt x="6145" y="45756"/>
                  </a:cubicBezTo>
                  <a:cubicBezTo>
                    <a:pt x="4228" y="46708"/>
                    <a:pt x="1156" y="47840"/>
                    <a:pt x="1" y="49697"/>
                  </a:cubicBezTo>
                  <a:cubicBezTo>
                    <a:pt x="72" y="49768"/>
                    <a:pt x="156" y="49840"/>
                    <a:pt x="227" y="49923"/>
                  </a:cubicBezTo>
                  <a:cubicBezTo>
                    <a:pt x="1311" y="50780"/>
                    <a:pt x="2394" y="51376"/>
                    <a:pt x="3561" y="51792"/>
                  </a:cubicBezTo>
                  <a:cubicBezTo>
                    <a:pt x="4263" y="52042"/>
                    <a:pt x="5002" y="52221"/>
                    <a:pt x="5787" y="52352"/>
                  </a:cubicBezTo>
                  <a:cubicBezTo>
                    <a:pt x="6074" y="52360"/>
                    <a:pt x="6363" y="52364"/>
                    <a:pt x="6654" y="52364"/>
                  </a:cubicBezTo>
                  <a:cubicBezTo>
                    <a:pt x="12936" y="52364"/>
                    <a:pt x="20051" y="50547"/>
                    <a:pt x="26578" y="50547"/>
                  </a:cubicBezTo>
                  <a:cubicBezTo>
                    <a:pt x="32555" y="50547"/>
                    <a:pt x="38039" y="52071"/>
                    <a:pt x="41935" y="57912"/>
                  </a:cubicBezTo>
                  <a:cubicBezTo>
                    <a:pt x="45399" y="63472"/>
                    <a:pt x="45399" y="70080"/>
                    <a:pt x="46793" y="76676"/>
                  </a:cubicBezTo>
                  <a:cubicBezTo>
                    <a:pt x="48553" y="85708"/>
                    <a:pt x="56601" y="87475"/>
                    <a:pt x="65001" y="87475"/>
                  </a:cubicBezTo>
                  <a:cubicBezTo>
                    <a:pt x="68074" y="87475"/>
                    <a:pt x="71193" y="87239"/>
                    <a:pt x="74070" y="87035"/>
                  </a:cubicBezTo>
                  <a:cubicBezTo>
                    <a:pt x="79928" y="78165"/>
                    <a:pt x="83357" y="67544"/>
                    <a:pt x="83357" y="56126"/>
                  </a:cubicBezTo>
                  <a:cubicBezTo>
                    <a:pt x="83357" y="25134"/>
                    <a:pt x="58234" y="0"/>
                    <a:pt x="27242"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74;p57">
              <a:extLst>
                <a:ext uri="{FF2B5EF4-FFF2-40B4-BE49-F238E27FC236}">
                  <a16:creationId xmlns:a16="http://schemas.microsoft.com/office/drawing/2014/main" id="{1A8D1C9A-EF0E-44BF-AE35-2F82CDABAC76}"/>
                </a:ext>
              </a:extLst>
            </p:cNvPr>
            <p:cNvSpPr/>
            <p:nvPr/>
          </p:nvSpPr>
          <p:spPr>
            <a:xfrm>
              <a:off x="6673240" y="1663518"/>
              <a:ext cx="303917" cy="797468"/>
            </a:xfrm>
            <a:custGeom>
              <a:avLst/>
              <a:gdLst/>
              <a:ahLst/>
              <a:cxnLst/>
              <a:rect l="l" t="t" r="r" b="b"/>
              <a:pathLst>
                <a:path w="15682" h="41149" extrusionOk="0">
                  <a:moveTo>
                    <a:pt x="15681" y="0"/>
                  </a:moveTo>
                  <a:lnTo>
                    <a:pt x="15681" y="0"/>
                  </a:lnTo>
                  <a:cubicBezTo>
                    <a:pt x="11264" y="1750"/>
                    <a:pt x="7121" y="4060"/>
                    <a:pt x="3347" y="6822"/>
                  </a:cubicBezTo>
                  <a:cubicBezTo>
                    <a:pt x="1" y="18062"/>
                    <a:pt x="144" y="30206"/>
                    <a:pt x="5252" y="41148"/>
                  </a:cubicBezTo>
                  <a:cubicBezTo>
                    <a:pt x="6204" y="40160"/>
                    <a:pt x="7371" y="39267"/>
                    <a:pt x="6942" y="37981"/>
                  </a:cubicBezTo>
                  <a:cubicBezTo>
                    <a:pt x="4513" y="30337"/>
                    <a:pt x="1382" y="23039"/>
                    <a:pt x="3466" y="14692"/>
                  </a:cubicBezTo>
                  <a:cubicBezTo>
                    <a:pt x="4168" y="12954"/>
                    <a:pt x="4859" y="11216"/>
                    <a:pt x="5549" y="9489"/>
                  </a:cubicBezTo>
                  <a:cubicBezTo>
                    <a:pt x="7907" y="5608"/>
                    <a:pt x="11538" y="2227"/>
                    <a:pt x="15681" y="0"/>
                  </a:cubicBezTo>
                  <a:close/>
                </a:path>
              </a:pathLst>
            </a:custGeom>
            <a:solidFill>
              <a:srgbClr val="6EC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75;p57">
              <a:extLst>
                <a:ext uri="{FF2B5EF4-FFF2-40B4-BE49-F238E27FC236}">
                  <a16:creationId xmlns:a16="http://schemas.microsoft.com/office/drawing/2014/main" id="{3E3FACEF-2679-4E91-B158-2DE5D88DC632}"/>
                </a:ext>
              </a:extLst>
            </p:cNvPr>
            <p:cNvSpPr/>
            <p:nvPr/>
          </p:nvSpPr>
          <p:spPr>
            <a:xfrm>
              <a:off x="6290288" y="1585456"/>
              <a:ext cx="1053594" cy="2125443"/>
            </a:xfrm>
            <a:custGeom>
              <a:avLst/>
              <a:gdLst/>
              <a:ahLst/>
              <a:cxnLst/>
              <a:rect l="l" t="t" r="r" b="b"/>
              <a:pathLst>
                <a:path w="54365" h="109672" extrusionOk="0">
                  <a:moveTo>
                    <a:pt x="50372" y="0"/>
                  </a:moveTo>
                  <a:cubicBezTo>
                    <a:pt x="47391" y="0"/>
                    <a:pt x="43612" y="949"/>
                    <a:pt x="41553" y="1409"/>
                  </a:cubicBezTo>
                  <a:cubicBezTo>
                    <a:pt x="41315" y="1456"/>
                    <a:pt x="41077" y="1516"/>
                    <a:pt x="40839" y="1564"/>
                  </a:cubicBezTo>
                  <a:cubicBezTo>
                    <a:pt x="40768" y="1587"/>
                    <a:pt x="40696" y="1611"/>
                    <a:pt x="40625" y="1623"/>
                  </a:cubicBezTo>
                  <a:cubicBezTo>
                    <a:pt x="40458" y="1659"/>
                    <a:pt x="40303" y="1706"/>
                    <a:pt x="40136" y="1742"/>
                  </a:cubicBezTo>
                  <a:cubicBezTo>
                    <a:pt x="40041" y="1766"/>
                    <a:pt x="39934" y="1790"/>
                    <a:pt x="39839" y="1826"/>
                  </a:cubicBezTo>
                  <a:cubicBezTo>
                    <a:pt x="39708" y="1861"/>
                    <a:pt x="39577" y="1885"/>
                    <a:pt x="39446" y="1921"/>
                  </a:cubicBezTo>
                  <a:cubicBezTo>
                    <a:pt x="39327" y="1956"/>
                    <a:pt x="39208" y="1992"/>
                    <a:pt x="39089" y="2028"/>
                  </a:cubicBezTo>
                  <a:cubicBezTo>
                    <a:pt x="38970" y="2052"/>
                    <a:pt x="38863" y="2087"/>
                    <a:pt x="38743" y="2123"/>
                  </a:cubicBezTo>
                  <a:cubicBezTo>
                    <a:pt x="38612" y="2159"/>
                    <a:pt x="38493" y="2195"/>
                    <a:pt x="38362" y="2230"/>
                  </a:cubicBezTo>
                  <a:cubicBezTo>
                    <a:pt x="38255" y="2266"/>
                    <a:pt x="38160" y="2290"/>
                    <a:pt x="38053" y="2326"/>
                  </a:cubicBezTo>
                  <a:cubicBezTo>
                    <a:pt x="37922" y="2361"/>
                    <a:pt x="37779" y="2409"/>
                    <a:pt x="37636" y="2457"/>
                  </a:cubicBezTo>
                  <a:cubicBezTo>
                    <a:pt x="37553" y="2480"/>
                    <a:pt x="37458" y="2504"/>
                    <a:pt x="37374" y="2540"/>
                  </a:cubicBezTo>
                  <a:cubicBezTo>
                    <a:pt x="37219" y="2588"/>
                    <a:pt x="37077" y="2635"/>
                    <a:pt x="36922" y="2683"/>
                  </a:cubicBezTo>
                  <a:cubicBezTo>
                    <a:pt x="36850" y="2707"/>
                    <a:pt x="36767" y="2730"/>
                    <a:pt x="36696" y="2766"/>
                  </a:cubicBezTo>
                  <a:cubicBezTo>
                    <a:pt x="36541" y="2814"/>
                    <a:pt x="36374" y="2873"/>
                    <a:pt x="36219" y="2921"/>
                  </a:cubicBezTo>
                  <a:cubicBezTo>
                    <a:pt x="36160" y="2945"/>
                    <a:pt x="36088" y="2969"/>
                    <a:pt x="36029" y="2992"/>
                  </a:cubicBezTo>
                  <a:cubicBezTo>
                    <a:pt x="35850" y="3052"/>
                    <a:pt x="35684" y="3111"/>
                    <a:pt x="35517" y="3183"/>
                  </a:cubicBezTo>
                  <a:cubicBezTo>
                    <a:pt x="35469" y="3195"/>
                    <a:pt x="35410" y="3219"/>
                    <a:pt x="35362" y="3230"/>
                  </a:cubicBezTo>
                  <a:cubicBezTo>
                    <a:pt x="35183" y="3302"/>
                    <a:pt x="35005" y="3373"/>
                    <a:pt x="34826" y="3445"/>
                  </a:cubicBezTo>
                  <a:cubicBezTo>
                    <a:pt x="34779" y="3457"/>
                    <a:pt x="34743" y="3469"/>
                    <a:pt x="34707" y="3480"/>
                  </a:cubicBezTo>
                  <a:cubicBezTo>
                    <a:pt x="34517" y="3564"/>
                    <a:pt x="34326" y="3635"/>
                    <a:pt x="34124" y="3719"/>
                  </a:cubicBezTo>
                  <a:cubicBezTo>
                    <a:pt x="34112" y="3719"/>
                    <a:pt x="34088" y="3731"/>
                    <a:pt x="34064" y="3742"/>
                  </a:cubicBezTo>
                  <a:cubicBezTo>
                    <a:pt x="33850" y="3826"/>
                    <a:pt x="33648" y="3909"/>
                    <a:pt x="33445" y="3992"/>
                  </a:cubicBezTo>
                  <a:lnTo>
                    <a:pt x="33421" y="4004"/>
                  </a:lnTo>
                  <a:cubicBezTo>
                    <a:pt x="28742" y="5993"/>
                    <a:pt x="24361" y="8719"/>
                    <a:pt x="20515" y="12041"/>
                  </a:cubicBezTo>
                  <a:cubicBezTo>
                    <a:pt x="10645" y="20530"/>
                    <a:pt x="4156" y="32508"/>
                    <a:pt x="798" y="45081"/>
                  </a:cubicBezTo>
                  <a:cubicBezTo>
                    <a:pt x="322" y="46831"/>
                    <a:pt x="1" y="48748"/>
                    <a:pt x="334" y="50558"/>
                  </a:cubicBezTo>
                  <a:cubicBezTo>
                    <a:pt x="620" y="52153"/>
                    <a:pt x="1977" y="53153"/>
                    <a:pt x="1834" y="54677"/>
                  </a:cubicBezTo>
                  <a:cubicBezTo>
                    <a:pt x="1655" y="56654"/>
                    <a:pt x="1465" y="58285"/>
                    <a:pt x="2096" y="60261"/>
                  </a:cubicBezTo>
                  <a:cubicBezTo>
                    <a:pt x="2319" y="60953"/>
                    <a:pt x="3890" y="64896"/>
                    <a:pt x="4871" y="64896"/>
                  </a:cubicBezTo>
                  <a:cubicBezTo>
                    <a:pt x="4887" y="64896"/>
                    <a:pt x="4902" y="64895"/>
                    <a:pt x="4918" y="64893"/>
                  </a:cubicBezTo>
                  <a:cubicBezTo>
                    <a:pt x="5525" y="64809"/>
                    <a:pt x="6239" y="64643"/>
                    <a:pt x="6442" y="64071"/>
                  </a:cubicBezTo>
                  <a:cubicBezTo>
                    <a:pt x="6680" y="63393"/>
                    <a:pt x="6013" y="62773"/>
                    <a:pt x="5537" y="62214"/>
                  </a:cubicBezTo>
                  <a:cubicBezTo>
                    <a:pt x="5108" y="61702"/>
                    <a:pt x="4203" y="60107"/>
                    <a:pt x="4382" y="59380"/>
                  </a:cubicBezTo>
                  <a:cubicBezTo>
                    <a:pt x="4502" y="58877"/>
                    <a:pt x="4811" y="58682"/>
                    <a:pt x="5167" y="58682"/>
                  </a:cubicBezTo>
                  <a:cubicBezTo>
                    <a:pt x="5697" y="58682"/>
                    <a:pt x="6331" y="59111"/>
                    <a:pt x="6608" y="59595"/>
                  </a:cubicBezTo>
                  <a:cubicBezTo>
                    <a:pt x="8263" y="62404"/>
                    <a:pt x="7799" y="66250"/>
                    <a:pt x="11252" y="67822"/>
                  </a:cubicBezTo>
                  <a:cubicBezTo>
                    <a:pt x="12633" y="68453"/>
                    <a:pt x="14240" y="68405"/>
                    <a:pt x="15705" y="68822"/>
                  </a:cubicBezTo>
                  <a:cubicBezTo>
                    <a:pt x="18003" y="69477"/>
                    <a:pt x="19920" y="71310"/>
                    <a:pt x="20670" y="73572"/>
                  </a:cubicBezTo>
                  <a:cubicBezTo>
                    <a:pt x="22277" y="77382"/>
                    <a:pt x="21622" y="82062"/>
                    <a:pt x="19015" y="85276"/>
                  </a:cubicBezTo>
                  <a:cubicBezTo>
                    <a:pt x="17848" y="86717"/>
                    <a:pt x="16276" y="87967"/>
                    <a:pt x="15764" y="89753"/>
                  </a:cubicBezTo>
                  <a:cubicBezTo>
                    <a:pt x="14883" y="92837"/>
                    <a:pt x="17491" y="95718"/>
                    <a:pt x="19872" y="97873"/>
                  </a:cubicBezTo>
                  <a:cubicBezTo>
                    <a:pt x="23277" y="100945"/>
                    <a:pt x="26718" y="104052"/>
                    <a:pt x="30695" y="106350"/>
                  </a:cubicBezTo>
                  <a:cubicBezTo>
                    <a:pt x="34123" y="108321"/>
                    <a:pt x="38019" y="109672"/>
                    <a:pt x="41950" y="109672"/>
                  </a:cubicBezTo>
                  <a:cubicBezTo>
                    <a:pt x="42579" y="109672"/>
                    <a:pt x="43210" y="109637"/>
                    <a:pt x="43839" y="109565"/>
                  </a:cubicBezTo>
                  <a:cubicBezTo>
                    <a:pt x="42161" y="108910"/>
                    <a:pt x="42101" y="106386"/>
                    <a:pt x="43184" y="104945"/>
                  </a:cubicBezTo>
                  <a:cubicBezTo>
                    <a:pt x="44256" y="103493"/>
                    <a:pt x="45982" y="102731"/>
                    <a:pt x="47423" y="101635"/>
                  </a:cubicBezTo>
                  <a:cubicBezTo>
                    <a:pt x="48852" y="100552"/>
                    <a:pt x="50078" y="98718"/>
                    <a:pt x="49447" y="97040"/>
                  </a:cubicBezTo>
                  <a:cubicBezTo>
                    <a:pt x="48566" y="94646"/>
                    <a:pt x="45042" y="94706"/>
                    <a:pt x="43256" y="92884"/>
                  </a:cubicBezTo>
                  <a:cubicBezTo>
                    <a:pt x="40101" y="89693"/>
                    <a:pt x="44161" y="83252"/>
                    <a:pt x="40946" y="80109"/>
                  </a:cubicBezTo>
                  <a:cubicBezTo>
                    <a:pt x="39827" y="79009"/>
                    <a:pt x="38315" y="78806"/>
                    <a:pt x="36703" y="78806"/>
                  </a:cubicBezTo>
                  <a:cubicBezTo>
                    <a:pt x="35753" y="78806"/>
                    <a:pt x="34768" y="78876"/>
                    <a:pt x="33808" y="78876"/>
                  </a:cubicBezTo>
                  <a:cubicBezTo>
                    <a:pt x="33346" y="78876"/>
                    <a:pt x="32889" y="78860"/>
                    <a:pt x="32445" y="78811"/>
                  </a:cubicBezTo>
                  <a:cubicBezTo>
                    <a:pt x="29016" y="78811"/>
                    <a:pt x="27563" y="75811"/>
                    <a:pt x="25789" y="73418"/>
                  </a:cubicBezTo>
                  <a:cubicBezTo>
                    <a:pt x="24920" y="72239"/>
                    <a:pt x="24027" y="71025"/>
                    <a:pt x="23658" y="69608"/>
                  </a:cubicBezTo>
                  <a:cubicBezTo>
                    <a:pt x="23242" y="68024"/>
                    <a:pt x="23515" y="66357"/>
                    <a:pt x="23634" y="64738"/>
                  </a:cubicBezTo>
                  <a:cubicBezTo>
                    <a:pt x="23753" y="63285"/>
                    <a:pt x="23420" y="60976"/>
                    <a:pt x="21872" y="60380"/>
                  </a:cubicBezTo>
                  <a:cubicBezTo>
                    <a:pt x="21652" y="60295"/>
                    <a:pt x="21417" y="60254"/>
                    <a:pt x="21182" y="60254"/>
                  </a:cubicBezTo>
                  <a:cubicBezTo>
                    <a:pt x="20338" y="60254"/>
                    <a:pt x="19488" y="60775"/>
                    <a:pt x="19265" y="61595"/>
                  </a:cubicBezTo>
                  <a:cubicBezTo>
                    <a:pt x="19098" y="62226"/>
                    <a:pt x="19301" y="62916"/>
                    <a:pt x="19110" y="63547"/>
                  </a:cubicBezTo>
                  <a:cubicBezTo>
                    <a:pt x="18884" y="64309"/>
                    <a:pt x="18098" y="64809"/>
                    <a:pt x="17300" y="64869"/>
                  </a:cubicBezTo>
                  <a:cubicBezTo>
                    <a:pt x="17214" y="64876"/>
                    <a:pt x="17131" y="64879"/>
                    <a:pt x="17049" y="64879"/>
                  </a:cubicBezTo>
                  <a:cubicBezTo>
                    <a:pt x="14361" y="64879"/>
                    <a:pt x="13810" y="61165"/>
                    <a:pt x="14157" y="59166"/>
                  </a:cubicBezTo>
                  <a:cubicBezTo>
                    <a:pt x="14586" y="56761"/>
                    <a:pt x="15717" y="54332"/>
                    <a:pt x="17396" y="52451"/>
                  </a:cubicBezTo>
                  <a:cubicBezTo>
                    <a:pt x="17515" y="52320"/>
                    <a:pt x="17634" y="52201"/>
                    <a:pt x="17753" y="52082"/>
                  </a:cubicBezTo>
                  <a:cubicBezTo>
                    <a:pt x="17777" y="52058"/>
                    <a:pt x="17800" y="52022"/>
                    <a:pt x="17824" y="51998"/>
                  </a:cubicBezTo>
                  <a:cubicBezTo>
                    <a:pt x="18062" y="51760"/>
                    <a:pt x="18312" y="51534"/>
                    <a:pt x="18562" y="51308"/>
                  </a:cubicBezTo>
                  <a:cubicBezTo>
                    <a:pt x="18598" y="51284"/>
                    <a:pt x="18622" y="51260"/>
                    <a:pt x="18658" y="51236"/>
                  </a:cubicBezTo>
                  <a:cubicBezTo>
                    <a:pt x="18920" y="51022"/>
                    <a:pt x="19181" y="50820"/>
                    <a:pt x="19455" y="50629"/>
                  </a:cubicBezTo>
                  <a:cubicBezTo>
                    <a:pt x="19491" y="50617"/>
                    <a:pt x="19527" y="50593"/>
                    <a:pt x="19562" y="50570"/>
                  </a:cubicBezTo>
                  <a:cubicBezTo>
                    <a:pt x="19693" y="50474"/>
                    <a:pt x="19836" y="50379"/>
                    <a:pt x="19979" y="50296"/>
                  </a:cubicBezTo>
                  <a:cubicBezTo>
                    <a:pt x="20122" y="50212"/>
                    <a:pt x="20265" y="50129"/>
                    <a:pt x="20408" y="50058"/>
                  </a:cubicBezTo>
                  <a:cubicBezTo>
                    <a:pt x="20455" y="50034"/>
                    <a:pt x="20491" y="50022"/>
                    <a:pt x="20527" y="49998"/>
                  </a:cubicBezTo>
                  <a:cubicBezTo>
                    <a:pt x="20670" y="49927"/>
                    <a:pt x="20825" y="49855"/>
                    <a:pt x="20967" y="49784"/>
                  </a:cubicBezTo>
                  <a:cubicBezTo>
                    <a:pt x="21015" y="49760"/>
                    <a:pt x="21051" y="49748"/>
                    <a:pt x="21098" y="49724"/>
                  </a:cubicBezTo>
                  <a:cubicBezTo>
                    <a:pt x="21574" y="49517"/>
                    <a:pt x="22095" y="49356"/>
                    <a:pt x="22606" y="49356"/>
                  </a:cubicBezTo>
                  <a:cubicBezTo>
                    <a:pt x="22683" y="49356"/>
                    <a:pt x="22760" y="49359"/>
                    <a:pt x="22837" y="49367"/>
                  </a:cubicBezTo>
                  <a:cubicBezTo>
                    <a:pt x="22932" y="49379"/>
                    <a:pt x="23015" y="49391"/>
                    <a:pt x="23111" y="49403"/>
                  </a:cubicBezTo>
                  <a:cubicBezTo>
                    <a:pt x="23242" y="49439"/>
                    <a:pt x="23372" y="49486"/>
                    <a:pt x="23503" y="49546"/>
                  </a:cubicBezTo>
                  <a:cubicBezTo>
                    <a:pt x="24004" y="49796"/>
                    <a:pt x="24385" y="50296"/>
                    <a:pt x="24385" y="50832"/>
                  </a:cubicBezTo>
                  <a:cubicBezTo>
                    <a:pt x="24385" y="50879"/>
                    <a:pt x="24373" y="50915"/>
                    <a:pt x="24373" y="50963"/>
                  </a:cubicBezTo>
                  <a:cubicBezTo>
                    <a:pt x="24265" y="51701"/>
                    <a:pt x="23468" y="52367"/>
                    <a:pt x="23623" y="53034"/>
                  </a:cubicBezTo>
                  <a:cubicBezTo>
                    <a:pt x="23634" y="53094"/>
                    <a:pt x="23658" y="53141"/>
                    <a:pt x="23682" y="53201"/>
                  </a:cubicBezTo>
                  <a:cubicBezTo>
                    <a:pt x="23832" y="53510"/>
                    <a:pt x="24178" y="53661"/>
                    <a:pt x="24526" y="53661"/>
                  </a:cubicBezTo>
                  <a:cubicBezTo>
                    <a:pt x="24648" y="53661"/>
                    <a:pt x="24770" y="53643"/>
                    <a:pt x="24885" y="53606"/>
                  </a:cubicBezTo>
                  <a:cubicBezTo>
                    <a:pt x="25218" y="53487"/>
                    <a:pt x="25480" y="53260"/>
                    <a:pt x="25718" y="52998"/>
                  </a:cubicBezTo>
                  <a:cubicBezTo>
                    <a:pt x="25789" y="52903"/>
                    <a:pt x="25861" y="52808"/>
                    <a:pt x="25932" y="52725"/>
                  </a:cubicBezTo>
                  <a:cubicBezTo>
                    <a:pt x="26028" y="52594"/>
                    <a:pt x="26111" y="52475"/>
                    <a:pt x="26194" y="52344"/>
                  </a:cubicBezTo>
                  <a:cubicBezTo>
                    <a:pt x="26540" y="51832"/>
                    <a:pt x="26813" y="51284"/>
                    <a:pt x="27028" y="50701"/>
                  </a:cubicBezTo>
                  <a:cubicBezTo>
                    <a:pt x="27194" y="50272"/>
                    <a:pt x="27313" y="49831"/>
                    <a:pt x="27397" y="49379"/>
                  </a:cubicBezTo>
                  <a:cubicBezTo>
                    <a:pt x="27599" y="48343"/>
                    <a:pt x="27218" y="47010"/>
                    <a:pt x="27754" y="46105"/>
                  </a:cubicBezTo>
                  <a:cubicBezTo>
                    <a:pt x="29504" y="43128"/>
                    <a:pt x="35243" y="44200"/>
                    <a:pt x="36243" y="40890"/>
                  </a:cubicBezTo>
                  <a:cubicBezTo>
                    <a:pt x="36696" y="39378"/>
                    <a:pt x="35767" y="37687"/>
                    <a:pt x="36267" y="36187"/>
                  </a:cubicBezTo>
                  <a:cubicBezTo>
                    <a:pt x="36303" y="36104"/>
                    <a:pt x="36326" y="36020"/>
                    <a:pt x="36374" y="35949"/>
                  </a:cubicBezTo>
                  <a:cubicBezTo>
                    <a:pt x="36588" y="35473"/>
                    <a:pt x="36981" y="35080"/>
                    <a:pt x="37434" y="34818"/>
                  </a:cubicBezTo>
                  <a:cubicBezTo>
                    <a:pt x="37851" y="34580"/>
                    <a:pt x="38330" y="34444"/>
                    <a:pt x="38810" y="34444"/>
                  </a:cubicBezTo>
                  <a:cubicBezTo>
                    <a:pt x="39028" y="34444"/>
                    <a:pt x="39246" y="34472"/>
                    <a:pt x="39458" y="34532"/>
                  </a:cubicBezTo>
                  <a:cubicBezTo>
                    <a:pt x="39541" y="34544"/>
                    <a:pt x="39625" y="34580"/>
                    <a:pt x="39696" y="34615"/>
                  </a:cubicBezTo>
                  <a:cubicBezTo>
                    <a:pt x="40756" y="35044"/>
                    <a:pt x="41399" y="36246"/>
                    <a:pt x="41279" y="37366"/>
                  </a:cubicBezTo>
                  <a:cubicBezTo>
                    <a:pt x="41268" y="37461"/>
                    <a:pt x="41256" y="37544"/>
                    <a:pt x="41232" y="37639"/>
                  </a:cubicBezTo>
                  <a:cubicBezTo>
                    <a:pt x="41196" y="37806"/>
                    <a:pt x="41137" y="37973"/>
                    <a:pt x="41065" y="38128"/>
                  </a:cubicBezTo>
                  <a:cubicBezTo>
                    <a:pt x="41089" y="38175"/>
                    <a:pt x="41125" y="38211"/>
                    <a:pt x="41149" y="38247"/>
                  </a:cubicBezTo>
                  <a:cubicBezTo>
                    <a:pt x="41399" y="38549"/>
                    <a:pt x="41731" y="38679"/>
                    <a:pt x="42091" y="38679"/>
                  </a:cubicBezTo>
                  <a:cubicBezTo>
                    <a:pt x="43050" y="38679"/>
                    <a:pt x="44208" y="37758"/>
                    <a:pt x="44554" y="36711"/>
                  </a:cubicBezTo>
                  <a:cubicBezTo>
                    <a:pt x="44732" y="36175"/>
                    <a:pt x="44839" y="35603"/>
                    <a:pt x="44947" y="35032"/>
                  </a:cubicBezTo>
                  <a:cubicBezTo>
                    <a:pt x="44994" y="34806"/>
                    <a:pt x="45030" y="34591"/>
                    <a:pt x="45089" y="34377"/>
                  </a:cubicBezTo>
                  <a:cubicBezTo>
                    <a:pt x="45089" y="34365"/>
                    <a:pt x="45089" y="34365"/>
                    <a:pt x="45089" y="34353"/>
                  </a:cubicBezTo>
                  <a:cubicBezTo>
                    <a:pt x="45137" y="34163"/>
                    <a:pt x="45185" y="33984"/>
                    <a:pt x="45244" y="33818"/>
                  </a:cubicBezTo>
                  <a:cubicBezTo>
                    <a:pt x="45244" y="33794"/>
                    <a:pt x="45256" y="33782"/>
                    <a:pt x="45256" y="33758"/>
                  </a:cubicBezTo>
                  <a:cubicBezTo>
                    <a:pt x="45316" y="33591"/>
                    <a:pt x="45375" y="33437"/>
                    <a:pt x="45447" y="33282"/>
                  </a:cubicBezTo>
                  <a:cubicBezTo>
                    <a:pt x="45578" y="33032"/>
                    <a:pt x="45721" y="32782"/>
                    <a:pt x="45911" y="32567"/>
                  </a:cubicBezTo>
                  <a:cubicBezTo>
                    <a:pt x="45971" y="32496"/>
                    <a:pt x="46042" y="32425"/>
                    <a:pt x="46113" y="32365"/>
                  </a:cubicBezTo>
                  <a:cubicBezTo>
                    <a:pt x="47542" y="31043"/>
                    <a:pt x="50066" y="31698"/>
                    <a:pt x="51555" y="30424"/>
                  </a:cubicBezTo>
                  <a:cubicBezTo>
                    <a:pt x="52007" y="30031"/>
                    <a:pt x="52293" y="29531"/>
                    <a:pt x="52448" y="28972"/>
                  </a:cubicBezTo>
                  <a:cubicBezTo>
                    <a:pt x="52495" y="28769"/>
                    <a:pt x="52531" y="28555"/>
                    <a:pt x="52555" y="28341"/>
                  </a:cubicBezTo>
                  <a:cubicBezTo>
                    <a:pt x="52567" y="28281"/>
                    <a:pt x="52567" y="28234"/>
                    <a:pt x="52579" y="28174"/>
                  </a:cubicBezTo>
                  <a:cubicBezTo>
                    <a:pt x="52579" y="28067"/>
                    <a:pt x="52590" y="27948"/>
                    <a:pt x="52590" y="27841"/>
                  </a:cubicBezTo>
                  <a:cubicBezTo>
                    <a:pt x="52590" y="27067"/>
                    <a:pt x="52436" y="26245"/>
                    <a:pt x="52221" y="25519"/>
                  </a:cubicBezTo>
                  <a:cubicBezTo>
                    <a:pt x="51983" y="24757"/>
                    <a:pt x="51697" y="23995"/>
                    <a:pt x="51316" y="23292"/>
                  </a:cubicBezTo>
                  <a:cubicBezTo>
                    <a:pt x="51281" y="23245"/>
                    <a:pt x="51245" y="23185"/>
                    <a:pt x="51221" y="23126"/>
                  </a:cubicBezTo>
                  <a:cubicBezTo>
                    <a:pt x="51090" y="22911"/>
                    <a:pt x="50959" y="22697"/>
                    <a:pt x="50816" y="22495"/>
                  </a:cubicBezTo>
                  <a:cubicBezTo>
                    <a:pt x="50495" y="22042"/>
                    <a:pt x="50114" y="21626"/>
                    <a:pt x="49685" y="21280"/>
                  </a:cubicBezTo>
                  <a:cubicBezTo>
                    <a:pt x="48884" y="20632"/>
                    <a:pt x="47841" y="20242"/>
                    <a:pt x="46830" y="20242"/>
                  </a:cubicBezTo>
                  <a:cubicBezTo>
                    <a:pt x="46190" y="20242"/>
                    <a:pt x="45563" y="20398"/>
                    <a:pt x="45018" y="20745"/>
                  </a:cubicBezTo>
                  <a:cubicBezTo>
                    <a:pt x="44554" y="21042"/>
                    <a:pt x="44197" y="21423"/>
                    <a:pt x="43899" y="21864"/>
                  </a:cubicBezTo>
                  <a:cubicBezTo>
                    <a:pt x="43161" y="23007"/>
                    <a:pt x="42875" y="24543"/>
                    <a:pt x="42470" y="25900"/>
                  </a:cubicBezTo>
                  <a:cubicBezTo>
                    <a:pt x="42351" y="26317"/>
                    <a:pt x="42172" y="26733"/>
                    <a:pt x="41970" y="27138"/>
                  </a:cubicBezTo>
                  <a:cubicBezTo>
                    <a:pt x="41307" y="28393"/>
                    <a:pt x="40255" y="29460"/>
                    <a:pt x="39002" y="29460"/>
                  </a:cubicBezTo>
                  <a:cubicBezTo>
                    <a:pt x="38995" y="29460"/>
                    <a:pt x="38989" y="29460"/>
                    <a:pt x="38982" y="29460"/>
                  </a:cubicBezTo>
                  <a:cubicBezTo>
                    <a:pt x="38803" y="29460"/>
                    <a:pt x="38624" y="29436"/>
                    <a:pt x="38446" y="29388"/>
                  </a:cubicBezTo>
                  <a:cubicBezTo>
                    <a:pt x="38172" y="29317"/>
                    <a:pt x="37934" y="29210"/>
                    <a:pt x="37720" y="29067"/>
                  </a:cubicBezTo>
                  <a:cubicBezTo>
                    <a:pt x="36588" y="28317"/>
                    <a:pt x="36148" y="26650"/>
                    <a:pt x="35910" y="25221"/>
                  </a:cubicBezTo>
                  <a:cubicBezTo>
                    <a:pt x="35898" y="25138"/>
                    <a:pt x="35886" y="25043"/>
                    <a:pt x="35874" y="24947"/>
                  </a:cubicBezTo>
                  <a:cubicBezTo>
                    <a:pt x="35564" y="23114"/>
                    <a:pt x="35291" y="21245"/>
                    <a:pt x="35541" y="19411"/>
                  </a:cubicBezTo>
                  <a:cubicBezTo>
                    <a:pt x="35553" y="19280"/>
                    <a:pt x="35576" y="19149"/>
                    <a:pt x="35600" y="19018"/>
                  </a:cubicBezTo>
                  <a:cubicBezTo>
                    <a:pt x="35815" y="17839"/>
                    <a:pt x="36303" y="16684"/>
                    <a:pt x="37053" y="15756"/>
                  </a:cubicBezTo>
                  <a:cubicBezTo>
                    <a:pt x="37517" y="15172"/>
                    <a:pt x="38089" y="14684"/>
                    <a:pt x="38767" y="14351"/>
                  </a:cubicBezTo>
                  <a:cubicBezTo>
                    <a:pt x="38886" y="14291"/>
                    <a:pt x="38993" y="14244"/>
                    <a:pt x="39124" y="14196"/>
                  </a:cubicBezTo>
                  <a:cubicBezTo>
                    <a:pt x="39934" y="13887"/>
                    <a:pt x="40791" y="13803"/>
                    <a:pt x="41672" y="13767"/>
                  </a:cubicBezTo>
                  <a:cubicBezTo>
                    <a:pt x="42792" y="13720"/>
                    <a:pt x="43935" y="13744"/>
                    <a:pt x="44994" y="13410"/>
                  </a:cubicBezTo>
                  <a:cubicBezTo>
                    <a:pt x="47006" y="12767"/>
                    <a:pt x="48399" y="10993"/>
                    <a:pt x="49661" y="9303"/>
                  </a:cubicBezTo>
                  <a:cubicBezTo>
                    <a:pt x="50269" y="8493"/>
                    <a:pt x="51769" y="6933"/>
                    <a:pt x="52912" y="5326"/>
                  </a:cubicBezTo>
                  <a:cubicBezTo>
                    <a:pt x="52948" y="5278"/>
                    <a:pt x="52983" y="5219"/>
                    <a:pt x="53031" y="5159"/>
                  </a:cubicBezTo>
                  <a:cubicBezTo>
                    <a:pt x="53102" y="5052"/>
                    <a:pt x="53174" y="4945"/>
                    <a:pt x="53257" y="4826"/>
                  </a:cubicBezTo>
                  <a:cubicBezTo>
                    <a:pt x="53305" y="4743"/>
                    <a:pt x="53364" y="4647"/>
                    <a:pt x="53424" y="4564"/>
                  </a:cubicBezTo>
                  <a:cubicBezTo>
                    <a:pt x="53448" y="4516"/>
                    <a:pt x="53471" y="4481"/>
                    <a:pt x="53507" y="4433"/>
                  </a:cubicBezTo>
                  <a:cubicBezTo>
                    <a:pt x="53555" y="4350"/>
                    <a:pt x="53602" y="4254"/>
                    <a:pt x="53662" y="4171"/>
                  </a:cubicBezTo>
                  <a:cubicBezTo>
                    <a:pt x="53686" y="4112"/>
                    <a:pt x="53722" y="4064"/>
                    <a:pt x="53745" y="4004"/>
                  </a:cubicBezTo>
                  <a:cubicBezTo>
                    <a:pt x="53972" y="3588"/>
                    <a:pt x="54138" y="3195"/>
                    <a:pt x="54245" y="2814"/>
                  </a:cubicBezTo>
                  <a:cubicBezTo>
                    <a:pt x="54257" y="2754"/>
                    <a:pt x="54269" y="2707"/>
                    <a:pt x="54281" y="2659"/>
                  </a:cubicBezTo>
                  <a:cubicBezTo>
                    <a:pt x="54329" y="2445"/>
                    <a:pt x="54364" y="2230"/>
                    <a:pt x="54353" y="2028"/>
                  </a:cubicBezTo>
                  <a:cubicBezTo>
                    <a:pt x="54341" y="1385"/>
                    <a:pt x="54031" y="849"/>
                    <a:pt x="53281" y="504"/>
                  </a:cubicBezTo>
                  <a:cubicBezTo>
                    <a:pt x="52769" y="254"/>
                    <a:pt x="52126" y="111"/>
                    <a:pt x="51412" y="52"/>
                  </a:cubicBezTo>
                  <a:cubicBezTo>
                    <a:pt x="51185" y="28"/>
                    <a:pt x="50935" y="16"/>
                    <a:pt x="50685" y="4"/>
                  </a:cubicBezTo>
                  <a:cubicBezTo>
                    <a:pt x="50582" y="1"/>
                    <a:pt x="50477" y="0"/>
                    <a:pt x="50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76;p57">
              <a:extLst>
                <a:ext uri="{FF2B5EF4-FFF2-40B4-BE49-F238E27FC236}">
                  <a16:creationId xmlns:a16="http://schemas.microsoft.com/office/drawing/2014/main" id="{4BA43E99-9298-4705-A5CB-D44D604A9692}"/>
                </a:ext>
              </a:extLst>
            </p:cNvPr>
            <p:cNvSpPr/>
            <p:nvPr/>
          </p:nvSpPr>
          <p:spPr>
            <a:xfrm>
              <a:off x="7928037" y="2658856"/>
              <a:ext cx="537407" cy="863069"/>
            </a:xfrm>
            <a:custGeom>
              <a:avLst/>
              <a:gdLst/>
              <a:ahLst/>
              <a:cxnLst/>
              <a:rect l="l" t="t" r="r" b="b"/>
              <a:pathLst>
                <a:path w="27730" h="44534" extrusionOk="0">
                  <a:moveTo>
                    <a:pt x="10737" y="1"/>
                  </a:moveTo>
                  <a:cubicBezTo>
                    <a:pt x="10425" y="1"/>
                    <a:pt x="10118" y="69"/>
                    <a:pt x="9823" y="231"/>
                  </a:cubicBezTo>
                  <a:cubicBezTo>
                    <a:pt x="9275" y="529"/>
                    <a:pt x="8930" y="1088"/>
                    <a:pt x="8608" y="1636"/>
                  </a:cubicBezTo>
                  <a:cubicBezTo>
                    <a:pt x="6346" y="5481"/>
                    <a:pt x="4072" y="9327"/>
                    <a:pt x="1810" y="13161"/>
                  </a:cubicBezTo>
                  <a:cubicBezTo>
                    <a:pt x="1096" y="14364"/>
                    <a:pt x="381" y="15602"/>
                    <a:pt x="191" y="16971"/>
                  </a:cubicBezTo>
                  <a:cubicBezTo>
                    <a:pt x="0" y="18352"/>
                    <a:pt x="464" y="19912"/>
                    <a:pt x="1667" y="20614"/>
                  </a:cubicBezTo>
                  <a:cubicBezTo>
                    <a:pt x="536" y="21555"/>
                    <a:pt x="1417" y="23508"/>
                    <a:pt x="2739" y="24127"/>
                  </a:cubicBezTo>
                  <a:cubicBezTo>
                    <a:pt x="4060" y="24758"/>
                    <a:pt x="5608" y="24639"/>
                    <a:pt x="7001" y="25079"/>
                  </a:cubicBezTo>
                  <a:cubicBezTo>
                    <a:pt x="8394" y="25532"/>
                    <a:pt x="9692" y="27067"/>
                    <a:pt x="9013" y="28353"/>
                  </a:cubicBezTo>
                  <a:cubicBezTo>
                    <a:pt x="8442" y="29413"/>
                    <a:pt x="6870" y="29627"/>
                    <a:pt x="6334" y="30699"/>
                  </a:cubicBezTo>
                  <a:cubicBezTo>
                    <a:pt x="6084" y="31199"/>
                    <a:pt x="6108" y="31794"/>
                    <a:pt x="6144" y="32354"/>
                  </a:cubicBezTo>
                  <a:cubicBezTo>
                    <a:pt x="6406" y="36414"/>
                    <a:pt x="6668" y="40474"/>
                    <a:pt x="6918" y="44534"/>
                  </a:cubicBezTo>
                  <a:cubicBezTo>
                    <a:pt x="19800" y="34473"/>
                    <a:pt x="27670" y="16769"/>
                    <a:pt x="27730" y="433"/>
                  </a:cubicBezTo>
                  <a:lnTo>
                    <a:pt x="27730" y="433"/>
                  </a:lnTo>
                  <a:cubicBezTo>
                    <a:pt x="25585" y="2169"/>
                    <a:pt x="22826" y="3056"/>
                    <a:pt x="20073" y="3056"/>
                  </a:cubicBezTo>
                  <a:cubicBezTo>
                    <a:pt x="17859" y="3056"/>
                    <a:pt x="15648" y="2482"/>
                    <a:pt x="13764" y="1314"/>
                  </a:cubicBezTo>
                  <a:cubicBezTo>
                    <a:pt x="12834" y="731"/>
                    <a:pt x="11757" y="1"/>
                    <a:pt x="10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77;p57">
              <a:extLst>
                <a:ext uri="{FF2B5EF4-FFF2-40B4-BE49-F238E27FC236}">
                  <a16:creationId xmlns:a16="http://schemas.microsoft.com/office/drawing/2014/main" id="{825BDFFD-23BB-43B8-9CD9-6FC9A26EA2A8}"/>
                </a:ext>
              </a:extLst>
            </p:cNvPr>
            <p:cNvSpPr/>
            <p:nvPr/>
          </p:nvSpPr>
          <p:spPr>
            <a:xfrm>
              <a:off x="8020557" y="1956776"/>
              <a:ext cx="427813" cy="617505"/>
            </a:xfrm>
            <a:custGeom>
              <a:avLst/>
              <a:gdLst/>
              <a:ahLst/>
              <a:cxnLst/>
              <a:rect l="l" t="t" r="r" b="b"/>
              <a:pathLst>
                <a:path w="22075" h="31863" extrusionOk="0">
                  <a:moveTo>
                    <a:pt x="9073" y="1"/>
                  </a:moveTo>
                  <a:cubicBezTo>
                    <a:pt x="8490" y="882"/>
                    <a:pt x="8228" y="1692"/>
                    <a:pt x="7656" y="2573"/>
                  </a:cubicBezTo>
                  <a:cubicBezTo>
                    <a:pt x="7811" y="4025"/>
                    <a:pt x="8049" y="5645"/>
                    <a:pt x="9204" y="6526"/>
                  </a:cubicBezTo>
                  <a:cubicBezTo>
                    <a:pt x="9811" y="7002"/>
                    <a:pt x="10573" y="7180"/>
                    <a:pt x="11288" y="7454"/>
                  </a:cubicBezTo>
                  <a:cubicBezTo>
                    <a:pt x="13800" y="8419"/>
                    <a:pt x="15883" y="10800"/>
                    <a:pt x="15872" y="13491"/>
                  </a:cubicBezTo>
                  <a:cubicBezTo>
                    <a:pt x="15860" y="14146"/>
                    <a:pt x="15717" y="14836"/>
                    <a:pt x="15252" y="15300"/>
                  </a:cubicBezTo>
                  <a:cubicBezTo>
                    <a:pt x="14946" y="15599"/>
                    <a:pt x="14625" y="15794"/>
                    <a:pt x="14293" y="15794"/>
                  </a:cubicBezTo>
                  <a:cubicBezTo>
                    <a:pt x="14108" y="15794"/>
                    <a:pt x="13920" y="15734"/>
                    <a:pt x="13728" y="15598"/>
                  </a:cubicBezTo>
                  <a:cubicBezTo>
                    <a:pt x="13109" y="15146"/>
                    <a:pt x="12800" y="14384"/>
                    <a:pt x="12550" y="13657"/>
                  </a:cubicBezTo>
                  <a:cubicBezTo>
                    <a:pt x="12300" y="12931"/>
                    <a:pt x="12050" y="12157"/>
                    <a:pt x="11490" y="11633"/>
                  </a:cubicBezTo>
                  <a:cubicBezTo>
                    <a:pt x="11179" y="11348"/>
                    <a:pt x="10740" y="11179"/>
                    <a:pt x="10324" y="11179"/>
                  </a:cubicBezTo>
                  <a:cubicBezTo>
                    <a:pt x="9977" y="11179"/>
                    <a:pt x="9646" y="11297"/>
                    <a:pt x="9418" y="11562"/>
                  </a:cubicBezTo>
                  <a:cubicBezTo>
                    <a:pt x="9835" y="12455"/>
                    <a:pt x="10252" y="13431"/>
                    <a:pt x="10073" y="14396"/>
                  </a:cubicBezTo>
                  <a:cubicBezTo>
                    <a:pt x="9919" y="15174"/>
                    <a:pt x="9176" y="15868"/>
                    <a:pt x="8437" y="15868"/>
                  </a:cubicBezTo>
                  <a:cubicBezTo>
                    <a:pt x="8261" y="15868"/>
                    <a:pt x="8086" y="15828"/>
                    <a:pt x="7918" y="15741"/>
                  </a:cubicBezTo>
                  <a:cubicBezTo>
                    <a:pt x="7763" y="16443"/>
                    <a:pt x="7597" y="17146"/>
                    <a:pt x="7430" y="17860"/>
                  </a:cubicBezTo>
                  <a:cubicBezTo>
                    <a:pt x="6798" y="17416"/>
                    <a:pt x="6025" y="17190"/>
                    <a:pt x="5251" y="17190"/>
                  </a:cubicBezTo>
                  <a:cubicBezTo>
                    <a:pt x="4698" y="17190"/>
                    <a:pt x="4145" y="17306"/>
                    <a:pt x="3644" y="17539"/>
                  </a:cubicBezTo>
                  <a:cubicBezTo>
                    <a:pt x="2441" y="18098"/>
                    <a:pt x="1584" y="18980"/>
                    <a:pt x="1489" y="20301"/>
                  </a:cubicBezTo>
                  <a:cubicBezTo>
                    <a:pt x="1382" y="21670"/>
                    <a:pt x="1" y="22790"/>
                    <a:pt x="167" y="24159"/>
                  </a:cubicBezTo>
                  <a:cubicBezTo>
                    <a:pt x="251" y="24849"/>
                    <a:pt x="751" y="25457"/>
                    <a:pt x="1370" y="25778"/>
                  </a:cubicBezTo>
                  <a:cubicBezTo>
                    <a:pt x="1854" y="26029"/>
                    <a:pt x="2404" y="26135"/>
                    <a:pt x="2956" y="26135"/>
                  </a:cubicBezTo>
                  <a:cubicBezTo>
                    <a:pt x="3110" y="26135"/>
                    <a:pt x="3265" y="26127"/>
                    <a:pt x="3418" y="26111"/>
                  </a:cubicBezTo>
                  <a:cubicBezTo>
                    <a:pt x="4561" y="26016"/>
                    <a:pt x="5680" y="25552"/>
                    <a:pt x="6478" y="24742"/>
                  </a:cubicBezTo>
                  <a:cubicBezTo>
                    <a:pt x="7275" y="23921"/>
                    <a:pt x="7740" y="22754"/>
                    <a:pt x="7597" y="21623"/>
                  </a:cubicBezTo>
                  <a:cubicBezTo>
                    <a:pt x="7823" y="21551"/>
                    <a:pt x="8037" y="21480"/>
                    <a:pt x="8263" y="21396"/>
                  </a:cubicBezTo>
                  <a:cubicBezTo>
                    <a:pt x="8629" y="20782"/>
                    <a:pt x="9160" y="20548"/>
                    <a:pt x="9766" y="20548"/>
                  </a:cubicBezTo>
                  <a:cubicBezTo>
                    <a:pt x="10205" y="20548"/>
                    <a:pt x="10683" y="20671"/>
                    <a:pt x="11169" y="20861"/>
                  </a:cubicBezTo>
                  <a:cubicBezTo>
                    <a:pt x="12335" y="21301"/>
                    <a:pt x="13157" y="22397"/>
                    <a:pt x="13526" y="23587"/>
                  </a:cubicBezTo>
                  <a:cubicBezTo>
                    <a:pt x="14014" y="25171"/>
                    <a:pt x="13645" y="27135"/>
                    <a:pt x="12264" y="28052"/>
                  </a:cubicBezTo>
                  <a:cubicBezTo>
                    <a:pt x="13288" y="28016"/>
                    <a:pt x="14312" y="27969"/>
                    <a:pt x="15324" y="27933"/>
                  </a:cubicBezTo>
                  <a:cubicBezTo>
                    <a:pt x="15459" y="27516"/>
                    <a:pt x="15872" y="27216"/>
                    <a:pt x="16310" y="27216"/>
                  </a:cubicBezTo>
                  <a:cubicBezTo>
                    <a:pt x="16335" y="27216"/>
                    <a:pt x="16359" y="27217"/>
                    <a:pt x="16384" y="27219"/>
                  </a:cubicBezTo>
                  <a:cubicBezTo>
                    <a:pt x="16431" y="27373"/>
                    <a:pt x="16491" y="27540"/>
                    <a:pt x="16550" y="27695"/>
                  </a:cubicBezTo>
                  <a:lnTo>
                    <a:pt x="17586" y="27016"/>
                  </a:lnTo>
                  <a:cubicBezTo>
                    <a:pt x="16360" y="25516"/>
                    <a:pt x="15717" y="23552"/>
                    <a:pt x="15824" y="21611"/>
                  </a:cubicBezTo>
                  <a:cubicBezTo>
                    <a:pt x="15838" y="21284"/>
                    <a:pt x="16057" y="21161"/>
                    <a:pt x="16339" y="21161"/>
                  </a:cubicBezTo>
                  <a:cubicBezTo>
                    <a:pt x="16519" y="21161"/>
                    <a:pt x="16725" y="21211"/>
                    <a:pt x="16919" y="21289"/>
                  </a:cubicBezTo>
                  <a:cubicBezTo>
                    <a:pt x="17419" y="21480"/>
                    <a:pt x="17777" y="21908"/>
                    <a:pt x="18074" y="22361"/>
                  </a:cubicBezTo>
                  <a:cubicBezTo>
                    <a:pt x="19539" y="24659"/>
                    <a:pt x="19563" y="27790"/>
                    <a:pt x="18134" y="30100"/>
                  </a:cubicBezTo>
                  <a:cubicBezTo>
                    <a:pt x="17872" y="30529"/>
                    <a:pt x="17634" y="31219"/>
                    <a:pt x="18086" y="31422"/>
                  </a:cubicBezTo>
                  <a:cubicBezTo>
                    <a:pt x="18149" y="31450"/>
                    <a:pt x="18208" y="31462"/>
                    <a:pt x="18265" y="31462"/>
                  </a:cubicBezTo>
                  <a:cubicBezTo>
                    <a:pt x="18820" y="31462"/>
                    <a:pt x="19144" y="30262"/>
                    <a:pt x="19783" y="30262"/>
                  </a:cubicBezTo>
                  <a:cubicBezTo>
                    <a:pt x="19804" y="30262"/>
                    <a:pt x="19826" y="30264"/>
                    <a:pt x="19848" y="30267"/>
                  </a:cubicBezTo>
                  <a:cubicBezTo>
                    <a:pt x="20134" y="30588"/>
                    <a:pt x="20420" y="30921"/>
                    <a:pt x="20717" y="31243"/>
                  </a:cubicBezTo>
                  <a:cubicBezTo>
                    <a:pt x="20967" y="31517"/>
                    <a:pt x="21110" y="31600"/>
                    <a:pt x="21384" y="31862"/>
                  </a:cubicBezTo>
                  <a:cubicBezTo>
                    <a:pt x="21610" y="31612"/>
                    <a:pt x="21849" y="31350"/>
                    <a:pt x="22075" y="31100"/>
                  </a:cubicBezTo>
                  <a:cubicBezTo>
                    <a:pt x="21515" y="19349"/>
                    <a:pt x="16800" y="8871"/>
                    <a:pt x="9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78;p57">
              <a:extLst>
                <a:ext uri="{FF2B5EF4-FFF2-40B4-BE49-F238E27FC236}">
                  <a16:creationId xmlns:a16="http://schemas.microsoft.com/office/drawing/2014/main" id="{CD40271E-BD82-473C-82E6-0AA53B8294B3}"/>
                </a:ext>
              </a:extLst>
            </p:cNvPr>
            <p:cNvSpPr/>
            <p:nvPr/>
          </p:nvSpPr>
          <p:spPr>
            <a:xfrm>
              <a:off x="7538537" y="1697511"/>
              <a:ext cx="537427" cy="392658"/>
            </a:xfrm>
            <a:custGeom>
              <a:avLst/>
              <a:gdLst/>
              <a:ahLst/>
              <a:cxnLst/>
              <a:rect l="l" t="t" r="r" b="b"/>
              <a:pathLst>
                <a:path w="27731" h="20261" extrusionOk="0">
                  <a:moveTo>
                    <a:pt x="7262" y="0"/>
                  </a:moveTo>
                  <a:cubicBezTo>
                    <a:pt x="4011" y="0"/>
                    <a:pt x="1538" y="1348"/>
                    <a:pt x="1060" y="4628"/>
                  </a:cubicBezTo>
                  <a:cubicBezTo>
                    <a:pt x="0" y="11867"/>
                    <a:pt x="13383" y="14748"/>
                    <a:pt x="17657" y="18380"/>
                  </a:cubicBezTo>
                  <a:cubicBezTo>
                    <a:pt x="18995" y="19523"/>
                    <a:pt x="20895" y="20261"/>
                    <a:pt x="22659" y="20261"/>
                  </a:cubicBezTo>
                  <a:cubicBezTo>
                    <a:pt x="24678" y="20261"/>
                    <a:pt x="26518" y="19295"/>
                    <a:pt x="27135" y="16868"/>
                  </a:cubicBezTo>
                  <a:cubicBezTo>
                    <a:pt x="27730" y="14522"/>
                    <a:pt x="26980" y="12093"/>
                    <a:pt x="25396" y="9831"/>
                  </a:cubicBezTo>
                  <a:cubicBezTo>
                    <a:pt x="21620" y="4436"/>
                    <a:pt x="13160" y="0"/>
                    <a:pt x="7262" y="0"/>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79;p57">
              <a:extLst>
                <a:ext uri="{FF2B5EF4-FFF2-40B4-BE49-F238E27FC236}">
                  <a16:creationId xmlns:a16="http://schemas.microsoft.com/office/drawing/2014/main" id="{90DA54E9-258A-4909-A10C-7269B02E4203}"/>
                </a:ext>
              </a:extLst>
            </p:cNvPr>
            <p:cNvSpPr/>
            <p:nvPr/>
          </p:nvSpPr>
          <p:spPr>
            <a:xfrm>
              <a:off x="7356714" y="1634797"/>
              <a:ext cx="171920" cy="174284"/>
            </a:xfrm>
            <a:custGeom>
              <a:avLst/>
              <a:gdLst/>
              <a:ahLst/>
              <a:cxnLst/>
              <a:rect l="l" t="t" r="r" b="b"/>
              <a:pathLst>
                <a:path w="8871" h="8993" extrusionOk="0">
                  <a:moveTo>
                    <a:pt x="5344" y="1"/>
                  </a:moveTo>
                  <a:cubicBezTo>
                    <a:pt x="4979" y="1"/>
                    <a:pt x="4613" y="44"/>
                    <a:pt x="4263" y="125"/>
                  </a:cubicBezTo>
                  <a:cubicBezTo>
                    <a:pt x="2227" y="589"/>
                    <a:pt x="477" y="2316"/>
                    <a:pt x="238" y="4387"/>
                  </a:cubicBezTo>
                  <a:cubicBezTo>
                    <a:pt x="0" y="6447"/>
                    <a:pt x="1489" y="8650"/>
                    <a:pt x="3548" y="8959"/>
                  </a:cubicBezTo>
                  <a:cubicBezTo>
                    <a:pt x="3698" y="8982"/>
                    <a:pt x="3848" y="8993"/>
                    <a:pt x="3998" y="8993"/>
                  </a:cubicBezTo>
                  <a:cubicBezTo>
                    <a:pt x="5910" y="8993"/>
                    <a:pt x="7757" y="7226"/>
                    <a:pt x="7525" y="5316"/>
                  </a:cubicBezTo>
                  <a:lnTo>
                    <a:pt x="8001" y="4125"/>
                  </a:lnTo>
                  <a:cubicBezTo>
                    <a:pt x="8870" y="3256"/>
                    <a:pt x="8644" y="1661"/>
                    <a:pt x="7727" y="839"/>
                  </a:cubicBezTo>
                  <a:cubicBezTo>
                    <a:pt x="7089" y="251"/>
                    <a:pt x="6219" y="1"/>
                    <a:pt x="5344"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80;p57">
              <a:extLst>
                <a:ext uri="{FF2B5EF4-FFF2-40B4-BE49-F238E27FC236}">
                  <a16:creationId xmlns:a16="http://schemas.microsoft.com/office/drawing/2014/main" id="{F5F4C167-42DC-4F29-8BA5-DA944B3F3F24}"/>
                </a:ext>
              </a:extLst>
            </p:cNvPr>
            <p:cNvSpPr/>
            <p:nvPr/>
          </p:nvSpPr>
          <p:spPr>
            <a:xfrm>
              <a:off x="7750981" y="2829070"/>
              <a:ext cx="118005" cy="201668"/>
            </a:xfrm>
            <a:custGeom>
              <a:avLst/>
              <a:gdLst/>
              <a:ahLst/>
              <a:cxnLst/>
              <a:rect l="l" t="t" r="r" b="b"/>
              <a:pathLst>
                <a:path w="6089" h="10406" extrusionOk="0">
                  <a:moveTo>
                    <a:pt x="2948" y="0"/>
                  </a:moveTo>
                  <a:cubicBezTo>
                    <a:pt x="2274" y="0"/>
                    <a:pt x="1598" y="215"/>
                    <a:pt x="1076" y="639"/>
                  </a:cubicBezTo>
                  <a:cubicBezTo>
                    <a:pt x="376" y="1216"/>
                    <a:pt x="0" y="2134"/>
                    <a:pt x="28" y="3035"/>
                  </a:cubicBezTo>
                  <a:lnTo>
                    <a:pt x="28" y="3035"/>
                  </a:lnTo>
                  <a:lnTo>
                    <a:pt x="28" y="3033"/>
                  </a:lnTo>
                  <a:lnTo>
                    <a:pt x="28" y="3033"/>
                  </a:lnTo>
                  <a:cubicBezTo>
                    <a:pt x="28" y="3034"/>
                    <a:pt x="28" y="3036"/>
                    <a:pt x="28" y="3037"/>
                  </a:cubicBezTo>
                  <a:lnTo>
                    <a:pt x="28" y="3037"/>
                  </a:lnTo>
                  <a:cubicBezTo>
                    <a:pt x="35" y="3243"/>
                    <a:pt x="62" y="3447"/>
                    <a:pt x="112" y="3646"/>
                  </a:cubicBezTo>
                  <a:lnTo>
                    <a:pt x="112" y="3646"/>
                  </a:lnTo>
                  <a:cubicBezTo>
                    <a:pt x="310" y="5094"/>
                    <a:pt x="508" y="6534"/>
                    <a:pt x="707" y="7974"/>
                  </a:cubicBezTo>
                  <a:cubicBezTo>
                    <a:pt x="814" y="8783"/>
                    <a:pt x="980" y="9688"/>
                    <a:pt x="1659" y="10141"/>
                  </a:cubicBezTo>
                  <a:cubicBezTo>
                    <a:pt x="1922" y="10324"/>
                    <a:pt x="2225" y="10405"/>
                    <a:pt x="2536" y="10405"/>
                  </a:cubicBezTo>
                  <a:cubicBezTo>
                    <a:pt x="3114" y="10405"/>
                    <a:pt x="3718" y="10126"/>
                    <a:pt x="4136" y="9700"/>
                  </a:cubicBezTo>
                  <a:cubicBezTo>
                    <a:pt x="4778" y="9045"/>
                    <a:pt x="5076" y="8152"/>
                    <a:pt x="5350" y="7283"/>
                  </a:cubicBezTo>
                  <a:cubicBezTo>
                    <a:pt x="5719" y="6140"/>
                    <a:pt x="6088" y="4973"/>
                    <a:pt x="6088" y="3771"/>
                  </a:cubicBezTo>
                  <a:cubicBezTo>
                    <a:pt x="6088" y="2568"/>
                    <a:pt x="5671" y="1306"/>
                    <a:pt x="4707" y="568"/>
                  </a:cubicBezTo>
                  <a:cubicBezTo>
                    <a:pt x="4206" y="188"/>
                    <a:pt x="3578" y="0"/>
                    <a:pt x="2948" y="0"/>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81;p57">
              <a:extLst>
                <a:ext uri="{FF2B5EF4-FFF2-40B4-BE49-F238E27FC236}">
                  <a16:creationId xmlns:a16="http://schemas.microsoft.com/office/drawing/2014/main" id="{A5C207FD-4021-4047-8124-A960972DB264}"/>
                </a:ext>
              </a:extLst>
            </p:cNvPr>
            <p:cNvSpPr/>
            <p:nvPr/>
          </p:nvSpPr>
          <p:spPr>
            <a:xfrm>
              <a:off x="6208992" y="4120922"/>
              <a:ext cx="336204" cy="79632"/>
            </a:xfrm>
            <a:custGeom>
              <a:avLst/>
              <a:gdLst/>
              <a:ahLst/>
              <a:cxnLst/>
              <a:rect l="l" t="t" r="r" b="b"/>
              <a:pathLst>
                <a:path w="17348" h="4109" extrusionOk="0">
                  <a:moveTo>
                    <a:pt x="8680" y="0"/>
                  </a:moveTo>
                  <a:cubicBezTo>
                    <a:pt x="3882" y="0"/>
                    <a:pt x="1" y="917"/>
                    <a:pt x="1" y="2048"/>
                  </a:cubicBezTo>
                  <a:cubicBezTo>
                    <a:pt x="1" y="3191"/>
                    <a:pt x="3882" y="4108"/>
                    <a:pt x="8680" y="4108"/>
                  </a:cubicBezTo>
                  <a:cubicBezTo>
                    <a:pt x="13467" y="4108"/>
                    <a:pt x="17348" y="3191"/>
                    <a:pt x="17348" y="2048"/>
                  </a:cubicBezTo>
                  <a:cubicBezTo>
                    <a:pt x="17348" y="917"/>
                    <a:pt x="13467" y="0"/>
                    <a:pt x="8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82;p57">
              <a:extLst>
                <a:ext uri="{FF2B5EF4-FFF2-40B4-BE49-F238E27FC236}">
                  <a16:creationId xmlns:a16="http://schemas.microsoft.com/office/drawing/2014/main" id="{5888F2CE-AFA9-4663-802A-890373AB4B5C}"/>
                </a:ext>
              </a:extLst>
            </p:cNvPr>
            <p:cNvSpPr/>
            <p:nvPr/>
          </p:nvSpPr>
          <p:spPr>
            <a:xfrm>
              <a:off x="8173310" y="3895028"/>
              <a:ext cx="549888" cy="79613"/>
            </a:xfrm>
            <a:custGeom>
              <a:avLst/>
              <a:gdLst/>
              <a:ahLst/>
              <a:cxnLst/>
              <a:rect l="l" t="t" r="r" b="b"/>
              <a:pathLst>
                <a:path w="28374" h="4108" extrusionOk="0">
                  <a:moveTo>
                    <a:pt x="14193" y="0"/>
                  </a:moveTo>
                  <a:cubicBezTo>
                    <a:pt x="6358" y="0"/>
                    <a:pt x="0" y="917"/>
                    <a:pt x="0" y="2060"/>
                  </a:cubicBezTo>
                  <a:cubicBezTo>
                    <a:pt x="0" y="3191"/>
                    <a:pt x="6358" y="4108"/>
                    <a:pt x="14193" y="4108"/>
                  </a:cubicBezTo>
                  <a:cubicBezTo>
                    <a:pt x="22027" y="4108"/>
                    <a:pt x="28373" y="3191"/>
                    <a:pt x="28373" y="2060"/>
                  </a:cubicBezTo>
                  <a:cubicBezTo>
                    <a:pt x="28373" y="917"/>
                    <a:pt x="22027" y="0"/>
                    <a:pt x="14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83;p57">
              <a:extLst>
                <a:ext uri="{FF2B5EF4-FFF2-40B4-BE49-F238E27FC236}">
                  <a16:creationId xmlns:a16="http://schemas.microsoft.com/office/drawing/2014/main" id="{2E71BA52-5B70-4841-A358-B835E1BAB0C6}"/>
                </a:ext>
              </a:extLst>
            </p:cNvPr>
            <p:cNvSpPr/>
            <p:nvPr/>
          </p:nvSpPr>
          <p:spPr>
            <a:xfrm>
              <a:off x="7044289" y="4076154"/>
              <a:ext cx="952294" cy="143548"/>
            </a:xfrm>
            <a:custGeom>
              <a:avLst/>
              <a:gdLst/>
              <a:ahLst/>
              <a:cxnLst/>
              <a:rect l="l" t="t" r="r" b="b"/>
              <a:pathLst>
                <a:path w="49138" h="7407" extrusionOk="0">
                  <a:moveTo>
                    <a:pt x="24575" y="1"/>
                  </a:moveTo>
                  <a:cubicBezTo>
                    <a:pt x="11002" y="1"/>
                    <a:pt x="0" y="1656"/>
                    <a:pt x="0" y="3704"/>
                  </a:cubicBezTo>
                  <a:cubicBezTo>
                    <a:pt x="0" y="5739"/>
                    <a:pt x="11002" y="7406"/>
                    <a:pt x="24575" y="7406"/>
                  </a:cubicBezTo>
                  <a:cubicBezTo>
                    <a:pt x="38136" y="7406"/>
                    <a:pt x="49137" y="5739"/>
                    <a:pt x="49137" y="3704"/>
                  </a:cubicBezTo>
                  <a:cubicBezTo>
                    <a:pt x="49137" y="1656"/>
                    <a:pt x="38136" y="1"/>
                    <a:pt x="24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4;p57">
              <a:extLst>
                <a:ext uri="{FF2B5EF4-FFF2-40B4-BE49-F238E27FC236}">
                  <a16:creationId xmlns:a16="http://schemas.microsoft.com/office/drawing/2014/main" id="{07995A99-7E54-40DB-8A59-AE6B1DD6D652}"/>
                </a:ext>
              </a:extLst>
            </p:cNvPr>
            <p:cNvSpPr/>
            <p:nvPr/>
          </p:nvSpPr>
          <p:spPr>
            <a:xfrm>
              <a:off x="7247566" y="3720124"/>
              <a:ext cx="491264" cy="132230"/>
            </a:xfrm>
            <a:custGeom>
              <a:avLst/>
              <a:gdLst/>
              <a:ahLst/>
              <a:cxnLst/>
              <a:rect l="l" t="t" r="r" b="b"/>
              <a:pathLst>
                <a:path w="25349" h="6823" extrusionOk="0">
                  <a:moveTo>
                    <a:pt x="25349" y="0"/>
                  </a:moveTo>
                  <a:cubicBezTo>
                    <a:pt x="25348" y="0"/>
                    <a:pt x="1" y="512"/>
                    <a:pt x="513" y="512"/>
                  </a:cubicBezTo>
                  <a:cubicBezTo>
                    <a:pt x="584" y="512"/>
                    <a:pt x="5085" y="6823"/>
                    <a:pt x="5085" y="6823"/>
                  </a:cubicBezTo>
                  <a:lnTo>
                    <a:pt x="22003" y="6394"/>
                  </a:lnTo>
                  <a:lnTo>
                    <a:pt x="25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85;p57">
              <a:extLst>
                <a:ext uri="{FF2B5EF4-FFF2-40B4-BE49-F238E27FC236}">
                  <a16:creationId xmlns:a16="http://schemas.microsoft.com/office/drawing/2014/main" id="{ED4E9C0B-B4EA-45CC-8EF1-FF44E0968762}"/>
                </a:ext>
              </a:extLst>
            </p:cNvPr>
            <p:cNvSpPr/>
            <p:nvPr/>
          </p:nvSpPr>
          <p:spPr>
            <a:xfrm>
              <a:off x="7250337" y="3721965"/>
              <a:ext cx="390429" cy="61919"/>
            </a:xfrm>
            <a:custGeom>
              <a:avLst/>
              <a:gdLst/>
              <a:ahLst/>
              <a:cxnLst/>
              <a:rect l="l" t="t" r="r" b="b"/>
              <a:pathLst>
                <a:path w="20146" h="3195" extrusionOk="0">
                  <a:moveTo>
                    <a:pt x="20146" y="1"/>
                  </a:moveTo>
                  <a:lnTo>
                    <a:pt x="20146" y="1"/>
                  </a:lnTo>
                  <a:cubicBezTo>
                    <a:pt x="12788" y="155"/>
                    <a:pt x="0" y="417"/>
                    <a:pt x="370" y="417"/>
                  </a:cubicBezTo>
                  <a:cubicBezTo>
                    <a:pt x="393" y="417"/>
                    <a:pt x="1215" y="1537"/>
                    <a:pt x="2156" y="2834"/>
                  </a:cubicBezTo>
                  <a:cubicBezTo>
                    <a:pt x="3562" y="3078"/>
                    <a:pt x="4992" y="3194"/>
                    <a:pt x="6433" y="3194"/>
                  </a:cubicBezTo>
                  <a:cubicBezTo>
                    <a:pt x="11041" y="3194"/>
                    <a:pt x="15756" y="2005"/>
                    <a:pt x="20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86;p57">
              <a:extLst>
                <a:ext uri="{FF2B5EF4-FFF2-40B4-BE49-F238E27FC236}">
                  <a16:creationId xmlns:a16="http://schemas.microsoft.com/office/drawing/2014/main" id="{D118F39F-2DC3-4C89-933B-13A3BAB76F8B}"/>
                </a:ext>
              </a:extLst>
            </p:cNvPr>
            <p:cNvSpPr/>
            <p:nvPr/>
          </p:nvSpPr>
          <p:spPr>
            <a:xfrm>
              <a:off x="7257489" y="3676519"/>
              <a:ext cx="481341" cy="53547"/>
            </a:xfrm>
            <a:custGeom>
              <a:avLst/>
              <a:gdLst/>
              <a:ahLst/>
              <a:cxnLst/>
              <a:rect l="l" t="t" r="r" b="b"/>
              <a:pathLst>
                <a:path w="24837" h="2763" extrusionOk="0">
                  <a:moveTo>
                    <a:pt x="21551" y="0"/>
                  </a:moveTo>
                  <a:lnTo>
                    <a:pt x="4775" y="214"/>
                  </a:lnTo>
                  <a:lnTo>
                    <a:pt x="1" y="2762"/>
                  </a:lnTo>
                  <a:lnTo>
                    <a:pt x="24837" y="2250"/>
                  </a:lnTo>
                  <a:lnTo>
                    <a:pt x="21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87;p57">
              <a:extLst>
                <a:ext uri="{FF2B5EF4-FFF2-40B4-BE49-F238E27FC236}">
                  <a16:creationId xmlns:a16="http://schemas.microsoft.com/office/drawing/2014/main" id="{A3CF8C90-2D28-42CC-86ED-1D57E94454B9}"/>
                </a:ext>
              </a:extLst>
            </p:cNvPr>
            <p:cNvSpPr/>
            <p:nvPr/>
          </p:nvSpPr>
          <p:spPr>
            <a:xfrm>
              <a:off x="7257489" y="3676519"/>
              <a:ext cx="421825" cy="53547"/>
            </a:xfrm>
            <a:custGeom>
              <a:avLst/>
              <a:gdLst/>
              <a:ahLst/>
              <a:cxnLst/>
              <a:rect l="l" t="t" r="r" b="b"/>
              <a:pathLst>
                <a:path w="21766" h="2763" extrusionOk="0">
                  <a:moveTo>
                    <a:pt x="21551" y="0"/>
                  </a:moveTo>
                  <a:lnTo>
                    <a:pt x="4775" y="214"/>
                  </a:lnTo>
                  <a:lnTo>
                    <a:pt x="1" y="2762"/>
                  </a:lnTo>
                  <a:lnTo>
                    <a:pt x="13086" y="2488"/>
                  </a:lnTo>
                  <a:cubicBezTo>
                    <a:pt x="15979" y="1738"/>
                    <a:pt x="18872" y="988"/>
                    <a:pt x="21765" y="155"/>
                  </a:cubicBezTo>
                  <a:lnTo>
                    <a:pt x="21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88;p57">
              <a:extLst>
                <a:ext uri="{FF2B5EF4-FFF2-40B4-BE49-F238E27FC236}">
                  <a16:creationId xmlns:a16="http://schemas.microsoft.com/office/drawing/2014/main" id="{2EF7621A-A574-4FA4-9803-130A24D0846B}"/>
                </a:ext>
              </a:extLst>
            </p:cNvPr>
            <p:cNvSpPr/>
            <p:nvPr/>
          </p:nvSpPr>
          <p:spPr>
            <a:xfrm>
              <a:off x="7672746" y="3568143"/>
              <a:ext cx="120253" cy="154381"/>
            </a:xfrm>
            <a:custGeom>
              <a:avLst/>
              <a:gdLst/>
              <a:ahLst/>
              <a:cxnLst/>
              <a:rect l="l" t="t" r="r" b="b"/>
              <a:pathLst>
                <a:path w="6205" h="7966" extrusionOk="0">
                  <a:moveTo>
                    <a:pt x="3751" y="822"/>
                  </a:moveTo>
                  <a:lnTo>
                    <a:pt x="5299" y="1357"/>
                  </a:lnTo>
                  <a:lnTo>
                    <a:pt x="5299" y="1369"/>
                  </a:lnTo>
                  <a:lnTo>
                    <a:pt x="3037" y="7346"/>
                  </a:lnTo>
                  <a:lnTo>
                    <a:pt x="1596" y="6406"/>
                  </a:lnTo>
                  <a:lnTo>
                    <a:pt x="525" y="5715"/>
                  </a:lnTo>
                  <a:lnTo>
                    <a:pt x="3751" y="822"/>
                  </a:lnTo>
                  <a:close/>
                  <a:moveTo>
                    <a:pt x="3585" y="0"/>
                  </a:moveTo>
                  <a:lnTo>
                    <a:pt x="1" y="5715"/>
                  </a:lnTo>
                  <a:lnTo>
                    <a:pt x="1442" y="6703"/>
                  </a:lnTo>
                  <a:lnTo>
                    <a:pt x="3287" y="7965"/>
                  </a:lnTo>
                  <a:lnTo>
                    <a:pt x="6204" y="810"/>
                  </a:lnTo>
                  <a:lnTo>
                    <a:pt x="5847" y="703"/>
                  </a:lnTo>
                  <a:lnTo>
                    <a:pt x="3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9;p57">
              <a:extLst>
                <a:ext uri="{FF2B5EF4-FFF2-40B4-BE49-F238E27FC236}">
                  <a16:creationId xmlns:a16="http://schemas.microsoft.com/office/drawing/2014/main" id="{8AACF837-61B5-47C5-AAA3-0357755C4C67}"/>
                </a:ext>
              </a:extLst>
            </p:cNvPr>
            <p:cNvSpPr/>
            <p:nvPr/>
          </p:nvSpPr>
          <p:spPr>
            <a:xfrm>
              <a:off x="7435397" y="3659658"/>
              <a:ext cx="93005" cy="68566"/>
            </a:xfrm>
            <a:custGeom>
              <a:avLst/>
              <a:gdLst/>
              <a:ahLst/>
              <a:cxnLst/>
              <a:rect l="l" t="t" r="r" b="b"/>
              <a:pathLst>
                <a:path w="4799" h="3538" extrusionOk="0">
                  <a:moveTo>
                    <a:pt x="0" y="1"/>
                  </a:moveTo>
                  <a:lnTo>
                    <a:pt x="107" y="3537"/>
                  </a:lnTo>
                  <a:lnTo>
                    <a:pt x="4799" y="3430"/>
                  </a:lnTo>
                  <a:lnTo>
                    <a:pt x="4739"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0;p57">
              <a:extLst>
                <a:ext uri="{FF2B5EF4-FFF2-40B4-BE49-F238E27FC236}">
                  <a16:creationId xmlns:a16="http://schemas.microsoft.com/office/drawing/2014/main" id="{2A9E7FA4-4AD8-49C0-9143-116C4FCCCA4C}"/>
                </a:ext>
              </a:extLst>
            </p:cNvPr>
            <p:cNvSpPr/>
            <p:nvPr/>
          </p:nvSpPr>
          <p:spPr>
            <a:xfrm>
              <a:off x="7407936" y="3371478"/>
              <a:ext cx="123470" cy="232134"/>
            </a:xfrm>
            <a:custGeom>
              <a:avLst/>
              <a:gdLst/>
              <a:ahLst/>
              <a:cxnLst/>
              <a:rect l="l" t="t" r="r" b="b"/>
              <a:pathLst>
                <a:path w="6371" h="11978" extrusionOk="0">
                  <a:moveTo>
                    <a:pt x="2548" y="0"/>
                  </a:moveTo>
                  <a:cubicBezTo>
                    <a:pt x="1143" y="0"/>
                    <a:pt x="0" y="1131"/>
                    <a:pt x="0" y="2536"/>
                  </a:cubicBezTo>
                  <a:lnTo>
                    <a:pt x="0" y="9442"/>
                  </a:lnTo>
                  <a:cubicBezTo>
                    <a:pt x="0" y="10847"/>
                    <a:pt x="1143" y="11978"/>
                    <a:pt x="2548" y="11978"/>
                  </a:cubicBezTo>
                  <a:lnTo>
                    <a:pt x="3834" y="11978"/>
                  </a:lnTo>
                  <a:cubicBezTo>
                    <a:pt x="5239" y="11978"/>
                    <a:pt x="6370" y="10847"/>
                    <a:pt x="6370" y="9442"/>
                  </a:cubicBezTo>
                  <a:lnTo>
                    <a:pt x="6370" y="2536"/>
                  </a:lnTo>
                  <a:cubicBezTo>
                    <a:pt x="6370" y="1131"/>
                    <a:pt x="5239" y="0"/>
                    <a:pt x="3834"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91;p57">
              <a:extLst>
                <a:ext uri="{FF2B5EF4-FFF2-40B4-BE49-F238E27FC236}">
                  <a16:creationId xmlns:a16="http://schemas.microsoft.com/office/drawing/2014/main" id="{00B7C91A-1AE7-4DCA-9627-B8C40323095F}"/>
                </a:ext>
              </a:extLst>
            </p:cNvPr>
            <p:cNvSpPr/>
            <p:nvPr/>
          </p:nvSpPr>
          <p:spPr>
            <a:xfrm>
              <a:off x="7407936" y="3405160"/>
              <a:ext cx="123470" cy="198451"/>
            </a:xfrm>
            <a:custGeom>
              <a:avLst/>
              <a:gdLst/>
              <a:ahLst/>
              <a:cxnLst/>
              <a:rect l="l" t="t" r="r" b="b"/>
              <a:pathLst>
                <a:path w="6371" h="10240" extrusionOk="0">
                  <a:moveTo>
                    <a:pt x="358" y="0"/>
                  </a:moveTo>
                  <a:cubicBezTo>
                    <a:pt x="131" y="429"/>
                    <a:pt x="0" y="929"/>
                    <a:pt x="0" y="1453"/>
                  </a:cubicBezTo>
                  <a:lnTo>
                    <a:pt x="0" y="7061"/>
                  </a:lnTo>
                  <a:cubicBezTo>
                    <a:pt x="0" y="8811"/>
                    <a:pt x="1429" y="10240"/>
                    <a:pt x="3191" y="10240"/>
                  </a:cubicBezTo>
                  <a:cubicBezTo>
                    <a:pt x="4953" y="10240"/>
                    <a:pt x="6370" y="8811"/>
                    <a:pt x="6370" y="7061"/>
                  </a:cubicBezTo>
                  <a:lnTo>
                    <a:pt x="6370" y="7025"/>
                  </a:lnTo>
                  <a:cubicBezTo>
                    <a:pt x="5989" y="6835"/>
                    <a:pt x="5489" y="6692"/>
                    <a:pt x="4799" y="6596"/>
                  </a:cubicBezTo>
                  <a:cubicBezTo>
                    <a:pt x="3197" y="6193"/>
                    <a:pt x="5982" y="328"/>
                    <a:pt x="3128" y="328"/>
                  </a:cubicBezTo>
                  <a:cubicBezTo>
                    <a:pt x="2863" y="328"/>
                    <a:pt x="2550" y="378"/>
                    <a:pt x="2179" y="489"/>
                  </a:cubicBezTo>
                  <a:cubicBezTo>
                    <a:pt x="1870" y="489"/>
                    <a:pt x="1405" y="608"/>
                    <a:pt x="977" y="846"/>
                  </a:cubicBezTo>
                  <a:cubicBezTo>
                    <a:pt x="786" y="596"/>
                    <a:pt x="584" y="358"/>
                    <a:pt x="441" y="60"/>
                  </a:cubicBezTo>
                  <a:cubicBezTo>
                    <a:pt x="417" y="36"/>
                    <a:pt x="381" y="24"/>
                    <a:pt x="358"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92;p57">
              <a:extLst>
                <a:ext uri="{FF2B5EF4-FFF2-40B4-BE49-F238E27FC236}">
                  <a16:creationId xmlns:a16="http://schemas.microsoft.com/office/drawing/2014/main" id="{A02D9F07-2CDA-495C-BFEE-15DF77C6260B}"/>
                </a:ext>
              </a:extLst>
            </p:cNvPr>
            <p:cNvSpPr/>
            <p:nvPr/>
          </p:nvSpPr>
          <p:spPr>
            <a:xfrm>
              <a:off x="7414854" y="3371478"/>
              <a:ext cx="116551" cy="169846"/>
            </a:xfrm>
            <a:custGeom>
              <a:avLst/>
              <a:gdLst/>
              <a:ahLst/>
              <a:cxnLst/>
              <a:rect l="l" t="t" r="r" b="b"/>
              <a:pathLst>
                <a:path w="6014" h="8764" extrusionOk="0">
                  <a:moveTo>
                    <a:pt x="2834" y="0"/>
                  </a:moveTo>
                  <a:cubicBezTo>
                    <a:pt x="1596" y="0"/>
                    <a:pt x="525" y="703"/>
                    <a:pt x="1" y="1738"/>
                  </a:cubicBezTo>
                  <a:cubicBezTo>
                    <a:pt x="24" y="1762"/>
                    <a:pt x="60" y="1774"/>
                    <a:pt x="84" y="1798"/>
                  </a:cubicBezTo>
                  <a:cubicBezTo>
                    <a:pt x="227" y="2096"/>
                    <a:pt x="429" y="2334"/>
                    <a:pt x="620" y="2584"/>
                  </a:cubicBezTo>
                  <a:cubicBezTo>
                    <a:pt x="1048" y="2346"/>
                    <a:pt x="1513" y="2227"/>
                    <a:pt x="1822" y="2227"/>
                  </a:cubicBezTo>
                  <a:cubicBezTo>
                    <a:pt x="2193" y="2116"/>
                    <a:pt x="2506" y="2066"/>
                    <a:pt x="2771" y="2066"/>
                  </a:cubicBezTo>
                  <a:cubicBezTo>
                    <a:pt x="5625" y="2066"/>
                    <a:pt x="2840" y="7931"/>
                    <a:pt x="4442" y="8334"/>
                  </a:cubicBezTo>
                  <a:cubicBezTo>
                    <a:pt x="5132" y="8430"/>
                    <a:pt x="5632" y="8573"/>
                    <a:pt x="6013" y="8763"/>
                  </a:cubicBezTo>
                  <a:lnTo>
                    <a:pt x="6013" y="3191"/>
                  </a:lnTo>
                  <a:cubicBezTo>
                    <a:pt x="6013" y="1429"/>
                    <a:pt x="4596" y="0"/>
                    <a:pt x="2834"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93;p57">
              <a:extLst>
                <a:ext uri="{FF2B5EF4-FFF2-40B4-BE49-F238E27FC236}">
                  <a16:creationId xmlns:a16="http://schemas.microsoft.com/office/drawing/2014/main" id="{F574A32D-6C84-4C51-B9FF-B8E2357C8EAE}"/>
                </a:ext>
              </a:extLst>
            </p:cNvPr>
            <p:cNvSpPr/>
            <p:nvPr/>
          </p:nvSpPr>
          <p:spPr>
            <a:xfrm>
              <a:off x="7435397" y="3650201"/>
              <a:ext cx="91842" cy="18954"/>
            </a:xfrm>
            <a:custGeom>
              <a:avLst/>
              <a:gdLst/>
              <a:ahLst/>
              <a:cxnLst/>
              <a:rect l="l" t="t" r="r" b="b"/>
              <a:pathLst>
                <a:path w="4739" h="978" extrusionOk="0">
                  <a:moveTo>
                    <a:pt x="2370" y="1"/>
                  </a:moveTo>
                  <a:cubicBezTo>
                    <a:pt x="1060" y="1"/>
                    <a:pt x="0" y="215"/>
                    <a:pt x="0" y="489"/>
                  </a:cubicBezTo>
                  <a:cubicBezTo>
                    <a:pt x="0" y="751"/>
                    <a:pt x="1060" y="977"/>
                    <a:pt x="2370" y="977"/>
                  </a:cubicBezTo>
                  <a:cubicBezTo>
                    <a:pt x="3679" y="977"/>
                    <a:pt x="4739" y="751"/>
                    <a:pt x="4739" y="489"/>
                  </a:cubicBezTo>
                  <a:cubicBezTo>
                    <a:pt x="4739" y="215"/>
                    <a:pt x="3679" y="1"/>
                    <a:pt x="2370"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94;p57">
              <a:extLst>
                <a:ext uri="{FF2B5EF4-FFF2-40B4-BE49-F238E27FC236}">
                  <a16:creationId xmlns:a16="http://schemas.microsoft.com/office/drawing/2014/main" id="{1FFBE582-BB8E-4392-B671-3E7EC91CCE7F}"/>
                </a:ext>
              </a:extLst>
            </p:cNvPr>
            <p:cNvSpPr/>
            <p:nvPr/>
          </p:nvSpPr>
          <p:spPr>
            <a:xfrm>
              <a:off x="7448323" y="3521459"/>
              <a:ext cx="34845" cy="137365"/>
            </a:xfrm>
            <a:custGeom>
              <a:avLst/>
              <a:gdLst/>
              <a:ahLst/>
              <a:cxnLst/>
              <a:rect l="l" t="t" r="r" b="b"/>
              <a:pathLst>
                <a:path w="1798" h="7088" extrusionOk="0">
                  <a:moveTo>
                    <a:pt x="1179" y="0"/>
                  </a:moveTo>
                  <a:lnTo>
                    <a:pt x="1072" y="2477"/>
                  </a:lnTo>
                  <a:lnTo>
                    <a:pt x="381" y="1107"/>
                  </a:lnTo>
                  <a:lnTo>
                    <a:pt x="0" y="1048"/>
                  </a:lnTo>
                  <a:lnTo>
                    <a:pt x="917" y="2977"/>
                  </a:lnTo>
                  <a:lnTo>
                    <a:pt x="1119" y="6906"/>
                  </a:lnTo>
                  <a:cubicBezTo>
                    <a:pt x="1254" y="7040"/>
                    <a:pt x="1370" y="7087"/>
                    <a:pt x="1466" y="7087"/>
                  </a:cubicBezTo>
                  <a:cubicBezTo>
                    <a:pt x="1683" y="7087"/>
                    <a:pt x="1798" y="6846"/>
                    <a:pt x="1798" y="6846"/>
                  </a:cubicBezTo>
                  <a:lnTo>
                    <a:pt x="1679" y="155"/>
                  </a:lnTo>
                  <a:lnTo>
                    <a:pt x="1179" y="0"/>
                  </a:lnTo>
                  <a:close/>
                </a:path>
              </a:pathLst>
            </a:custGeom>
            <a:solidFill>
              <a:srgbClr val="DB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95;p57">
              <a:extLst>
                <a:ext uri="{FF2B5EF4-FFF2-40B4-BE49-F238E27FC236}">
                  <a16:creationId xmlns:a16="http://schemas.microsoft.com/office/drawing/2014/main" id="{18F0C758-1A46-4DC3-9BBF-39D3B4780670}"/>
                </a:ext>
              </a:extLst>
            </p:cNvPr>
            <p:cNvSpPr/>
            <p:nvPr/>
          </p:nvSpPr>
          <p:spPr>
            <a:xfrm>
              <a:off x="7300415" y="3659658"/>
              <a:ext cx="92772" cy="68566"/>
            </a:xfrm>
            <a:custGeom>
              <a:avLst/>
              <a:gdLst/>
              <a:ahLst/>
              <a:cxnLst/>
              <a:rect l="l" t="t" r="r" b="b"/>
              <a:pathLst>
                <a:path w="4787" h="3538" extrusionOk="0">
                  <a:moveTo>
                    <a:pt x="0" y="1"/>
                  </a:moveTo>
                  <a:lnTo>
                    <a:pt x="107" y="3537"/>
                  </a:lnTo>
                  <a:lnTo>
                    <a:pt x="4786" y="3430"/>
                  </a:lnTo>
                  <a:lnTo>
                    <a:pt x="4739"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96;p57">
              <a:extLst>
                <a:ext uri="{FF2B5EF4-FFF2-40B4-BE49-F238E27FC236}">
                  <a16:creationId xmlns:a16="http://schemas.microsoft.com/office/drawing/2014/main" id="{75769E92-7B03-4377-8318-BB17F76E75B2}"/>
                </a:ext>
              </a:extLst>
            </p:cNvPr>
            <p:cNvSpPr/>
            <p:nvPr/>
          </p:nvSpPr>
          <p:spPr>
            <a:xfrm>
              <a:off x="7272954" y="3371478"/>
              <a:ext cx="123470" cy="232134"/>
            </a:xfrm>
            <a:custGeom>
              <a:avLst/>
              <a:gdLst/>
              <a:ahLst/>
              <a:cxnLst/>
              <a:rect l="l" t="t" r="r" b="b"/>
              <a:pathLst>
                <a:path w="6371" h="11978" extrusionOk="0">
                  <a:moveTo>
                    <a:pt x="2536" y="0"/>
                  </a:moveTo>
                  <a:cubicBezTo>
                    <a:pt x="1131" y="0"/>
                    <a:pt x="0" y="1131"/>
                    <a:pt x="0" y="2536"/>
                  </a:cubicBezTo>
                  <a:lnTo>
                    <a:pt x="0" y="9442"/>
                  </a:lnTo>
                  <a:cubicBezTo>
                    <a:pt x="0" y="10847"/>
                    <a:pt x="1131" y="11978"/>
                    <a:pt x="2536" y="11978"/>
                  </a:cubicBezTo>
                  <a:lnTo>
                    <a:pt x="3834" y="11978"/>
                  </a:lnTo>
                  <a:cubicBezTo>
                    <a:pt x="5227" y="11978"/>
                    <a:pt x="6370" y="10847"/>
                    <a:pt x="6370" y="9442"/>
                  </a:cubicBezTo>
                  <a:lnTo>
                    <a:pt x="6370" y="2536"/>
                  </a:lnTo>
                  <a:cubicBezTo>
                    <a:pt x="6370" y="1131"/>
                    <a:pt x="5227" y="0"/>
                    <a:pt x="3834"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7;p57">
              <a:extLst>
                <a:ext uri="{FF2B5EF4-FFF2-40B4-BE49-F238E27FC236}">
                  <a16:creationId xmlns:a16="http://schemas.microsoft.com/office/drawing/2014/main" id="{F410F836-F4B9-4F19-A12D-834CA4847547}"/>
                </a:ext>
              </a:extLst>
            </p:cNvPr>
            <p:cNvSpPr/>
            <p:nvPr/>
          </p:nvSpPr>
          <p:spPr>
            <a:xfrm>
              <a:off x="7348400" y="3490762"/>
              <a:ext cx="485" cy="3488"/>
            </a:xfrm>
            <a:custGeom>
              <a:avLst/>
              <a:gdLst/>
              <a:ahLst/>
              <a:cxnLst/>
              <a:rect l="l" t="t" r="r" b="b"/>
              <a:pathLst>
                <a:path w="25" h="180" extrusionOk="0">
                  <a:moveTo>
                    <a:pt x="1" y="179"/>
                  </a:moveTo>
                  <a:cubicBezTo>
                    <a:pt x="13" y="120"/>
                    <a:pt x="24" y="60"/>
                    <a:pt x="24" y="1"/>
                  </a:cubicBezTo>
                  <a:cubicBezTo>
                    <a:pt x="24" y="60"/>
                    <a:pt x="13" y="120"/>
                    <a:pt x="1" y="179"/>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98;p57">
              <a:extLst>
                <a:ext uri="{FF2B5EF4-FFF2-40B4-BE49-F238E27FC236}">
                  <a16:creationId xmlns:a16="http://schemas.microsoft.com/office/drawing/2014/main" id="{E6C6870B-144D-4F68-ACD5-9ECD0D7F147A}"/>
                </a:ext>
              </a:extLst>
            </p:cNvPr>
            <p:cNvSpPr/>
            <p:nvPr/>
          </p:nvSpPr>
          <p:spPr>
            <a:xfrm>
              <a:off x="7342858" y="3494231"/>
              <a:ext cx="5562" cy="12248"/>
            </a:xfrm>
            <a:custGeom>
              <a:avLst/>
              <a:gdLst/>
              <a:ahLst/>
              <a:cxnLst/>
              <a:rect l="l" t="t" r="r" b="b"/>
              <a:pathLst>
                <a:path w="287" h="632" extrusionOk="0">
                  <a:moveTo>
                    <a:pt x="287" y="0"/>
                  </a:moveTo>
                  <a:cubicBezTo>
                    <a:pt x="251" y="191"/>
                    <a:pt x="132" y="405"/>
                    <a:pt x="1" y="631"/>
                  </a:cubicBezTo>
                  <a:cubicBezTo>
                    <a:pt x="144" y="465"/>
                    <a:pt x="251" y="250"/>
                    <a:pt x="287"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99;p57">
              <a:extLst>
                <a:ext uri="{FF2B5EF4-FFF2-40B4-BE49-F238E27FC236}">
                  <a16:creationId xmlns:a16="http://schemas.microsoft.com/office/drawing/2014/main" id="{7C47B7F1-2B7E-4984-A93A-110365FDD309}"/>
                </a:ext>
              </a:extLst>
            </p:cNvPr>
            <p:cNvSpPr/>
            <p:nvPr/>
          </p:nvSpPr>
          <p:spPr>
            <a:xfrm>
              <a:off x="7272954" y="3503223"/>
              <a:ext cx="120699" cy="100388"/>
            </a:xfrm>
            <a:custGeom>
              <a:avLst/>
              <a:gdLst/>
              <a:ahLst/>
              <a:cxnLst/>
              <a:rect l="l" t="t" r="r" b="b"/>
              <a:pathLst>
                <a:path w="6228" h="5180" extrusionOk="0">
                  <a:moveTo>
                    <a:pt x="0" y="1"/>
                  </a:moveTo>
                  <a:lnTo>
                    <a:pt x="0" y="2001"/>
                  </a:lnTo>
                  <a:cubicBezTo>
                    <a:pt x="0" y="3751"/>
                    <a:pt x="1429" y="5180"/>
                    <a:pt x="3179" y="5180"/>
                  </a:cubicBezTo>
                  <a:cubicBezTo>
                    <a:pt x="4620" y="5180"/>
                    <a:pt x="5822" y="4239"/>
                    <a:pt x="6227" y="2941"/>
                  </a:cubicBezTo>
                  <a:lnTo>
                    <a:pt x="6227" y="2941"/>
                  </a:lnTo>
                  <a:cubicBezTo>
                    <a:pt x="5921" y="2999"/>
                    <a:pt x="5612" y="3030"/>
                    <a:pt x="5304" y="3030"/>
                  </a:cubicBezTo>
                  <a:cubicBezTo>
                    <a:pt x="4536" y="3030"/>
                    <a:pt x="3771" y="2839"/>
                    <a:pt x="3048" y="2406"/>
                  </a:cubicBezTo>
                  <a:cubicBezTo>
                    <a:pt x="2417" y="1775"/>
                    <a:pt x="3155" y="917"/>
                    <a:pt x="3608" y="167"/>
                  </a:cubicBezTo>
                  <a:lnTo>
                    <a:pt x="3608" y="167"/>
                  </a:lnTo>
                  <a:cubicBezTo>
                    <a:pt x="3310" y="501"/>
                    <a:pt x="2882" y="667"/>
                    <a:pt x="2608" y="667"/>
                  </a:cubicBezTo>
                  <a:cubicBezTo>
                    <a:pt x="2457" y="678"/>
                    <a:pt x="2311" y="683"/>
                    <a:pt x="2171" y="683"/>
                  </a:cubicBezTo>
                  <a:cubicBezTo>
                    <a:pt x="1209" y="683"/>
                    <a:pt x="510" y="437"/>
                    <a:pt x="0"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00;p57">
              <a:extLst>
                <a:ext uri="{FF2B5EF4-FFF2-40B4-BE49-F238E27FC236}">
                  <a16:creationId xmlns:a16="http://schemas.microsoft.com/office/drawing/2014/main" id="{E6A707CC-2DBC-454B-AED4-70A62E56A9A5}"/>
                </a:ext>
              </a:extLst>
            </p:cNvPr>
            <p:cNvSpPr/>
            <p:nvPr/>
          </p:nvSpPr>
          <p:spPr>
            <a:xfrm>
              <a:off x="7334563" y="3433300"/>
              <a:ext cx="61861" cy="170311"/>
            </a:xfrm>
            <a:custGeom>
              <a:avLst/>
              <a:gdLst/>
              <a:ahLst/>
              <a:cxnLst/>
              <a:rect l="l" t="t" r="r" b="b"/>
              <a:pathLst>
                <a:path w="3192" h="8788" extrusionOk="0">
                  <a:moveTo>
                    <a:pt x="3191" y="1"/>
                  </a:moveTo>
                  <a:lnTo>
                    <a:pt x="0" y="8788"/>
                  </a:lnTo>
                  <a:cubicBezTo>
                    <a:pt x="1762" y="8788"/>
                    <a:pt x="3191" y="7359"/>
                    <a:pt x="3191" y="5609"/>
                  </a:cubicBezTo>
                  <a:lnTo>
                    <a:pt x="3191" y="1"/>
                  </a:ln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01;p57">
              <a:extLst>
                <a:ext uri="{FF2B5EF4-FFF2-40B4-BE49-F238E27FC236}">
                  <a16:creationId xmlns:a16="http://schemas.microsoft.com/office/drawing/2014/main" id="{8A9FF4B3-721A-4683-A6B2-AD7CAD4B82DD}"/>
                </a:ext>
              </a:extLst>
            </p:cNvPr>
            <p:cNvSpPr/>
            <p:nvPr/>
          </p:nvSpPr>
          <p:spPr>
            <a:xfrm>
              <a:off x="7300415" y="3650201"/>
              <a:ext cx="91842" cy="18954"/>
            </a:xfrm>
            <a:custGeom>
              <a:avLst/>
              <a:gdLst/>
              <a:ahLst/>
              <a:cxnLst/>
              <a:rect l="l" t="t" r="r" b="b"/>
              <a:pathLst>
                <a:path w="4739" h="978" extrusionOk="0">
                  <a:moveTo>
                    <a:pt x="2369" y="1"/>
                  </a:moveTo>
                  <a:cubicBezTo>
                    <a:pt x="1060" y="1"/>
                    <a:pt x="0" y="215"/>
                    <a:pt x="0" y="489"/>
                  </a:cubicBezTo>
                  <a:cubicBezTo>
                    <a:pt x="0" y="751"/>
                    <a:pt x="1060" y="977"/>
                    <a:pt x="2369" y="977"/>
                  </a:cubicBezTo>
                  <a:cubicBezTo>
                    <a:pt x="3679" y="977"/>
                    <a:pt x="4739" y="751"/>
                    <a:pt x="4739" y="489"/>
                  </a:cubicBezTo>
                  <a:cubicBezTo>
                    <a:pt x="4739" y="215"/>
                    <a:pt x="3679" y="1"/>
                    <a:pt x="2369"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2;p57">
              <a:extLst>
                <a:ext uri="{FF2B5EF4-FFF2-40B4-BE49-F238E27FC236}">
                  <a16:creationId xmlns:a16="http://schemas.microsoft.com/office/drawing/2014/main" id="{4E7010D4-3A5C-400F-ACAE-85FF445AFF59}"/>
                </a:ext>
              </a:extLst>
            </p:cNvPr>
            <p:cNvSpPr/>
            <p:nvPr/>
          </p:nvSpPr>
          <p:spPr>
            <a:xfrm>
              <a:off x="7313322" y="3468843"/>
              <a:ext cx="34865" cy="189982"/>
            </a:xfrm>
            <a:custGeom>
              <a:avLst/>
              <a:gdLst/>
              <a:ahLst/>
              <a:cxnLst/>
              <a:rect l="l" t="t" r="r" b="b"/>
              <a:pathLst>
                <a:path w="1799" h="9803" extrusionOk="0">
                  <a:moveTo>
                    <a:pt x="1180" y="0"/>
                  </a:moveTo>
                  <a:lnTo>
                    <a:pt x="1061" y="5192"/>
                  </a:lnTo>
                  <a:lnTo>
                    <a:pt x="370" y="3822"/>
                  </a:lnTo>
                  <a:lnTo>
                    <a:pt x="1" y="3763"/>
                  </a:lnTo>
                  <a:lnTo>
                    <a:pt x="918" y="5692"/>
                  </a:lnTo>
                  <a:lnTo>
                    <a:pt x="1120" y="9621"/>
                  </a:lnTo>
                  <a:cubicBezTo>
                    <a:pt x="1255" y="9755"/>
                    <a:pt x="1371" y="9802"/>
                    <a:pt x="1466" y="9802"/>
                  </a:cubicBezTo>
                  <a:cubicBezTo>
                    <a:pt x="1684" y="9802"/>
                    <a:pt x="1799" y="9561"/>
                    <a:pt x="1799" y="9561"/>
                  </a:cubicBezTo>
                  <a:lnTo>
                    <a:pt x="1680" y="143"/>
                  </a:lnTo>
                  <a:lnTo>
                    <a:pt x="1180" y="0"/>
                  </a:lnTo>
                  <a:close/>
                </a:path>
              </a:pathLst>
            </a:custGeom>
            <a:solidFill>
              <a:srgbClr val="DB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03;p57">
              <a:extLst>
                <a:ext uri="{FF2B5EF4-FFF2-40B4-BE49-F238E27FC236}">
                  <a16:creationId xmlns:a16="http://schemas.microsoft.com/office/drawing/2014/main" id="{944BEEF3-3C2D-4459-8CE3-6995751A8E72}"/>
                </a:ext>
              </a:extLst>
            </p:cNvPr>
            <p:cNvSpPr/>
            <p:nvPr/>
          </p:nvSpPr>
          <p:spPr>
            <a:xfrm>
              <a:off x="7572685" y="3659658"/>
              <a:ext cx="92772" cy="68566"/>
            </a:xfrm>
            <a:custGeom>
              <a:avLst/>
              <a:gdLst/>
              <a:ahLst/>
              <a:cxnLst/>
              <a:rect l="l" t="t" r="r" b="b"/>
              <a:pathLst>
                <a:path w="4787" h="3538" extrusionOk="0">
                  <a:moveTo>
                    <a:pt x="1" y="1"/>
                  </a:moveTo>
                  <a:lnTo>
                    <a:pt x="108" y="3537"/>
                  </a:lnTo>
                  <a:lnTo>
                    <a:pt x="4787" y="3430"/>
                  </a:lnTo>
                  <a:lnTo>
                    <a:pt x="4739"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04;p57">
              <a:extLst>
                <a:ext uri="{FF2B5EF4-FFF2-40B4-BE49-F238E27FC236}">
                  <a16:creationId xmlns:a16="http://schemas.microsoft.com/office/drawing/2014/main" id="{3F16D003-DCFE-460A-8368-4738649EBF9C}"/>
                </a:ext>
              </a:extLst>
            </p:cNvPr>
            <p:cNvSpPr/>
            <p:nvPr/>
          </p:nvSpPr>
          <p:spPr>
            <a:xfrm>
              <a:off x="7545223" y="3371478"/>
              <a:ext cx="123470" cy="232134"/>
            </a:xfrm>
            <a:custGeom>
              <a:avLst/>
              <a:gdLst/>
              <a:ahLst/>
              <a:cxnLst/>
              <a:rect l="l" t="t" r="r" b="b"/>
              <a:pathLst>
                <a:path w="6371" h="11978" extrusionOk="0">
                  <a:moveTo>
                    <a:pt x="2537" y="0"/>
                  </a:moveTo>
                  <a:cubicBezTo>
                    <a:pt x="1144" y="0"/>
                    <a:pt x="1" y="1131"/>
                    <a:pt x="1" y="2536"/>
                  </a:cubicBezTo>
                  <a:lnTo>
                    <a:pt x="1" y="9442"/>
                  </a:lnTo>
                  <a:cubicBezTo>
                    <a:pt x="1" y="10847"/>
                    <a:pt x="1144" y="11978"/>
                    <a:pt x="2537" y="11978"/>
                  </a:cubicBezTo>
                  <a:lnTo>
                    <a:pt x="3834" y="11978"/>
                  </a:lnTo>
                  <a:cubicBezTo>
                    <a:pt x="5239" y="11978"/>
                    <a:pt x="6371" y="10847"/>
                    <a:pt x="6371" y="9442"/>
                  </a:cubicBezTo>
                  <a:lnTo>
                    <a:pt x="6371" y="2536"/>
                  </a:lnTo>
                  <a:cubicBezTo>
                    <a:pt x="6371" y="1131"/>
                    <a:pt x="5239" y="0"/>
                    <a:pt x="3834"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05;p57">
              <a:extLst>
                <a:ext uri="{FF2B5EF4-FFF2-40B4-BE49-F238E27FC236}">
                  <a16:creationId xmlns:a16="http://schemas.microsoft.com/office/drawing/2014/main" id="{BF69CF06-0777-4808-94E4-14BC02BCC791}"/>
                </a:ext>
              </a:extLst>
            </p:cNvPr>
            <p:cNvSpPr/>
            <p:nvPr/>
          </p:nvSpPr>
          <p:spPr>
            <a:xfrm>
              <a:off x="7524002" y="3398009"/>
              <a:ext cx="144691" cy="205602"/>
            </a:xfrm>
            <a:custGeom>
              <a:avLst/>
              <a:gdLst/>
              <a:ahLst/>
              <a:cxnLst/>
              <a:rect l="l" t="t" r="r" b="b"/>
              <a:pathLst>
                <a:path w="7466" h="10609" extrusionOk="0">
                  <a:moveTo>
                    <a:pt x="1667" y="0"/>
                  </a:moveTo>
                  <a:lnTo>
                    <a:pt x="1667" y="0"/>
                  </a:lnTo>
                  <a:cubicBezTo>
                    <a:pt x="1310" y="512"/>
                    <a:pt x="1096" y="1143"/>
                    <a:pt x="1096" y="1822"/>
                  </a:cubicBezTo>
                  <a:lnTo>
                    <a:pt x="1096" y="7430"/>
                  </a:lnTo>
                  <a:cubicBezTo>
                    <a:pt x="1096" y="9180"/>
                    <a:pt x="2524" y="10609"/>
                    <a:pt x="4287" y="10609"/>
                  </a:cubicBezTo>
                  <a:cubicBezTo>
                    <a:pt x="6037" y="10609"/>
                    <a:pt x="7466" y="9180"/>
                    <a:pt x="7466" y="7430"/>
                  </a:cubicBezTo>
                  <a:lnTo>
                    <a:pt x="7466" y="6156"/>
                  </a:lnTo>
                  <a:cubicBezTo>
                    <a:pt x="6906" y="6001"/>
                    <a:pt x="6608" y="5656"/>
                    <a:pt x="5775" y="5656"/>
                  </a:cubicBezTo>
                  <a:cubicBezTo>
                    <a:pt x="5655" y="5615"/>
                    <a:pt x="5534" y="5597"/>
                    <a:pt x="5414" y="5597"/>
                  </a:cubicBezTo>
                  <a:cubicBezTo>
                    <a:pt x="4355" y="5597"/>
                    <a:pt x="3316" y="7022"/>
                    <a:pt x="2544" y="7022"/>
                  </a:cubicBezTo>
                  <a:cubicBezTo>
                    <a:pt x="2459" y="7022"/>
                    <a:pt x="2377" y="7004"/>
                    <a:pt x="2298" y="6965"/>
                  </a:cubicBezTo>
                  <a:cubicBezTo>
                    <a:pt x="0" y="5811"/>
                    <a:pt x="2751" y="2310"/>
                    <a:pt x="166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06;p57">
              <a:extLst>
                <a:ext uri="{FF2B5EF4-FFF2-40B4-BE49-F238E27FC236}">
                  <a16:creationId xmlns:a16="http://schemas.microsoft.com/office/drawing/2014/main" id="{8B82B784-5861-4C46-B2AE-A5D10070983D}"/>
                </a:ext>
              </a:extLst>
            </p:cNvPr>
            <p:cNvSpPr/>
            <p:nvPr/>
          </p:nvSpPr>
          <p:spPr>
            <a:xfrm>
              <a:off x="7524002" y="3371478"/>
              <a:ext cx="144691" cy="162618"/>
            </a:xfrm>
            <a:custGeom>
              <a:avLst/>
              <a:gdLst/>
              <a:ahLst/>
              <a:cxnLst/>
              <a:rect l="l" t="t" r="r" b="b"/>
              <a:pathLst>
                <a:path w="7466" h="8391" extrusionOk="0">
                  <a:moveTo>
                    <a:pt x="4287" y="0"/>
                  </a:moveTo>
                  <a:cubicBezTo>
                    <a:pt x="3203" y="0"/>
                    <a:pt x="2239" y="536"/>
                    <a:pt x="1667" y="1369"/>
                  </a:cubicBezTo>
                  <a:cubicBezTo>
                    <a:pt x="2751" y="3679"/>
                    <a:pt x="0" y="7180"/>
                    <a:pt x="2298" y="8334"/>
                  </a:cubicBezTo>
                  <a:cubicBezTo>
                    <a:pt x="2377" y="8373"/>
                    <a:pt x="2459" y="8391"/>
                    <a:pt x="2544" y="8391"/>
                  </a:cubicBezTo>
                  <a:cubicBezTo>
                    <a:pt x="3316" y="8391"/>
                    <a:pt x="4355" y="6966"/>
                    <a:pt x="5414" y="6966"/>
                  </a:cubicBezTo>
                  <a:cubicBezTo>
                    <a:pt x="5534" y="6966"/>
                    <a:pt x="5655" y="6984"/>
                    <a:pt x="5775" y="7025"/>
                  </a:cubicBezTo>
                  <a:cubicBezTo>
                    <a:pt x="6608" y="7025"/>
                    <a:pt x="6906" y="7370"/>
                    <a:pt x="7466" y="7525"/>
                  </a:cubicBezTo>
                  <a:lnTo>
                    <a:pt x="7466" y="3191"/>
                  </a:lnTo>
                  <a:cubicBezTo>
                    <a:pt x="7466" y="1429"/>
                    <a:pt x="6037" y="0"/>
                    <a:pt x="4287"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07;p57">
              <a:extLst>
                <a:ext uri="{FF2B5EF4-FFF2-40B4-BE49-F238E27FC236}">
                  <a16:creationId xmlns:a16="http://schemas.microsoft.com/office/drawing/2014/main" id="{BCB42C8E-86ED-42A5-84BE-3CC9132A6A36}"/>
                </a:ext>
              </a:extLst>
            </p:cNvPr>
            <p:cNvSpPr/>
            <p:nvPr/>
          </p:nvSpPr>
          <p:spPr>
            <a:xfrm>
              <a:off x="7572685" y="3650201"/>
              <a:ext cx="91861" cy="18954"/>
            </a:xfrm>
            <a:custGeom>
              <a:avLst/>
              <a:gdLst/>
              <a:ahLst/>
              <a:cxnLst/>
              <a:rect l="l" t="t" r="r" b="b"/>
              <a:pathLst>
                <a:path w="4740" h="978" extrusionOk="0">
                  <a:moveTo>
                    <a:pt x="2370" y="1"/>
                  </a:moveTo>
                  <a:cubicBezTo>
                    <a:pt x="1060" y="1"/>
                    <a:pt x="1" y="215"/>
                    <a:pt x="1" y="489"/>
                  </a:cubicBezTo>
                  <a:cubicBezTo>
                    <a:pt x="1" y="751"/>
                    <a:pt x="1060" y="977"/>
                    <a:pt x="2370" y="977"/>
                  </a:cubicBezTo>
                  <a:cubicBezTo>
                    <a:pt x="3680" y="977"/>
                    <a:pt x="4739" y="751"/>
                    <a:pt x="4739" y="489"/>
                  </a:cubicBezTo>
                  <a:cubicBezTo>
                    <a:pt x="4739" y="215"/>
                    <a:pt x="3680" y="1"/>
                    <a:pt x="2370"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08;p57">
              <a:extLst>
                <a:ext uri="{FF2B5EF4-FFF2-40B4-BE49-F238E27FC236}">
                  <a16:creationId xmlns:a16="http://schemas.microsoft.com/office/drawing/2014/main" id="{0795A931-43DC-4D98-8546-341C06683497}"/>
                </a:ext>
              </a:extLst>
            </p:cNvPr>
            <p:cNvSpPr/>
            <p:nvPr/>
          </p:nvSpPr>
          <p:spPr>
            <a:xfrm>
              <a:off x="7566464" y="3502293"/>
              <a:ext cx="54012" cy="156532"/>
            </a:xfrm>
            <a:custGeom>
              <a:avLst/>
              <a:gdLst/>
              <a:ahLst/>
              <a:cxnLst/>
              <a:rect l="l" t="t" r="r" b="b"/>
              <a:pathLst>
                <a:path w="2787" h="8077" extrusionOk="0">
                  <a:moveTo>
                    <a:pt x="0" y="1"/>
                  </a:moveTo>
                  <a:lnTo>
                    <a:pt x="1905" y="3966"/>
                  </a:lnTo>
                  <a:lnTo>
                    <a:pt x="2107" y="7895"/>
                  </a:lnTo>
                  <a:cubicBezTo>
                    <a:pt x="2242" y="8029"/>
                    <a:pt x="2358" y="8076"/>
                    <a:pt x="2454" y="8076"/>
                  </a:cubicBezTo>
                  <a:cubicBezTo>
                    <a:pt x="2671" y="8076"/>
                    <a:pt x="2786" y="7835"/>
                    <a:pt x="2786" y="7835"/>
                  </a:cubicBezTo>
                  <a:lnTo>
                    <a:pt x="2667" y="1144"/>
                  </a:lnTo>
                  <a:lnTo>
                    <a:pt x="2167" y="989"/>
                  </a:lnTo>
                  <a:lnTo>
                    <a:pt x="1953" y="2620"/>
                  </a:lnTo>
                  <a:lnTo>
                    <a:pt x="369" y="60"/>
                  </a:lnTo>
                  <a:lnTo>
                    <a:pt x="0" y="1"/>
                  </a:lnTo>
                  <a:close/>
                </a:path>
              </a:pathLst>
            </a:custGeom>
            <a:solidFill>
              <a:srgbClr val="DB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09;p57">
              <a:extLst>
                <a:ext uri="{FF2B5EF4-FFF2-40B4-BE49-F238E27FC236}">
                  <a16:creationId xmlns:a16="http://schemas.microsoft.com/office/drawing/2014/main" id="{9B63DE72-E904-4086-AAE7-AF2F8694E09E}"/>
                </a:ext>
              </a:extLst>
            </p:cNvPr>
            <p:cNvSpPr/>
            <p:nvPr/>
          </p:nvSpPr>
          <p:spPr>
            <a:xfrm>
              <a:off x="7575456" y="3844040"/>
              <a:ext cx="126241" cy="219672"/>
            </a:xfrm>
            <a:custGeom>
              <a:avLst/>
              <a:gdLst/>
              <a:ahLst/>
              <a:cxnLst/>
              <a:rect l="l" t="t" r="r" b="b"/>
              <a:pathLst>
                <a:path w="6514" h="11335" extrusionOk="0">
                  <a:moveTo>
                    <a:pt x="5084" y="0"/>
                  </a:moveTo>
                  <a:lnTo>
                    <a:pt x="0" y="71"/>
                  </a:lnTo>
                  <a:lnTo>
                    <a:pt x="5394" y="11335"/>
                  </a:lnTo>
                  <a:lnTo>
                    <a:pt x="6513" y="10894"/>
                  </a:lnTo>
                  <a:lnTo>
                    <a:pt x="5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10;p57">
              <a:extLst>
                <a:ext uri="{FF2B5EF4-FFF2-40B4-BE49-F238E27FC236}">
                  <a16:creationId xmlns:a16="http://schemas.microsoft.com/office/drawing/2014/main" id="{EC3DF6EB-FE92-4018-AB86-6E75135A5D86}"/>
                </a:ext>
              </a:extLst>
            </p:cNvPr>
            <p:cNvSpPr/>
            <p:nvPr/>
          </p:nvSpPr>
          <p:spPr>
            <a:xfrm>
              <a:off x="7186655" y="3868478"/>
              <a:ext cx="332755" cy="304150"/>
            </a:xfrm>
            <a:custGeom>
              <a:avLst/>
              <a:gdLst/>
              <a:ahLst/>
              <a:cxnLst/>
              <a:rect l="l" t="t" r="r" b="b"/>
              <a:pathLst>
                <a:path w="17170" h="15694" extrusionOk="0">
                  <a:moveTo>
                    <a:pt x="8583" y="1"/>
                  </a:moveTo>
                  <a:cubicBezTo>
                    <a:pt x="8568" y="1"/>
                    <a:pt x="8552" y="1"/>
                    <a:pt x="8537" y="1"/>
                  </a:cubicBezTo>
                  <a:cubicBezTo>
                    <a:pt x="6525" y="13"/>
                    <a:pt x="4596" y="799"/>
                    <a:pt x="3156" y="2192"/>
                  </a:cubicBezTo>
                  <a:lnTo>
                    <a:pt x="3144" y="2192"/>
                  </a:lnTo>
                  <a:cubicBezTo>
                    <a:pt x="3108" y="2228"/>
                    <a:pt x="3072" y="2263"/>
                    <a:pt x="3036" y="2299"/>
                  </a:cubicBezTo>
                  <a:cubicBezTo>
                    <a:pt x="0" y="5347"/>
                    <a:pt x="0" y="10348"/>
                    <a:pt x="3036" y="13396"/>
                  </a:cubicBezTo>
                  <a:cubicBezTo>
                    <a:pt x="3084" y="13443"/>
                    <a:pt x="3132" y="13479"/>
                    <a:pt x="3179" y="13527"/>
                  </a:cubicBezTo>
                  <a:cubicBezTo>
                    <a:pt x="3179" y="13538"/>
                    <a:pt x="3191" y="13538"/>
                    <a:pt x="3191" y="13538"/>
                  </a:cubicBezTo>
                  <a:cubicBezTo>
                    <a:pt x="3191" y="13550"/>
                    <a:pt x="3203" y="13550"/>
                    <a:pt x="3215" y="13562"/>
                  </a:cubicBezTo>
                  <a:cubicBezTo>
                    <a:pt x="4669" y="14934"/>
                    <a:pt x="6596" y="15694"/>
                    <a:pt x="8588" y="15694"/>
                  </a:cubicBezTo>
                  <a:cubicBezTo>
                    <a:pt x="8619" y="15694"/>
                    <a:pt x="8649" y="15694"/>
                    <a:pt x="8680" y="15693"/>
                  </a:cubicBezTo>
                  <a:cubicBezTo>
                    <a:pt x="10728" y="15658"/>
                    <a:pt x="12681" y="14836"/>
                    <a:pt x="14133" y="13396"/>
                  </a:cubicBezTo>
                  <a:cubicBezTo>
                    <a:pt x="17169" y="10348"/>
                    <a:pt x="17169" y="5347"/>
                    <a:pt x="14133" y="2299"/>
                  </a:cubicBezTo>
                  <a:cubicBezTo>
                    <a:pt x="14109" y="2287"/>
                    <a:pt x="14085" y="2263"/>
                    <a:pt x="14074" y="2251"/>
                  </a:cubicBezTo>
                  <a:lnTo>
                    <a:pt x="14074" y="2239"/>
                  </a:lnTo>
                  <a:cubicBezTo>
                    <a:pt x="14062" y="2239"/>
                    <a:pt x="14062" y="2239"/>
                    <a:pt x="14050" y="2228"/>
                  </a:cubicBezTo>
                  <a:cubicBezTo>
                    <a:pt x="14038" y="2216"/>
                    <a:pt x="14014" y="2192"/>
                    <a:pt x="14002" y="2180"/>
                  </a:cubicBezTo>
                  <a:cubicBezTo>
                    <a:pt x="12537" y="785"/>
                    <a:pt x="10602" y="1"/>
                    <a:pt x="85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11;p57">
              <a:extLst>
                <a:ext uri="{FF2B5EF4-FFF2-40B4-BE49-F238E27FC236}">
                  <a16:creationId xmlns:a16="http://schemas.microsoft.com/office/drawing/2014/main" id="{02098D3B-E9B2-43BB-876E-F591AEA89E14}"/>
                </a:ext>
              </a:extLst>
            </p:cNvPr>
            <p:cNvSpPr/>
            <p:nvPr/>
          </p:nvSpPr>
          <p:spPr>
            <a:xfrm>
              <a:off x="7327644" y="3995165"/>
              <a:ext cx="50776" cy="50776"/>
            </a:xfrm>
            <a:custGeom>
              <a:avLst/>
              <a:gdLst/>
              <a:ahLst/>
              <a:cxnLst/>
              <a:rect l="l" t="t" r="r" b="b"/>
              <a:pathLst>
                <a:path w="2620" h="2620" extrusionOk="0">
                  <a:moveTo>
                    <a:pt x="1310" y="1"/>
                  </a:moveTo>
                  <a:cubicBezTo>
                    <a:pt x="583" y="1"/>
                    <a:pt x="0" y="584"/>
                    <a:pt x="0" y="1310"/>
                  </a:cubicBezTo>
                  <a:cubicBezTo>
                    <a:pt x="0" y="2037"/>
                    <a:pt x="583" y="2620"/>
                    <a:pt x="1310" y="2620"/>
                  </a:cubicBezTo>
                  <a:cubicBezTo>
                    <a:pt x="2024" y="2620"/>
                    <a:pt x="2619" y="2037"/>
                    <a:pt x="2619" y="1310"/>
                  </a:cubicBezTo>
                  <a:cubicBezTo>
                    <a:pt x="2619" y="584"/>
                    <a:pt x="2024" y="1"/>
                    <a:pt x="1310" y="1"/>
                  </a:cubicBezTo>
                  <a:close/>
                </a:path>
              </a:pathLst>
            </a:custGeom>
            <a:solidFill>
              <a:srgbClr val="7A1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12;p57">
              <a:extLst>
                <a:ext uri="{FF2B5EF4-FFF2-40B4-BE49-F238E27FC236}">
                  <a16:creationId xmlns:a16="http://schemas.microsoft.com/office/drawing/2014/main" id="{90AFEDA0-12FE-4CCD-9598-4A778CA5DEFF}"/>
                </a:ext>
              </a:extLst>
            </p:cNvPr>
            <p:cNvSpPr/>
            <p:nvPr/>
          </p:nvSpPr>
          <p:spPr>
            <a:xfrm>
              <a:off x="7306404" y="3761655"/>
              <a:ext cx="276688" cy="302057"/>
            </a:xfrm>
            <a:custGeom>
              <a:avLst/>
              <a:gdLst/>
              <a:ahLst/>
              <a:cxnLst/>
              <a:rect l="l" t="t" r="r" b="b"/>
              <a:pathLst>
                <a:path w="14277" h="15586" extrusionOk="0">
                  <a:moveTo>
                    <a:pt x="14276" y="0"/>
                  </a:moveTo>
                  <a:lnTo>
                    <a:pt x="9538" y="346"/>
                  </a:lnTo>
                  <a:lnTo>
                    <a:pt x="6049" y="6085"/>
                  </a:lnTo>
                  <a:lnTo>
                    <a:pt x="2870" y="11299"/>
                  </a:lnTo>
                  <a:cubicBezTo>
                    <a:pt x="2668" y="11228"/>
                    <a:pt x="2441" y="11192"/>
                    <a:pt x="2203" y="11192"/>
                  </a:cubicBezTo>
                  <a:cubicBezTo>
                    <a:pt x="989" y="11192"/>
                    <a:pt x="1" y="12181"/>
                    <a:pt x="1" y="13383"/>
                  </a:cubicBezTo>
                  <a:cubicBezTo>
                    <a:pt x="1" y="14598"/>
                    <a:pt x="989" y="15586"/>
                    <a:pt x="2203" y="15586"/>
                  </a:cubicBezTo>
                  <a:cubicBezTo>
                    <a:pt x="3418" y="15586"/>
                    <a:pt x="4406" y="14598"/>
                    <a:pt x="4406" y="13383"/>
                  </a:cubicBezTo>
                  <a:cubicBezTo>
                    <a:pt x="4406" y="13109"/>
                    <a:pt x="4346" y="12835"/>
                    <a:pt x="4251" y="12585"/>
                  </a:cubicBezTo>
                  <a:lnTo>
                    <a:pt x="11883" y="3001"/>
                  </a:lnTo>
                  <a:lnTo>
                    <a:pt x="142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13;p57">
              <a:extLst>
                <a:ext uri="{FF2B5EF4-FFF2-40B4-BE49-F238E27FC236}">
                  <a16:creationId xmlns:a16="http://schemas.microsoft.com/office/drawing/2014/main" id="{ABEB5E9F-51FB-4B7B-A5D9-7C94B7B9FDB8}"/>
                </a:ext>
              </a:extLst>
            </p:cNvPr>
            <p:cNvSpPr/>
            <p:nvPr/>
          </p:nvSpPr>
          <p:spPr>
            <a:xfrm>
              <a:off x="7646523" y="4040398"/>
              <a:ext cx="111939" cy="111919"/>
            </a:xfrm>
            <a:custGeom>
              <a:avLst/>
              <a:gdLst/>
              <a:ahLst/>
              <a:cxnLst/>
              <a:rect l="l" t="t" r="r" b="b"/>
              <a:pathLst>
                <a:path w="5776" h="5775" extrusionOk="0">
                  <a:moveTo>
                    <a:pt x="2882" y="1310"/>
                  </a:moveTo>
                  <a:cubicBezTo>
                    <a:pt x="3763" y="1310"/>
                    <a:pt x="4465" y="2024"/>
                    <a:pt x="4465" y="2893"/>
                  </a:cubicBezTo>
                  <a:cubicBezTo>
                    <a:pt x="4465" y="3763"/>
                    <a:pt x="3763" y="4465"/>
                    <a:pt x="2882" y="4465"/>
                  </a:cubicBezTo>
                  <a:cubicBezTo>
                    <a:pt x="2013" y="4465"/>
                    <a:pt x="1310" y="3763"/>
                    <a:pt x="1310" y="2893"/>
                  </a:cubicBezTo>
                  <a:cubicBezTo>
                    <a:pt x="1310" y="2024"/>
                    <a:pt x="2013" y="1310"/>
                    <a:pt x="2882" y="1310"/>
                  </a:cubicBezTo>
                  <a:close/>
                  <a:moveTo>
                    <a:pt x="2882" y="0"/>
                  </a:moveTo>
                  <a:cubicBezTo>
                    <a:pt x="1298" y="0"/>
                    <a:pt x="1" y="1298"/>
                    <a:pt x="1" y="2893"/>
                  </a:cubicBezTo>
                  <a:cubicBezTo>
                    <a:pt x="1" y="4489"/>
                    <a:pt x="1298" y="5775"/>
                    <a:pt x="2882" y="5775"/>
                  </a:cubicBezTo>
                  <a:cubicBezTo>
                    <a:pt x="4477" y="5775"/>
                    <a:pt x="5775" y="4489"/>
                    <a:pt x="5775" y="2893"/>
                  </a:cubicBezTo>
                  <a:cubicBezTo>
                    <a:pt x="5775" y="1298"/>
                    <a:pt x="4477" y="0"/>
                    <a:pt x="2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14;p57">
              <a:extLst>
                <a:ext uri="{FF2B5EF4-FFF2-40B4-BE49-F238E27FC236}">
                  <a16:creationId xmlns:a16="http://schemas.microsoft.com/office/drawing/2014/main" id="{122A08DA-B841-4810-A511-180316FC61F7}"/>
                </a:ext>
              </a:extLst>
            </p:cNvPr>
            <p:cNvSpPr/>
            <p:nvPr/>
          </p:nvSpPr>
          <p:spPr>
            <a:xfrm>
              <a:off x="6225601" y="4033479"/>
              <a:ext cx="64632" cy="117695"/>
            </a:xfrm>
            <a:custGeom>
              <a:avLst/>
              <a:gdLst/>
              <a:ahLst/>
              <a:cxnLst/>
              <a:rect l="l" t="t" r="r" b="b"/>
              <a:pathLst>
                <a:path w="3335" h="6073" extrusionOk="0">
                  <a:moveTo>
                    <a:pt x="3061" y="0"/>
                  </a:moveTo>
                  <a:lnTo>
                    <a:pt x="1525" y="2548"/>
                  </a:lnTo>
                  <a:cubicBezTo>
                    <a:pt x="1346" y="2834"/>
                    <a:pt x="1096" y="3060"/>
                    <a:pt x="810" y="3215"/>
                  </a:cubicBezTo>
                  <a:cubicBezTo>
                    <a:pt x="644" y="3310"/>
                    <a:pt x="465" y="3417"/>
                    <a:pt x="334" y="3536"/>
                  </a:cubicBezTo>
                  <a:cubicBezTo>
                    <a:pt x="239" y="3631"/>
                    <a:pt x="120" y="3750"/>
                    <a:pt x="1" y="3858"/>
                  </a:cubicBezTo>
                  <a:cubicBezTo>
                    <a:pt x="656" y="5822"/>
                    <a:pt x="2001" y="6048"/>
                    <a:pt x="2346" y="6072"/>
                  </a:cubicBezTo>
                  <a:cubicBezTo>
                    <a:pt x="2108" y="5751"/>
                    <a:pt x="1977" y="4810"/>
                    <a:pt x="2013" y="4393"/>
                  </a:cubicBezTo>
                  <a:lnTo>
                    <a:pt x="2025" y="4203"/>
                  </a:lnTo>
                  <a:cubicBezTo>
                    <a:pt x="2049" y="3834"/>
                    <a:pt x="2168" y="3465"/>
                    <a:pt x="2382" y="3155"/>
                  </a:cubicBezTo>
                  <a:lnTo>
                    <a:pt x="3335" y="1703"/>
                  </a:lnTo>
                  <a:lnTo>
                    <a:pt x="3061" y="0"/>
                  </a:ln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15;p57">
              <a:extLst>
                <a:ext uri="{FF2B5EF4-FFF2-40B4-BE49-F238E27FC236}">
                  <a16:creationId xmlns:a16="http://schemas.microsoft.com/office/drawing/2014/main" id="{3E5646CB-B9A6-4EFC-A1F7-CA8D72E05FEF}"/>
                </a:ext>
              </a:extLst>
            </p:cNvPr>
            <p:cNvSpPr/>
            <p:nvPr/>
          </p:nvSpPr>
          <p:spPr>
            <a:xfrm>
              <a:off x="6218914" y="4104080"/>
              <a:ext cx="74768" cy="64826"/>
            </a:xfrm>
            <a:custGeom>
              <a:avLst/>
              <a:gdLst/>
              <a:ahLst/>
              <a:cxnLst/>
              <a:rect l="l" t="t" r="r" b="b"/>
              <a:pathLst>
                <a:path w="3858" h="3345" extrusionOk="0">
                  <a:moveTo>
                    <a:pt x="572" y="0"/>
                  </a:moveTo>
                  <a:cubicBezTo>
                    <a:pt x="429" y="143"/>
                    <a:pt x="262" y="310"/>
                    <a:pt x="132" y="429"/>
                  </a:cubicBezTo>
                  <a:cubicBezTo>
                    <a:pt x="24" y="536"/>
                    <a:pt x="1" y="703"/>
                    <a:pt x="96" y="834"/>
                  </a:cubicBezTo>
                  <a:cubicBezTo>
                    <a:pt x="96" y="834"/>
                    <a:pt x="1560" y="3179"/>
                    <a:pt x="1834" y="3275"/>
                  </a:cubicBezTo>
                  <a:cubicBezTo>
                    <a:pt x="2149" y="3326"/>
                    <a:pt x="2539" y="3345"/>
                    <a:pt x="2900" y="3345"/>
                  </a:cubicBezTo>
                  <a:cubicBezTo>
                    <a:pt x="3291" y="3345"/>
                    <a:pt x="3649" y="3323"/>
                    <a:pt x="3846" y="3298"/>
                  </a:cubicBezTo>
                  <a:cubicBezTo>
                    <a:pt x="3857" y="2738"/>
                    <a:pt x="3214" y="2377"/>
                    <a:pt x="2800" y="2377"/>
                  </a:cubicBezTo>
                  <a:cubicBezTo>
                    <a:pt x="2775" y="2377"/>
                    <a:pt x="2751" y="2379"/>
                    <a:pt x="2727" y="2382"/>
                  </a:cubicBezTo>
                  <a:cubicBezTo>
                    <a:pt x="2695" y="2384"/>
                    <a:pt x="2664" y="2385"/>
                    <a:pt x="2633" y="2385"/>
                  </a:cubicBezTo>
                  <a:cubicBezTo>
                    <a:pt x="1666" y="2385"/>
                    <a:pt x="918" y="1154"/>
                    <a:pt x="572" y="0"/>
                  </a:cubicBezTo>
                  <a:close/>
                </a:path>
              </a:pathLst>
            </a:custGeom>
            <a:solidFill>
              <a:srgbClr val="053B5C"/>
            </a:solidFill>
            <a:ln w="2075" cap="flat" cmpd="sng">
              <a:solidFill>
                <a:srgbClr val="053B5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16;p57">
              <a:extLst>
                <a:ext uri="{FF2B5EF4-FFF2-40B4-BE49-F238E27FC236}">
                  <a16:creationId xmlns:a16="http://schemas.microsoft.com/office/drawing/2014/main" id="{0A40611D-25B3-4F25-A212-B07E7356ADED}"/>
                </a:ext>
              </a:extLst>
            </p:cNvPr>
            <p:cNvSpPr/>
            <p:nvPr/>
          </p:nvSpPr>
          <p:spPr>
            <a:xfrm>
              <a:off x="6494653" y="3215255"/>
              <a:ext cx="31163" cy="90233"/>
            </a:xfrm>
            <a:custGeom>
              <a:avLst/>
              <a:gdLst/>
              <a:ahLst/>
              <a:cxnLst/>
              <a:rect l="l" t="t" r="r" b="b"/>
              <a:pathLst>
                <a:path w="1608" h="4656" extrusionOk="0">
                  <a:moveTo>
                    <a:pt x="1417" y="1"/>
                  </a:moveTo>
                  <a:cubicBezTo>
                    <a:pt x="167" y="322"/>
                    <a:pt x="1" y="2144"/>
                    <a:pt x="262" y="2751"/>
                  </a:cubicBezTo>
                  <a:cubicBezTo>
                    <a:pt x="512" y="3370"/>
                    <a:pt x="667" y="4656"/>
                    <a:pt x="667" y="4656"/>
                  </a:cubicBezTo>
                  <a:cubicBezTo>
                    <a:pt x="1417" y="3834"/>
                    <a:pt x="1608" y="2715"/>
                    <a:pt x="1310" y="1798"/>
                  </a:cubicBezTo>
                  <a:cubicBezTo>
                    <a:pt x="1013" y="894"/>
                    <a:pt x="1417" y="1"/>
                    <a:pt x="1417"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17;p57">
              <a:extLst>
                <a:ext uri="{FF2B5EF4-FFF2-40B4-BE49-F238E27FC236}">
                  <a16:creationId xmlns:a16="http://schemas.microsoft.com/office/drawing/2014/main" id="{B290EF25-0A33-4E11-B8E8-851DDAC54263}"/>
                </a:ext>
              </a:extLst>
            </p:cNvPr>
            <p:cNvSpPr/>
            <p:nvPr/>
          </p:nvSpPr>
          <p:spPr>
            <a:xfrm>
              <a:off x="6483587" y="3192988"/>
              <a:ext cx="40989" cy="53663"/>
            </a:xfrm>
            <a:custGeom>
              <a:avLst/>
              <a:gdLst/>
              <a:ahLst/>
              <a:cxnLst/>
              <a:rect l="l" t="t" r="r" b="b"/>
              <a:pathLst>
                <a:path w="2115" h="2769" extrusionOk="0">
                  <a:moveTo>
                    <a:pt x="1706" y="1"/>
                  </a:moveTo>
                  <a:cubicBezTo>
                    <a:pt x="1104" y="1"/>
                    <a:pt x="0" y="757"/>
                    <a:pt x="0" y="757"/>
                  </a:cubicBezTo>
                  <a:cubicBezTo>
                    <a:pt x="0" y="757"/>
                    <a:pt x="1357" y="1614"/>
                    <a:pt x="1191" y="2769"/>
                  </a:cubicBezTo>
                  <a:cubicBezTo>
                    <a:pt x="1191" y="2769"/>
                    <a:pt x="1917" y="2257"/>
                    <a:pt x="2084" y="483"/>
                  </a:cubicBezTo>
                  <a:cubicBezTo>
                    <a:pt x="2115" y="127"/>
                    <a:pt x="1952" y="1"/>
                    <a:pt x="1706"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18;p57">
              <a:extLst>
                <a:ext uri="{FF2B5EF4-FFF2-40B4-BE49-F238E27FC236}">
                  <a16:creationId xmlns:a16="http://schemas.microsoft.com/office/drawing/2014/main" id="{2E35C860-CE8F-4FFB-A45D-6D3C9D051CC9}"/>
                </a:ext>
              </a:extLst>
            </p:cNvPr>
            <p:cNvSpPr/>
            <p:nvPr/>
          </p:nvSpPr>
          <p:spPr>
            <a:xfrm>
              <a:off x="6289516" y="3211573"/>
              <a:ext cx="227541" cy="273898"/>
            </a:xfrm>
            <a:custGeom>
              <a:avLst/>
              <a:gdLst/>
              <a:ahLst/>
              <a:cxnLst/>
              <a:rect l="l" t="t" r="r" b="b"/>
              <a:pathLst>
                <a:path w="11741" h="14133" extrusionOk="0">
                  <a:moveTo>
                    <a:pt x="7157" y="0"/>
                  </a:moveTo>
                  <a:cubicBezTo>
                    <a:pt x="7157" y="548"/>
                    <a:pt x="6835" y="1024"/>
                    <a:pt x="6335" y="1226"/>
                  </a:cubicBezTo>
                  <a:cubicBezTo>
                    <a:pt x="5335" y="1667"/>
                    <a:pt x="4525" y="2536"/>
                    <a:pt x="4085" y="3655"/>
                  </a:cubicBezTo>
                  <a:cubicBezTo>
                    <a:pt x="3823" y="4346"/>
                    <a:pt x="3251" y="4858"/>
                    <a:pt x="2573" y="5155"/>
                  </a:cubicBezTo>
                  <a:cubicBezTo>
                    <a:pt x="1072" y="5822"/>
                    <a:pt x="1" y="7513"/>
                    <a:pt x="1" y="9489"/>
                  </a:cubicBezTo>
                  <a:cubicBezTo>
                    <a:pt x="1" y="12061"/>
                    <a:pt x="1787" y="14133"/>
                    <a:pt x="4001" y="14133"/>
                  </a:cubicBezTo>
                  <a:cubicBezTo>
                    <a:pt x="6014" y="14133"/>
                    <a:pt x="7668" y="12430"/>
                    <a:pt x="7966" y="10216"/>
                  </a:cubicBezTo>
                  <a:cubicBezTo>
                    <a:pt x="10074" y="10073"/>
                    <a:pt x="11740" y="8061"/>
                    <a:pt x="11740" y="5584"/>
                  </a:cubicBezTo>
                  <a:cubicBezTo>
                    <a:pt x="11740" y="3322"/>
                    <a:pt x="10347" y="1441"/>
                    <a:pt x="8502" y="1024"/>
                  </a:cubicBezTo>
                  <a:lnTo>
                    <a:pt x="8502" y="0"/>
                  </a:ln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19;p57">
              <a:extLst>
                <a:ext uri="{FF2B5EF4-FFF2-40B4-BE49-F238E27FC236}">
                  <a16:creationId xmlns:a16="http://schemas.microsoft.com/office/drawing/2014/main" id="{63B117BB-E1C3-487C-BD4D-73C6D9F064D8}"/>
                </a:ext>
              </a:extLst>
            </p:cNvPr>
            <p:cNvSpPr/>
            <p:nvPr/>
          </p:nvSpPr>
          <p:spPr>
            <a:xfrm>
              <a:off x="6474808" y="3314946"/>
              <a:ext cx="267037" cy="120195"/>
            </a:xfrm>
            <a:custGeom>
              <a:avLst/>
              <a:gdLst/>
              <a:ahLst/>
              <a:cxnLst/>
              <a:rect l="l" t="t" r="r" b="b"/>
              <a:pathLst>
                <a:path w="13779" h="6202" extrusionOk="0">
                  <a:moveTo>
                    <a:pt x="2197" y="0"/>
                  </a:moveTo>
                  <a:cubicBezTo>
                    <a:pt x="1087" y="0"/>
                    <a:pt x="1" y="1162"/>
                    <a:pt x="1477" y="3715"/>
                  </a:cubicBezTo>
                  <a:cubicBezTo>
                    <a:pt x="2500" y="5494"/>
                    <a:pt x="3985" y="6202"/>
                    <a:pt x="5667" y="6202"/>
                  </a:cubicBezTo>
                  <a:cubicBezTo>
                    <a:pt x="8113" y="6202"/>
                    <a:pt x="10975" y="4704"/>
                    <a:pt x="13431" y="2834"/>
                  </a:cubicBezTo>
                  <a:cubicBezTo>
                    <a:pt x="13779" y="2578"/>
                    <a:pt x="13546" y="2076"/>
                    <a:pt x="13179" y="2076"/>
                  </a:cubicBezTo>
                  <a:cubicBezTo>
                    <a:pt x="13119" y="2076"/>
                    <a:pt x="13056" y="2089"/>
                    <a:pt x="12990" y="2119"/>
                  </a:cubicBezTo>
                  <a:cubicBezTo>
                    <a:pt x="10970" y="3072"/>
                    <a:pt x="8521" y="3996"/>
                    <a:pt x="6643" y="3996"/>
                  </a:cubicBezTo>
                  <a:cubicBezTo>
                    <a:pt x="5046" y="3996"/>
                    <a:pt x="3862" y="3328"/>
                    <a:pt x="3703" y="1441"/>
                  </a:cubicBezTo>
                  <a:cubicBezTo>
                    <a:pt x="3693" y="1410"/>
                    <a:pt x="3692" y="1353"/>
                    <a:pt x="3692" y="1353"/>
                  </a:cubicBezTo>
                  <a:cubicBezTo>
                    <a:pt x="3692" y="1353"/>
                    <a:pt x="3692" y="1354"/>
                    <a:pt x="3692" y="1357"/>
                  </a:cubicBezTo>
                  <a:cubicBezTo>
                    <a:pt x="3622" y="472"/>
                    <a:pt x="2905" y="0"/>
                    <a:pt x="2197"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20;p57">
              <a:extLst>
                <a:ext uri="{FF2B5EF4-FFF2-40B4-BE49-F238E27FC236}">
                  <a16:creationId xmlns:a16="http://schemas.microsoft.com/office/drawing/2014/main" id="{05990ADD-5D2A-4707-9513-FBDD115821EC}"/>
                </a:ext>
              </a:extLst>
            </p:cNvPr>
            <p:cNvSpPr/>
            <p:nvPr/>
          </p:nvSpPr>
          <p:spPr>
            <a:xfrm>
              <a:off x="6369361" y="3313318"/>
              <a:ext cx="201688" cy="318917"/>
            </a:xfrm>
            <a:custGeom>
              <a:avLst/>
              <a:gdLst/>
              <a:ahLst/>
              <a:cxnLst/>
              <a:rect l="l" t="t" r="r" b="b"/>
              <a:pathLst>
                <a:path w="10407" h="16456" extrusionOk="0">
                  <a:moveTo>
                    <a:pt x="2834" y="1"/>
                  </a:moveTo>
                  <a:cubicBezTo>
                    <a:pt x="2048" y="1"/>
                    <a:pt x="1405" y="632"/>
                    <a:pt x="1382" y="1406"/>
                  </a:cubicBezTo>
                  <a:cubicBezTo>
                    <a:pt x="1334" y="3299"/>
                    <a:pt x="2560" y="8549"/>
                    <a:pt x="2560" y="8549"/>
                  </a:cubicBezTo>
                  <a:cubicBezTo>
                    <a:pt x="2560" y="8549"/>
                    <a:pt x="0" y="15824"/>
                    <a:pt x="548" y="16455"/>
                  </a:cubicBezTo>
                  <a:cubicBezTo>
                    <a:pt x="548" y="16455"/>
                    <a:pt x="8001" y="15836"/>
                    <a:pt x="9287" y="14360"/>
                  </a:cubicBezTo>
                  <a:cubicBezTo>
                    <a:pt x="10406" y="13086"/>
                    <a:pt x="7120" y="8383"/>
                    <a:pt x="7120" y="8383"/>
                  </a:cubicBezTo>
                  <a:cubicBezTo>
                    <a:pt x="7120" y="8383"/>
                    <a:pt x="9073" y="2787"/>
                    <a:pt x="8954" y="1287"/>
                  </a:cubicBezTo>
                  <a:cubicBezTo>
                    <a:pt x="8894" y="560"/>
                    <a:pt x="8287" y="1"/>
                    <a:pt x="7561"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21;p57">
              <a:extLst>
                <a:ext uri="{FF2B5EF4-FFF2-40B4-BE49-F238E27FC236}">
                  <a16:creationId xmlns:a16="http://schemas.microsoft.com/office/drawing/2014/main" id="{7916D38A-74A0-4936-BD32-AA908E8C633E}"/>
                </a:ext>
              </a:extLst>
            </p:cNvPr>
            <p:cNvSpPr/>
            <p:nvPr/>
          </p:nvSpPr>
          <p:spPr>
            <a:xfrm>
              <a:off x="6429808" y="4060727"/>
              <a:ext cx="75718" cy="99943"/>
            </a:xfrm>
            <a:custGeom>
              <a:avLst/>
              <a:gdLst/>
              <a:ahLst/>
              <a:cxnLst/>
              <a:rect l="l" t="t" r="r" b="b"/>
              <a:pathLst>
                <a:path w="3907" h="5157" extrusionOk="0">
                  <a:moveTo>
                    <a:pt x="835" y="1"/>
                  </a:moveTo>
                  <a:cubicBezTo>
                    <a:pt x="735" y="1"/>
                    <a:pt x="632" y="30"/>
                    <a:pt x="537" y="94"/>
                  </a:cubicBezTo>
                  <a:cubicBezTo>
                    <a:pt x="239" y="297"/>
                    <a:pt x="72" y="630"/>
                    <a:pt x="84" y="987"/>
                  </a:cubicBezTo>
                  <a:lnTo>
                    <a:pt x="203" y="3499"/>
                  </a:lnTo>
                  <a:cubicBezTo>
                    <a:pt x="203" y="3583"/>
                    <a:pt x="191" y="3666"/>
                    <a:pt x="179" y="3738"/>
                  </a:cubicBezTo>
                  <a:lnTo>
                    <a:pt x="1" y="4773"/>
                  </a:lnTo>
                  <a:cubicBezTo>
                    <a:pt x="465" y="4988"/>
                    <a:pt x="894" y="5131"/>
                    <a:pt x="1787" y="5154"/>
                  </a:cubicBezTo>
                  <a:cubicBezTo>
                    <a:pt x="1816" y="5156"/>
                    <a:pt x="1848" y="5156"/>
                    <a:pt x="1881" y="5156"/>
                  </a:cubicBezTo>
                  <a:cubicBezTo>
                    <a:pt x="2403" y="5156"/>
                    <a:pt x="3391" y="4985"/>
                    <a:pt x="3906" y="4761"/>
                  </a:cubicBezTo>
                  <a:cubicBezTo>
                    <a:pt x="3668" y="4702"/>
                    <a:pt x="2275" y="4226"/>
                    <a:pt x="2061" y="4154"/>
                  </a:cubicBezTo>
                  <a:cubicBezTo>
                    <a:pt x="1299" y="3892"/>
                    <a:pt x="1287" y="1856"/>
                    <a:pt x="1370" y="559"/>
                  </a:cubicBezTo>
                  <a:cubicBezTo>
                    <a:pt x="1388" y="240"/>
                    <a:pt x="1123" y="1"/>
                    <a:pt x="835" y="1"/>
                  </a:cubicBez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22;p57">
              <a:extLst>
                <a:ext uri="{FF2B5EF4-FFF2-40B4-BE49-F238E27FC236}">
                  <a16:creationId xmlns:a16="http://schemas.microsoft.com/office/drawing/2014/main" id="{C8E5F2A2-0B83-4544-B502-46F56A98FC95}"/>
                </a:ext>
              </a:extLst>
            </p:cNvPr>
            <p:cNvSpPr/>
            <p:nvPr/>
          </p:nvSpPr>
          <p:spPr>
            <a:xfrm>
              <a:off x="6428199" y="4149759"/>
              <a:ext cx="96706" cy="19031"/>
            </a:xfrm>
            <a:custGeom>
              <a:avLst/>
              <a:gdLst/>
              <a:ahLst/>
              <a:cxnLst/>
              <a:rect l="l" t="t" r="r" b="b"/>
              <a:pathLst>
                <a:path w="4990" h="982" extrusionOk="0">
                  <a:moveTo>
                    <a:pt x="120" y="1"/>
                  </a:moveTo>
                  <a:lnTo>
                    <a:pt x="36" y="453"/>
                  </a:lnTo>
                  <a:cubicBezTo>
                    <a:pt x="1" y="703"/>
                    <a:pt x="179" y="929"/>
                    <a:pt x="429" y="929"/>
                  </a:cubicBezTo>
                  <a:cubicBezTo>
                    <a:pt x="1109" y="950"/>
                    <a:pt x="2386" y="981"/>
                    <a:pt x="3383" y="981"/>
                  </a:cubicBezTo>
                  <a:cubicBezTo>
                    <a:pt x="4150" y="981"/>
                    <a:pt x="4751" y="963"/>
                    <a:pt x="4787" y="906"/>
                  </a:cubicBezTo>
                  <a:cubicBezTo>
                    <a:pt x="4989" y="572"/>
                    <a:pt x="4596" y="358"/>
                    <a:pt x="4001" y="144"/>
                  </a:cubicBezTo>
                  <a:cubicBezTo>
                    <a:pt x="3959" y="130"/>
                    <a:pt x="3917" y="124"/>
                    <a:pt x="3875" y="124"/>
                  </a:cubicBezTo>
                  <a:cubicBezTo>
                    <a:pt x="3846" y="124"/>
                    <a:pt x="3816" y="127"/>
                    <a:pt x="3787" y="132"/>
                  </a:cubicBezTo>
                  <a:cubicBezTo>
                    <a:pt x="3275" y="227"/>
                    <a:pt x="2739" y="275"/>
                    <a:pt x="2191" y="275"/>
                  </a:cubicBezTo>
                  <a:cubicBezTo>
                    <a:pt x="1489" y="275"/>
                    <a:pt x="798" y="179"/>
                    <a:pt x="120" y="1"/>
                  </a:cubicBezTo>
                  <a:close/>
                </a:path>
              </a:pathLst>
            </a:custGeom>
            <a:solidFill>
              <a:srgbClr val="053B5C"/>
            </a:solidFill>
            <a:ln w="2075" cap="flat" cmpd="sng">
              <a:solidFill>
                <a:srgbClr val="053B5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23;p57">
              <a:extLst>
                <a:ext uri="{FF2B5EF4-FFF2-40B4-BE49-F238E27FC236}">
                  <a16:creationId xmlns:a16="http://schemas.microsoft.com/office/drawing/2014/main" id="{4A579744-DF6D-4D4E-9157-1F0FD433C5E8}"/>
                </a:ext>
              </a:extLst>
            </p:cNvPr>
            <p:cNvSpPr/>
            <p:nvPr/>
          </p:nvSpPr>
          <p:spPr>
            <a:xfrm>
              <a:off x="6256531" y="3826074"/>
              <a:ext cx="189924" cy="268549"/>
            </a:xfrm>
            <a:custGeom>
              <a:avLst/>
              <a:gdLst/>
              <a:ahLst/>
              <a:cxnLst/>
              <a:rect l="l" t="t" r="r" b="b"/>
              <a:pathLst>
                <a:path w="9800" h="13857" extrusionOk="0">
                  <a:moveTo>
                    <a:pt x="8159" y="1"/>
                  </a:moveTo>
                  <a:cubicBezTo>
                    <a:pt x="7455" y="1"/>
                    <a:pt x="6628" y="391"/>
                    <a:pt x="6025" y="1260"/>
                  </a:cubicBezTo>
                  <a:cubicBezTo>
                    <a:pt x="5144" y="2534"/>
                    <a:pt x="0" y="13500"/>
                    <a:pt x="310" y="13845"/>
                  </a:cubicBezTo>
                  <a:cubicBezTo>
                    <a:pt x="317" y="13853"/>
                    <a:pt x="326" y="13857"/>
                    <a:pt x="339" y="13857"/>
                  </a:cubicBezTo>
                  <a:cubicBezTo>
                    <a:pt x="946" y="13857"/>
                    <a:pt x="7876" y="4379"/>
                    <a:pt x="8739" y="3130"/>
                  </a:cubicBezTo>
                  <a:cubicBezTo>
                    <a:pt x="9621" y="1844"/>
                    <a:pt x="9799" y="772"/>
                    <a:pt x="9049" y="260"/>
                  </a:cubicBezTo>
                  <a:cubicBezTo>
                    <a:pt x="8806" y="90"/>
                    <a:pt x="8497" y="1"/>
                    <a:pt x="8159"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24;p57">
              <a:extLst>
                <a:ext uri="{FF2B5EF4-FFF2-40B4-BE49-F238E27FC236}">
                  <a16:creationId xmlns:a16="http://schemas.microsoft.com/office/drawing/2014/main" id="{4143A320-9866-4755-B12C-83DAC8D3D2AE}"/>
                </a:ext>
              </a:extLst>
            </p:cNvPr>
            <p:cNvSpPr/>
            <p:nvPr/>
          </p:nvSpPr>
          <p:spPr>
            <a:xfrm>
              <a:off x="6427966" y="3818826"/>
              <a:ext cx="75466" cy="316243"/>
            </a:xfrm>
            <a:custGeom>
              <a:avLst/>
              <a:gdLst/>
              <a:ahLst/>
              <a:cxnLst/>
              <a:rect l="l" t="t" r="r" b="b"/>
              <a:pathLst>
                <a:path w="3894" h="16318" extrusionOk="0">
                  <a:moveTo>
                    <a:pt x="2333" y="1"/>
                  </a:moveTo>
                  <a:cubicBezTo>
                    <a:pt x="1491" y="1"/>
                    <a:pt x="638" y="1064"/>
                    <a:pt x="382" y="2504"/>
                  </a:cubicBezTo>
                  <a:cubicBezTo>
                    <a:pt x="108" y="4028"/>
                    <a:pt x="1" y="16136"/>
                    <a:pt x="429" y="16315"/>
                  </a:cubicBezTo>
                  <a:cubicBezTo>
                    <a:pt x="434" y="16317"/>
                    <a:pt x="438" y="16318"/>
                    <a:pt x="442" y="16318"/>
                  </a:cubicBezTo>
                  <a:cubicBezTo>
                    <a:pt x="606" y="16318"/>
                    <a:pt x="798" y="15018"/>
                    <a:pt x="1239" y="13255"/>
                  </a:cubicBezTo>
                  <a:cubicBezTo>
                    <a:pt x="2120" y="9671"/>
                    <a:pt x="3442" y="4099"/>
                    <a:pt x="3632" y="3075"/>
                  </a:cubicBezTo>
                  <a:cubicBezTo>
                    <a:pt x="3894" y="1539"/>
                    <a:pt x="3394" y="170"/>
                    <a:pt x="2501" y="15"/>
                  </a:cubicBezTo>
                  <a:cubicBezTo>
                    <a:pt x="2445" y="5"/>
                    <a:pt x="2389" y="1"/>
                    <a:pt x="2333" y="1"/>
                  </a:cubicBez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25;p57">
              <a:extLst>
                <a:ext uri="{FF2B5EF4-FFF2-40B4-BE49-F238E27FC236}">
                  <a16:creationId xmlns:a16="http://schemas.microsoft.com/office/drawing/2014/main" id="{C393C644-F518-42BD-B66F-1C9E2C92D584}"/>
                </a:ext>
              </a:extLst>
            </p:cNvPr>
            <p:cNvSpPr/>
            <p:nvPr/>
          </p:nvSpPr>
          <p:spPr>
            <a:xfrm>
              <a:off x="6433509" y="3541673"/>
              <a:ext cx="115389" cy="359848"/>
            </a:xfrm>
            <a:custGeom>
              <a:avLst/>
              <a:gdLst/>
              <a:ahLst/>
              <a:cxnLst/>
              <a:rect l="l" t="t" r="r" b="b"/>
              <a:pathLst>
                <a:path w="5954" h="18568" extrusionOk="0">
                  <a:moveTo>
                    <a:pt x="3055" y="1"/>
                  </a:moveTo>
                  <a:cubicBezTo>
                    <a:pt x="1530" y="1"/>
                    <a:pt x="235" y="1540"/>
                    <a:pt x="119" y="3517"/>
                  </a:cubicBezTo>
                  <a:cubicBezTo>
                    <a:pt x="0" y="5541"/>
                    <a:pt x="739" y="18483"/>
                    <a:pt x="2310" y="18567"/>
                  </a:cubicBezTo>
                  <a:cubicBezTo>
                    <a:pt x="2316" y="18567"/>
                    <a:pt x="2322" y="18567"/>
                    <a:pt x="2328" y="18567"/>
                  </a:cubicBezTo>
                  <a:cubicBezTo>
                    <a:pt x="3907" y="18567"/>
                    <a:pt x="5728" y="5867"/>
                    <a:pt x="5834" y="3839"/>
                  </a:cubicBezTo>
                  <a:cubicBezTo>
                    <a:pt x="5953" y="1815"/>
                    <a:pt x="4775" y="88"/>
                    <a:pt x="3191" y="5"/>
                  </a:cubicBezTo>
                  <a:cubicBezTo>
                    <a:pt x="3146" y="2"/>
                    <a:pt x="3100" y="1"/>
                    <a:pt x="3055" y="1"/>
                  </a:cubicBez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26;p57">
              <a:extLst>
                <a:ext uri="{FF2B5EF4-FFF2-40B4-BE49-F238E27FC236}">
                  <a16:creationId xmlns:a16="http://schemas.microsoft.com/office/drawing/2014/main" id="{D040D558-0D78-4B34-B4EE-1B3C090CE739}"/>
                </a:ext>
              </a:extLst>
            </p:cNvPr>
            <p:cNvSpPr/>
            <p:nvPr/>
          </p:nvSpPr>
          <p:spPr>
            <a:xfrm>
              <a:off x="6428664" y="3541673"/>
              <a:ext cx="119303" cy="540528"/>
            </a:xfrm>
            <a:custGeom>
              <a:avLst/>
              <a:gdLst/>
              <a:ahLst/>
              <a:cxnLst/>
              <a:rect l="l" t="t" r="r" b="b"/>
              <a:pathLst>
                <a:path w="6156" h="27891" extrusionOk="0">
                  <a:moveTo>
                    <a:pt x="3305" y="1"/>
                  </a:moveTo>
                  <a:cubicBezTo>
                    <a:pt x="1780" y="1"/>
                    <a:pt x="485" y="1540"/>
                    <a:pt x="369" y="3517"/>
                  </a:cubicBezTo>
                  <a:cubicBezTo>
                    <a:pt x="310" y="4541"/>
                    <a:pt x="465" y="8327"/>
                    <a:pt x="834" y="11852"/>
                  </a:cubicBezTo>
                  <a:cubicBezTo>
                    <a:pt x="1000" y="13399"/>
                    <a:pt x="798" y="14947"/>
                    <a:pt x="417" y="16459"/>
                  </a:cubicBezTo>
                  <a:cubicBezTo>
                    <a:pt x="393" y="16578"/>
                    <a:pt x="369" y="16685"/>
                    <a:pt x="346" y="16805"/>
                  </a:cubicBezTo>
                  <a:cubicBezTo>
                    <a:pt x="155" y="17864"/>
                    <a:pt x="0" y="24067"/>
                    <a:pt x="96" y="27782"/>
                  </a:cubicBezTo>
                  <a:cubicBezTo>
                    <a:pt x="183" y="27858"/>
                    <a:pt x="458" y="27891"/>
                    <a:pt x="736" y="27891"/>
                  </a:cubicBezTo>
                  <a:cubicBezTo>
                    <a:pt x="1027" y="27891"/>
                    <a:pt x="1320" y="27855"/>
                    <a:pt x="1405" y="27794"/>
                  </a:cubicBezTo>
                  <a:cubicBezTo>
                    <a:pt x="1417" y="27711"/>
                    <a:pt x="6156" y="8577"/>
                    <a:pt x="6144" y="3672"/>
                  </a:cubicBezTo>
                  <a:cubicBezTo>
                    <a:pt x="6144" y="1636"/>
                    <a:pt x="5025" y="88"/>
                    <a:pt x="3441" y="5"/>
                  </a:cubicBezTo>
                  <a:cubicBezTo>
                    <a:pt x="3396" y="2"/>
                    <a:pt x="3350" y="1"/>
                    <a:pt x="3305"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27;p57">
              <a:extLst>
                <a:ext uri="{FF2B5EF4-FFF2-40B4-BE49-F238E27FC236}">
                  <a16:creationId xmlns:a16="http://schemas.microsoft.com/office/drawing/2014/main" id="{5A5ADEE8-6D8F-4606-B059-E176B97B5F03}"/>
                </a:ext>
              </a:extLst>
            </p:cNvPr>
            <p:cNvSpPr/>
            <p:nvPr/>
          </p:nvSpPr>
          <p:spPr>
            <a:xfrm>
              <a:off x="6434653" y="3541673"/>
              <a:ext cx="113082" cy="214692"/>
            </a:xfrm>
            <a:custGeom>
              <a:avLst/>
              <a:gdLst/>
              <a:ahLst/>
              <a:cxnLst/>
              <a:rect l="l" t="t" r="r" b="b"/>
              <a:pathLst>
                <a:path w="5835" h="11078" extrusionOk="0">
                  <a:moveTo>
                    <a:pt x="2996" y="1"/>
                  </a:moveTo>
                  <a:cubicBezTo>
                    <a:pt x="1471" y="1"/>
                    <a:pt x="176" y="1540"/>
                    <a:pt x="60" y="3517"/>
                  </a:cubicBezTo>
                  <a:cubicBezTo>
                    <a:pt x="1" y="4458"/>
                    <a:pt x="132" y="7792"/>
                    <a:pt x="453" y="11078"/>
                  </a:cubicBezTo>
                  <a:cubicBezTo>
                    <a:pt x="1168" y="9649"/>
                    <a:pt x="1965" y="8268"/>
                    <a:pt x="2835" y="6934"/>
                  </a:cubicBezTo>
                  <a:cubicBezTo>
                    <a:pt x="2918" y="6815"/>
                    <a:pt x="3013" y="6744"/>
                    <a:pt x="3120" y="6708"/>
                  </a:cubicBezTo>
                  <a:cubicBezTo>
                    <a:pt x="3847" y="5720"/>
                    <a:pt x="4763" y="4875"/>
                    <a:pt x="5811" y="4255"/>
                  </a:cubicBezTo>
                  <a:cubicBezTo>
                    <a:pt x="5823" y="4041"/>
                    <a:pt x="5835" y="3851"/>
                    <a:pt x="5835" y="3672"/>
                  </a:cubicBezTo>
                  <a:cubicBezTo>
                    <a:pt x="5835" y="1636"/>
                    <a:pt x="4716" y="88"/>
                    <a:pt x="3132" y="5"/>
                  </a:cubicBezTo>
                  <a:cubicBezTo>
                    <a:pt x="3087" y="2"/>
                    <a:pt x="3041" y="1"/>
                    <a:pt x="2996"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28;p57">
              <a:extLst>
                <a:ext uri="{FF2B5EF4-FFF2-40B4-BE49-F238E27FC236}">
                  <a16:creationId xmlns:a16="http://schemas.microsoft.com/office/drawing/2014/main" id="{C0300064-F4F7-4344-A2E6-D2F655BC8B62}"/>
                </a:ext>
              </a:extLst>
            </p:cNvPr>
            <p:cNvSpPr/>
            <p:nvPr/>
          </p:nvSpPr>
          <p:spPr>
            <a:xfrm>
              <a:off x="6382288" y="3534599"/>
              <a:ext cx="117927" cy="335526"/>
            </a:xfrm>
            <a:custGeom>
              <a:avLst/>
              <a:gdLst/>
              <a:ahLst/>
              <a:cxnLst/>
              <a:rect l="l" t="t" r="r" b="b"/>
              <a:pathLst>
                <a:path w="6085" h="17313" extrusionOk="0">
                  <a:moveTo>
                    <a:pt x="3198" y="0"/>
                  </a:moveTo>
                  <a:cubicBezTo>
                    <a:pt x="1632" y="0"/>
                    <a:pt x="71" y="1571"/>
                    <a:pt x="36" y="3585"/>
                  </a:cubicBezTo>
                  <a:cubicBezTo>
                    <a:pt x="0" y="5620"/>
                    <a:pt x="572" y="17289"/>
                    <a:pt x="2155" y="17312"/>
                  </a:cubicBezTo>
                  <a:cubicBezTo>
                    <a:pt x="2158" y="17312"/>
                    <a:pt x="2160" y="17312"/>
                    <a:pt x="2163" y="17312"/>
                  </a:cubicBezTo>
                  <a:cubicBezTo>
                    <a:pt x="3746" y="17312"/>
                    <a:pt x="6025" y="5760"/>
                    <a:pt x="6049" y="3727"/>
                  </a:cubicBezTo>
                  <a:cubicBezTo>
                    <a:pt x="6084" y="1691"/>
                    <a:pt x="4834" y="25"/>
                    <a:pt x="3251" y="1"/>
                  </a:cubicBezTo>
                  <a:cubicBezTo>
                    <a:pt x="3233" y="0"/>
                    <a:pt x="3215" y="0"/>
                    <a:pt x="3198"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29;p57">
              <a:extLst>
                <a:ext uri="{FF2B5EF4-FFF2-40B4-BE49-F238E27FC236}">
                  <a16:creationId xmlns:a16="http://schemas.microsoft.com/office/drawing/2014/main" id="{696B01FB-A88A-4541-A4BF-A32E46995C2E}"/>
                </a:ext>
              </a:extLst>
            </p:cNvPr>
            <p:cNvSpPr/>
            <p:nvPr/>
          </p:nvSpPr>
          <p:spPr>
            <a:xfrm>
              <a:off x="6267830" y="3534599"/>
              <a:ext cx="236765" cy="539500"/>
            </a:xfrm>
            <a:custGeom>
              <a:avLst/>
              <a:gdLst/>
              <a:ahLst/>
              <a:cxnLst/>
              <a:rect l="l" t="t" r="r" b="b"/>
              <a:pathLst>
                <a:path w="12217" h="27838" extrusionOk="0">
                  <a:moveTo>
                    <a:pt x="9104" y="0"/>
                  </a:moveTo>
                  <a:cubicBezTo>
                    <a:pt x="7538" y="0"/>
                    <a:pt x="5977" y="1571"/>
                    <a:pt x="5942" y="3585"/>
                  </a:cubicBezTo>
                  <a:cubicBezTo>
                    <a:pt x="5918" y="5061"/>
                    <a:pt x="5882" y="15669"/>
                    <a:pt x="5442" y="16300"/>
                  </a:cubicBezTo>
                  <a:cubicBezTo>
                    <a:pt x="4763" y="17277"/>
                    <a:pt x="1298" y="23861"/>
                    <a:pt x="1" y="27064"/>
                  </a:cubicBezTo>
                  <a:cubicBezTo>
                    <a:pt x="144" y="27421"/>
                    <a:pt x="656" y="27754"/>
                    <a:pt x="894" y="27838"/>
                  </a:cubicBezTo>
                  <a:cubicBezTo>
                    <a:pt x="3061" y="25290"/>
                    <a:pt x="7537" y="19194"/>
                    <a:pt x="8156" y="18170"/>
                  </a:cubicBezTo>
                  <a:cubicBezTo>
                    <a:pt x="10526" y="14264"/>
                    <a:pt x="12157" y="5370"/>
                    <a:pt x="12181" y="3692"/>
                  </a:cubicBezTo>
                  <a:cubicBezTo>
                    <a:pt x="12216" y="1656"/>
                    <a:pt x="10740" y="25"/>
                    <a:pt x="9157" y="1"/>
                  </a:cubicBezTo>
                  <a:cubicBezTo>
                    <a:pt x="9139" y="0"/>
                    <a:pt x="9121" y="0"/>
                    <a:pt x="9104"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30;p57">
              <a:extLst>
                <a:ext uri="{FF2B5EF4-FFF2-40B4-BE49-F238E27FC236}">
                  <a16:creationId xmlns:a16="http://schemas.microsoft.com/office/drawing/2014/main" id="{4CFF75B6-79D2-46F8-B6B0-ED5453C5A5AE}"/>
                </a:ext>
              </a:extLst>
            </p:cNvPr>
            <p:cNvSpPr/>
            <p:nvPr/>
          </p:nvSpPr>
          <p:spPr>
            <a:xfrm>
              <a:off x="6369361" y="3313318"/>
              <a:ext cx="201688" cy="318917"/>
            </a:xfrm>
            <a:custGeom>
              <a:avLst/>
              <a:gdLst/>
              <a:ahLst/>
              <a:cxnLst/>
              <a:rect l="l" t="t" r="r" b="b"/>
              <a:pathLst>
                <a:path w="10407" h="16456" extrusionOk="0">
                  <a:moveTo>
                    <a:pt x="2715" y="1"/>
                  </a:moveTo>
                  <a:cubicBezTo>
                    <a:pt x="2001" y="1"/>
                    <a:pt x="1405" y="572"/>
                    <a:pt x="1393" y="1287"/>
                  </a:cubicBezTo>
                  <a:cubicBezTo>
                    <a:pt x="1334" y="3144"/>
                    <a:pt x="2560" y="8549"/>
                    <a:pt x="2560" y="8549"/>
                  </a:cubicBezTo>
                  <a:cubicBezTo>
                    <a:pt x="2560" y="8549"/>
                    <a:pt x="0" y="15657"/>
                    <a:pt x="548" y="16455"/>
                  </a:cubicBezTo>
                  <a:cubicBezTo>
                    <a:pt x="548" y="16455"/>
                    <a:pt x="8001" y="15836"/>
                    <a:pt x="9287" y="14360"/>
                  </a:cubicBezTo>
                  <a:cubicBezTo>
                    <a:pt x="10406" y="13086"/>
                    <a:pt x="7120" y="8383"/>
                    <a:pt x="7120" y="8383"/>
                  </a:cubicBezTo>
                  <a:cubicBezTo>
                    <a:pt x="7120" y="8383"/>
                    <a:pt x="7739" y="6573"/>
                    <a:pt x="8263" y="4727"/>
                  </a:cubicBezTo>
                  <a:cubicBezTo>
                    <a:pt x="8632" y="1882"/>
                    <a:pt x="6775" y="1537"/>
                    <a:pt x="7489" y="1"/>
                  </a:cubicBezTo>
                  <a:lnTo>
                    <a:pt x="6835" y="1"/>
                  </a:lnTo>
                  <a:cubicBezTo>
                    <a:pt x="6573" y="620"/>
                    <a:pt x="6001" y="1096"/>
                    <a:pt x="5120" y="1096"/>
                  </a:cubicBezTo>
                  <a:cubicBezTo>
                    <a:pt x="4251" y="1096"/>
                    <a:pt x="3679" y="620"/>
                    <a:pt x="3418" y="1"/>
                  </a:cubicBez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31;p57">
              <a:extLst>
                <a:ext uri="{FF2B5EF4-FFF2-40B4-BE49-F238E27FC236}">
                  <a16:creationId xmlns:a16="http://schemas.microsoft.com/office/drawing/2014/main" id="{628933EB-3195-4551-BD3D-CF203D180243}"/>
                </a:ext>
              </a:extLst>
            </p:cNvPr>
            <p:cNvSpPr/>
            <p:nvPr/>
          </p:nvSpPr>
          <p:spPr>
            <a:xfrm>
              <a:off x="6442036" y="3269946"/>
              <a:ext cx="41551" cy="49865"/>
            </a:xfrm>
            <a:custGeom>
              <a:avLst/>
              <a:gdLst/>
              <a:ahLst/>
              <a:cxnLst/>
              <a:rect l="l" t="t" r="r" b="b"/>
              <a:pathLst>
                <a:path w="2144" h="2573" extrusionOk="0">
                  <a:moveTo>
                    <a:pt x="680" y="0"/>
                  </a:moveTo>
                  <a:lnTo>
                    <a:pt x="1" y="2346"/>
                  </a:lnTo>
                  <a:lnTo>
                    <a:pt x="2144" y="2572"/>
                  </a:lnTo>
                  <a:lnTo>
                    <a:pt x="2061" y="167"/>
                  </a:lnTo>
                  <a:lnTo>
                    <a:pt x="680" y="0"/>
                  </a:ln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32;p57">
              <a:extLst>
                <a:ext uri="{FF2B5EF4-FFF2-40B4-BE49-F238E27FC236}">
                  <a16:creationId xmlns:a16="http://schemas.microsoft.com/office/drawing/2014/main" id="{116F3C27-7177-4758-99E0-DB5985B43DC6}"/>
                </a:ext>
              </a:extLst>
            </p:cNvPr>
            <p:cNvSpPr/>
            <p:nvPr/>
          </p:nvSpPr>
          <p:spPr>
            <a:xfrm>
              <a:off x="6451048" y="3269946"/>
              <a:ext cx="32093" cy="35543"/>
            </a:xfrm>
            <a:custGeom>
              <a:avLst/>
              <a:gdLst/>
              <a:ahLst/>
              <a:cxnLst/>
              <a:rect l="l" t="t" r="r" b="b"/>
              <a:pathLst>
                <a:path w="1656" h="1834" extrusionOk="0">
                  <a:moveTo>
                    <a:pt x="215" y="0"/>
                  </a:moveTo>
                  <a:lnTo>
                    <a:pt x="0" y="739"/>
                  </a:lnTo>
                  <a:cubicBezTo>
                    <a:pt x="310" y="1084"/>
                    <a:pt x="703" y="1834"/>
                    <a:pt x="1215" y="1834"/>
                  </a:cubicBezTo>
                  <a:cubicBezTo>
                    <a:pt x="1369" y="1834"/>
                    <a:pt x="1524" y="1786"/>
                    <a:pt x="1655" y="1703"/>
                  </a:cubicBezTo>
                  <a:lnTo>
                    <a:pt x="1596" y="167"/>
                  </a:lnTo>
                  <a:lnTo>
                    <a:pt x="215" y="0"/>
                  </a:ln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33;p57">
              <a:extLst>
                <a:ext uri="{FF2B5EF4-FFF2-40B4-BE49-F238E27FC236}">
                  <a16:creationId xmlns:a16="http://schemas.microsoft.com/office/drawing/2014/main" id="{9E78F990-6B50-4AD8-8516-B8C8DB8E5F4A}"/>
                </a:ext>
              </a:extLst>
            </p:cNvPr>
            <p:cNvSpPr/>
            <p:nvPr/>
          </p:nvSpPr>
          <p:spPr>
            <a:xfrm>
              <a:off x="6436746" y="3207639"/>
              <a:ext cx="73625" cy="87694"/>
            </a:xfrm>
            <a:custGeom>
              <a:avLst/>
              <a:gdLst/>
              <a:ahLst/>
              <a:cxnLst/>
              <a:rect l="l" t="t" r="r" b="b"/>
              <a:pathLst>
                <a:path w="3799" h="4525" extrusionOk="0">
                  <a:moveTo>
                    <a:pt x="0" y="1"/>
                  </a:moveTo>
                  <a:lnTo>
                    <a:pt x="0" y="2299"/>
                  </a:lnTo>
                  <a:cubicBezTo>
                    <a:pt x="0" y="2703"/>
                    <a:pt x="298" y="3322"/>
                    <a:pt x="703" y="3668"/>
                  </a:cubicBezTo>
                  <a:cubicBezTo>
                    <a:pt x="1405" y="4287"/>
                    <a:pt x="1917" y="4525"/>
                    <a:pt x="2381" y="4525"/>
                  </a:cubicBezTo>
                  <a:cubicBezTo>
                    <a:pt x="2750" y="4525"/>
                    <a:pt x="3346" y="3334"/>
                    <a:pt x="3536" y="2430"/>
                  </a:cubicBezTo>
                  <a:cubicBezTo>
                    <a:pt x="3798" y="1227"/>
                    <a:pt x="3536" y="1"/>
                    <a:pt x="3536"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34;p57">
              <a:extLst>
                <a:ext uri="{FF2B5EF4-FFF2-40B4-BE49-F238E27FC236}">
                  <a16:creationId xmlns:a16="http://schemas.microsoft.com/office/drawing/2014/main" id="{1F026093-4312-4752-A1FD-F2D1D4BE7E91}"/>
                </a:ext>
              </a:extLst>
            </p:cNvPr>
            <p:cNvSpPr/>
            <p:nvPr/>
          </p:nvSpPr>
          <p:spPr>
            <a:xfrm>
              <a:off x="6433044" y="3224713"/>
              <a:ext cx="12946" cy="5795"/>
            </a:xfrm>
            <a:custGeom>
              <a:avLst/>
              <a:gdLst/>
              <a:ahLst/>
              <a:cxnLst/>
              <a:rect l="l" t="t" r="r" b="b"/>
              <a:pathLst>
                <a:path w="668" h="299" extrusionOk="0">
                  <a:moveTo>
                    <a:pt x="1" y="1"/>
                  </a:moveTo>
                  <a:lnTo>
                    <a:pt x="1" y="298"/>
                  </a:lnTo>
                  <a:lnTo>
                    <a:pt x="667" y="298"/>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35;p57">
              <a:extLst>
                <a:ext uri="{FF2B5EF4-FFF2-40B4-BE49-F238E27FC236}">
                  <a16:creationId xmlns:a16="http://schemas.microsoft.com/office/drawing/2014/main" id="{013B275C-4620-4161-9FFD-E898F83D2817}"/>
                </a:ext>
              </a:extLst>
            </p:cNvPr>
            <p:cNvSpPr/>
            <p:nvPr/>
          </p:nvSpPr>
          <p:spPr>
            <a:xfrm>
              <a:off x="6428199" y="3227949"/>
              <a:ext cx="20097" cy="31396"/>
            </a:xfrm>
            <a:custGeom>
              <a:avLst/>
              <a:gdLst/>
              <a:ahLst/>
              <a:cxnLst/>
              <a:rect l="l" t="t" r="r" b="b"/>
              <a:pathLst>
                <a:path w="1037" h="1620" extrusionOk="0">
                  <a:moveTo>
                    <a:pt x="560" y="0"/>
                  </a:moveTo>
                  <a:cubicBezTo>
                    <a:pt x="298" y="0"/>
                    <a:pt x="1" y="143"/>
                    <a:pt x="1" y="596"/>
                  </a:cubicBezTo>
                  <a:cubicBezTo>
                    <a:pt x="1" y="1036"/>
                    <a:pt x="298" y="1620"/>
                    <a:pt x="560" y="1620"/>
                  </a:cubicBezTo>
                  <a:cubicBezTo>
                    <a:pt x="822" y="1620"/>
                    <a:pt x="1036" y="1262"/>
                    <a:pt x="1036" y="810"/>
                  </a:cubicBezTo>
                  <a:cubicBezTo>
                    <a:pt x="1036" y="369"/>
                    <a:pt x="822" y="0"/>
                    <a:pt x="560"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36;p57">
              <a:extLst>
                <a:ext uri="{FF2B5EF4-FFF2-40B4-BE49-F238E27FC236}">
                  <a16:creationId xmlns:a16="http://schemas.microsoft.com/office/drawing/2014/main" id="{8C263515-F0DB-43E3-A4A1-BC0664025AC0}"/>
                </a:ext>
              </a:extLst>
            </p:cNvPr>
            <p:cNvSpPr/>
            <p:nvPr/>
          </p:nvSpPr>
          <p:spPr>
            <a:xfrm>
              <a:off x="6428199" y="3180953"/>
              <a:ext cx="99012" cy="58314"/>
            </a:xfrm>
            <a:custGeom>
              <a:avLst/>
              <a:gdLst/>
              <a:ahLst/>
              <a:cxnLst/>
              <a:rect l="l" t="t" r="r" b="b"/>
              <a:pathLst>
                <a:path w="5109" h="3009" extrusionOk="0">
                  <a:moveTo>
                    <a:pt x="3963" y="1"/>
                  </a:moveTo>
                  <a:cubicBezTo>
                    <a:pt x="3779" y="1"/>
                    <a:pt x="3591" y="48"/>
                    <a:pt x="3418" y="139"/>
                  </a:cubicBezTo>
                  <a:cubicBezTo>
                    <a:pt x="3132" y="282"/>
                    <a:pt x="2822" y="366"/>
                    <a:pt x="2489" y="366"/>
                  </a:cubicBezTo>
                  <a:lnTo>
                    <a:pt x="1298" y="366"/>
                  </a:lnTo>
                  <a:cubicBezTo>
                    <a:pt x="584" y="366"/>
                    <a:pt x="1" y="949"/>
                    <a:pt x="1" y="1663"/>
                  </a:cubicBezTo>
                  <a:lnTo>
                    <a:pt x="1" y="1937"/>
                  </a:lnTo>
                  <a:lnTo>
                    <a:pt x="596" y="2473"/>
                  </a:lnTo>
                  <a:lnTo>
                    <a:pt x="763" y="3009"/>
                  </a:lnTo>
                  <a:lnTo>
                    <a:pt x="810" y="3009"/>
                  </a:lnTo>
                  <a:cubicBezTo>
                    <a:pt x="1036" y="3009"/>
                    <a:pt x="1215" y="2842"/>
                    <a:pt x="1239" y="2616"/>
                  </a:cubicBezTo>
                  <a:cubicBezTo>
                    <a:pt x="1263" y="2247"/>
                    <a:pt x="1513" y="1937"/>
                    <a:pt x="1882" y="1937"/>
                  </a:cubicBezTo>
                  <a:lnTo>
                    <a:pt x="3013" y="1937"/>
                  </a:lnTo>
                  <a:cubicBezTo>
                    <a:pt x="3085" y="1915"/>
                    <a:pt x="3164" y="1907"/>
                    <a:pt x="3247" y="1907"/>
                  </a:cubicBezTo>
                  <a:cubicBezTo>
                    <a:pt x="3454" y="1907"/>
                    <a:pt x="3689" y="1957"/>
                    <a:pt x="3911" y="1957"/>
                  </a:cubicBezTo>
                  <a:cubicBezTo>
                    <a:pt x="4071" y="1957"/>
                    <a:pt x="4225" y="1931"/>
                    <a:pt x="4358" y="1842"/>
                  </a:cubicBezTo>
                  <a:cubicBezTo>
                    <a:pt x="5108" y="1342"/>
                    <a:pt x="5013" y="794"/>
                    <a:pt x="4727" y="389"/>
                  </a:cubicBezTo>
                  <a:cubicBezTo>
                    <a:pt x="4543" y="125"/>
                    <a:pt x="4260" y="1"/>
                    <a:pt x="3963"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37;p57">
              <a:extLst>
                <a:ext uri="{FF2B5EF4-FFF2-40B4-BE49-F238E27FC236}">
                  <a16:creationId xmlns:a16="http://schemas.microsoft.com/office/drawing/2014/main" id="{FC612397-04E6-4E98-A546-745D16E37552}"/>
                </a:ext>
              </a:extLst>
            </p:cNvPr>
            <p:cNvSpPr/>
            <p:nvPr/>
          </p:nvSpPr>
          <p:spPr>
            <a:xfrm>
              <a:off x="6723318" y="3301555"/>
              <a:ext cx="43857" cy="67636"/>
            </a:xfrm>
            <a:custGeom>
              <a:avLst/>
              <a:gdLst/>
              <a:ahLst/>
              <a:cxnLst/>
              <a:rect l="l" t="t" r="r" b="b"/>
              <a:pathLst>
                <a:path w="2263" h="3490" extrusionOk="0">
                  <a:moveTo>
                    <a:pt x="1761" y="0"/>
                  </a:moveTo>
                  <a:cubicBezTo>
                    <a:pt x="1758" y="0"/>
                    <a:pt x="1754" y="0"/>
                    <a:pt x="1751" y="0"/>
                  </a:cubicBezTo>
                  <a:cubicBezTo>
                    <a:pt x="1632" y="0"/>
                    <a:pt x="870" y="548"/>
                    <a:pt x="596" y="989"/>
                  </a:cubicBezTo>
                  <a:cubicBezTo>
                    <a:pt x="322" y="1429"/>
                    <a:pt x="24" y="2215"/>
                    <a:pt x="13" y="2798"/>
                  </a:cubicBezTo>
                  <a:cubicBezTo>
                    <a:pt x="1" y="3382"/>
                    <a:pt x="263" y="3465"/>
                    <a:pt x="655" y="3489"/>
                  </a:cubicBezTo>
                  <a:cubicBezTo>
                    <a:pt x="660" y="3489"/>
                    <a:pt x="664" y="3489"/>
                    <a:pt x="668" y="3489"/>
                  </a:cubicBezTo>
                  <a:cubicBezTo>
                    <a:pt x="1070" y="3489"/>
                    <a:pt x="1525" y="2370"/>
                    <a:pt x="1525" y="2370"/>
                  </a:cubicBezTo>
                  <a:cubicBezTo>
                    <a:pt x="1525" y="2370"/>
                    <a:pt x="2263" y="1334"/>
                    <a:pt x="1989" y="1322"/>
                  </a:cubicBezTo>
                  <a:cubicBezTo>
                    <a:pt x="1728" y="1322"/>
                    <a:pt x="1303" y="2006"/>
                    <a:pt x="1079" y="2006"/>
                  </a:cubicBezTo>
                  <a:cubicBezTo>
                    <a:pt x="1068" y="2006"/>
                    <a:pt x="1058" y="2004"/>
                    <a:pt x="1048" y="2001"/>
                  </a:cubicBezTo>
                  <a:cubicBezTo>
                    <a:pt x="834" y="1929"/>
                    <a:pt x="1096" y="1477"/>
                    <a:pt x="1358" y="1108"/>
                  </a:cubicBezTo>
                  <a:cubicBezTo>
                    <a:pt x="1618" y="730"/>
                    <a:pt x="2182" y="0"/>
                    <a:pt x="1761"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38;p57">
              <a:extLst>
                <a:ext uri="{FF2B5EF4-FFF2-40B4-BE49-F238E27FC236}">
                  <a16:creationId xmlns:a16="http://schemas.microsoft.com/office/drawing/2014/main" id="{55AD3075-50B5-4E0F-A785-2E9BD788F2AA}"/>
                </a:ext>
              </a:extLst>
            </p:cNvPr>
            <p:cNvSpPr/>
            <p:nvPr/>
          </p:nvSpPr>
          <p:spPr>
            <a:xfrm>
              <a:off x="6414129" y="3194267"/>
              <a:ext cx="90466" cy="54245"/>
            </a:xfrm>
            <a:custGeom>
              <a:avLst/>
              <a:gdLst/>
              <a:ahLst/>
              <a:cxnLst/>
              <a:rect l="l" t="t" r="r" b="b"/>
              <a:pathLst>
                <a:path w="4668" h="2799" extrusionOk="0">
                  <a:moveTo>
                    <a:pt x="4584" y="0"/>
                  </a:moveTo>
                  <a:lnTo>
                    <a:pt x="4584" y="0"/>
                  </a:lnTo>
                  <a:cubicBezTo>
                    <a:pt x="3882" y="988"/>
                    <a:pt x="2370" y="929"/>
                    <a:pt x="1441" y="1203"/>
                  </a:cubicBezTo>
                  <a:cubicBezTo>
                    <a:pt x="500" y="1465"/>
                    <a:pt x="0" y="2798"/>
                    <a:pt x="0" y="2798"/>
                  </a:cubicBezTo>
                  <a:cubicBezTo>
                    <a:pt x="655" y="2084"/>
                    <a:pt x="1060" y="2536"/>
                    <a:pt x="2727" y="2131"/>
                  </a:cubicBezTo>
                  <a:cubicBezTo>
                    <a:pt x="4406" y="1738"/>
                    <a:pt x="4310" y="1429"/>
                    <a:pt x="4525" y="953"/>
                  </a:cubicBezTo>
                  <a:cubicBezTo>
                    <a:pt x="4667" y="631"/>
                    <a:pt x="4584" y="0"/>
                    <a:pt x="4584"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39;p57">
              <a:extLst>
                <a:ext uri="{FF2B5EF4-FFF2-40B4-BE49-F238E27FC236}">
                  <a16:creationId xmlns:a16="http://schemas.microsoft.com/office/drawing/2014/main" id="{B361222A-3B8B-4318-B9E4-C03EB67B87FC}"/>
                </a:ext>
              </a:extLst>
            </p:cNvPr>
            <p:cNvSpPr/>
            <p:nvPr/>
          </p:nvSpPr>
          <p:spPr>
            <a:xfrm>
              <a:off x="6313528" y="3313221"/>
              <a:ext cx="133722" cy="362173"/>
            </a:xfrm>
            <a:custGeom>
              <a:avLst/>
              <a:gdLst/>
              <a:ahLst/>
              <a:cxnLst/>
              <a:rect l="l" t="t" r="r" b="b"/>
              <a:pathLst>
                <a:path w="6900" h="18688" extrusionOk="0">
                  <a:moveTo>
                    <a:pt x="4885" y="1"/>
                  </a:moveTo>
                  <a:cubicBezTo>
                    <a:pt x="4420" y="1"/>
                    <a:pt x="3956" y="222"/>
                    <a:pt x="3655" y="756"/>
                  </a:cubicBezTo>
                  <a:cubicBezTo>
                    <a:pt x="1846" y="3923"/>
                    <a:pt x="0" y="10424"/>
                    <a:pt x="119" y="18270"/>
                  </a:cubicBezTo>
                  <a:cubicBezTo>
                    <a:pt x="119" y="18501"/>
                    <a:pt x="310" y="18687"/>
                    <a:pt x="528" y="18687"/>
                  </a:cubicBezTo>
                  <a:cubicBezTo>
                    <a:pt x="534" y="18687"/>
                    <a:pt x="541" y="18687"/>
                    <a:pt x="548" y="18687"/>
                  </a:cubicBezTo>
                  <a:cubicBezTo>
                    <a:pt x="738" y="18687"/>
                    <a:pt x="917" y="18556"/>
                    <a:pt x="965" y="18341"/>
                  </a:cubicBezTo>
                  <a:cubicBezTo>
                    <a:pt x="3203" y="7114"/>
                    <a:pt x="6239" y="2208"/>
                    <a:pt x="6239" y="2208"/>
                  </a:cubicBezTo>
                  <a:cubicBezTo>
                    <a:pt x="6899" y="1043"/>
                    <a:pt x="5892" y="1"/>
                    <a:pt x="4885"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40;p57">
              <a:extLst>
                <a:ext uri="{FF2B5EF4-FFF2-40B4-BE49-F238E27FC236}">
                  <a16:creationId xmlns:a16="http://schemas.microsoft.com/office/drawing/2014/main" id="{459ACBA9-13AF-4539-BB29-01C9BAC965AE}"/>
                </a:ext>
              </a:extLst>
            </p:cNvPr>
            <p:cNvSpPr/>
            <p:nvPr/>
          </p:nvSpPr>
          <p:spPr>
            <a:xfrm>
              <a:off x="6307985" y="3670840"/>
              <a:ext cx="34148" cy="54167"/>
            </a:xfrm>
            <a:custGeom>
              <a:avLst/>
              <a:gdLst/>
              <a:ahLst/>
              <a:cxnLst/>
              <a:rect l="l" t="t" r="r" b="b"/>
              <a:pathLst>
                <a:path w="1762" h="2795" extrusionOk="0">
                  <a:moveTo>
                    <a:pt x="707" y="0"/>
                  </a:moveTo>
                  <a:cubicBezTo>
                    <a:pt x="496" y="0"/>
                    <a:pt x="331" y="116"/>
                    <a:pt x="203" y="484"/>
                  </a:cubicBezTo>
                  <a:cubicBezTo>
                    <a:pt x="36" y="948"/>
                    <a:pt x="0" y="1567"/>
                    <a:pt x="60" y="2067"/>
                  </a:cubicBezTo>
                  <a:cubicBezTo>
                    <a:pt x="60" y="2067"/>
                    <a:pt x="750" y="2758"/>
                    <a:pt x="1251" y="2793"/>
                  </a:cubicBezTo>
                  <a:cubicBezTo>
                    <a:pt x="1270" y="2794"/>
                    <a:pt x="1288" y="2795"/>
                    <a:pt x="1305" y="2795"/>
                  </a:cubicBezTo>
                  <a:cubicBezTo>
                    <a:pt x="1715" y="2795"/>
                    <a:pt x="1525" y="2542"/>
                    <a:pt x="1408" y="2542"/>
                  </a:cubicBezTo>
                  <a:cubicBezTo>
                    <a:pt x="1403" y="2542"/>
                    <a:pt x="1398" y="2542"/>
                    <a:pt x="1393" y="2543"/>
                  </a:cubicBezTo>
                  <a:cubicBezTo>
                    <a:pt x="1393" y="2543"/>
                    <a:pt x="1392" y="2543"/>
                    <a:pt x="1391" y="2543"/>
                  </a:cubicBezTo>
                  <a:cubicBezTo>
                    <a:pt x="1280" y="2543"/>
                    <a:pt x="834" y="1627"/>
                    <a:pt x="822" y="1615"/>
                  </a:cubicBezTo>
                  <a:cubicBezTo>
                    <a:pt x="839" y="1606"/>
                    <a:pt x="850" y="1598"/>
                    <a:pt x="863" y="1598"/>
                  </a:cubicBezTo>
                  <a:cubicBezTo>
                    <a:pt x="868" y="1598"/>
                    <a:pt x="874" y="1599"/>
                    <a:pt x="881" y="1603"/>
                  </a:cubicBezTo>
                  <a:cubicBezTo>
                    <a:pt x="1108" y="1603"/>
                    <a:pt x="1262" y="2472"/>
                    <a:pt x="1524" y="2555"/>
                  </a:cubicBezTo>
                  <a:cubicBezTo>
                    <a:pt x="1534" y="2559"/>
                    <a:pt x="1543" y="2561"/>
                    <a:pt x="1551" y="2561"/>
                  </a:cubicBezTo>
                  <a:cubicBezTo>
                    <a:pt x="1762" y="2561"/>
                    <a:pt x="1453" y="1424"/>
                    <a:pt x="1453" y="1424"/>
                  </a:cubicBezTo>
                  <a:cubicBezTo>
                    <a:pt x="1453" y="1424"/>
                    <a:pt x="1429" y="186"/>
                    <a:pt x="1048" y="67"/>
                  </a:cubicBezTo>
                  <a:cubicBezTo>
                    <a:pt x="923" y="28"/>
                    <a:pt x="810" y="0"/>
                    <a:pt x="707"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41;p57">
              <a:extLst>
                <a:ext uri="{FF2B5EF4-FFF2-40B4-BE49-F238E27FC236}">
                  <a16:creationId xmlns:a16="http://schemas.microsoft.com/office/drawing/2014/main" id="{15085591-C445-45B6-BD1B-74567436B072}"/>
                </a:ext>
              </a:extLst>
            </p:cNvPr>
            <p:cNvSpPr/>
            <p:nvPr/>
          </p:nvSpPr>
          <p:spPr>
            <a:xfrm>
              <a:off x="6680624" y="3737895"/>
              <a:ext cx="156707" cy="176532"/>
            </a:xfrm>
            <a:custGeom>
              <a:avLst/>
              <a:gdLst/>
              <a:ahLst/>
              <a:cxnLst/>
              <a:rect l="l" t="t" r="r" b="b"/>
              <a:pathLst>
                <a:path w="8086" h="9109" extrusionOk="0">
                  <a:moveTo>
                    <a:pt x="4037" y="0"/>
                  </a:moveTo>
                  <a:lnTo>
                    <a:pt x="1215" y="1524"/>
                  </a:lnTo>
                  <a:cubicBezTo>
                    <a:pt x="287" y="2024"/>
                    <a:pt x="1" y="3215"/>
                    <a:pt x="596" y="4084"/>
                  </a:cubicBezTo>
                  <a:lnTo>
                    <a:pt x="4037" y="9108"/>
                  </a:lnTo>
                  <a:lnTo>
                    <a:pt x="7490" y="4084"/>
                  </a:lnTo>
                  <a:cubicBezTo>
                    <a:pt x="8085" y="3215"/>
                    <a:pt x="7800" y="2024"/>
                    <a:pt x="6871" y="1524"/>
                  </a:cubicBezTo>
                  <a:lnTo>
                    <a:pt x="4037" y="0"/>
                  </a:ln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42;p57">
              <a:extLst>
                <a:ext uri="{FF2B5EF4-FFF2-40B4-BE49-F238E27FC236}">
                  <a16:creationId xmlns:a16="http://schemas.microsoft.com/office/drawing/2014/main" id="{403623B9-E0DF-4A99-A2C3-11EC72368888}"/>
                </a:ext>
              </a:extLst>
            </p:cNvPr>
            <p:cNvSpPr/>
            <p:nvPr/>
          </p:nvSpPr>
          <p:spPr>
            <a:xfrm>
              <a:off x="6606340" y="2889730"/>
              <a:ext cx="310138" cy="954775"/>
            </a:xfrm>
            <a:custGeom>
              <a:avLst/>
              <a:gdLst/>
              <a:ahLst/>
              <a:cxnLst/>
              <a:rect l="l" t="t" r="r" b="b"/>
              <a:pathLst>
                <a:path w="16003" h="49266" extrusionOk="0">
                  <a:moveTo>
                    <a:pt x="7870" y="1"/>
                  </a:moveTo>
                  <a:cubicBezTo>
                    <a:pt x="7754" y="1"/>
                    <a:pt x="7638" y="75"/>
                    <a:pt x="7620" y="224"/>
                  </a:cubicBezTo>
                  <a:lnTo>
                    <a:pt x="7299" y="3379"/>
                  </a:lnTo>
                  <a:lnTo>
                    <a:pt x="7299" y="16631"/>
                  </a:lnTo>
                  <a:lnTo>
                    <a:pt x="703" y="5034"/>
                  </a:lnTo>
                  <a:cubicBezTo>
                    <a:pt x="638" y="4921"/>
                    <a:pt x="519" y="4858"/>
                    <a:pt x="398" y="4858"/>
                  </a:cubicBezTo>
                  <a:cubicBezTo>
                    <a:pt x="339" y="4858"/>
                    <a:pt x="280" y="4872"/>
                    <a:pt x="226" y="4903"/>
                  </a:cubicBezTo>
                  <a:cubicBezTo>
                    <a:pt x="60" y="4998"/>
                    <a:pt x="0" y="5213"/>
                    <a:pt x="95" y="5379"/>
                  </a:cubicBezTo>
                  <a:lnTo>
                    <a:pt x="6215" y="16131"/>
                  </a:lnTo>
                  <a:cubicBezTo>
                    <a:pt x="6930" y="17381"/>
                    <a:pt x="7299" y="18798"/>
                    <a:pt x="7299" y="20250"/>
                  </a:cubicBezTo>
                  <a:lnTo>
                    <a:pt x="7299" y="42074"/>
                  </a:lnTo>
                  <a:cubicBezTo>
                    <a:pt x="7299" y="43301"/>
                    <a:pt x="6632" y="44432"/>
                    <a:pt x="5548" y="45015"/>
                  </a:cubicBezTo>
                  <a:cubicBezTo>
                    <a:pt x="5489" y="45075"/>
                    <a:pt x="3679" y="45706"/>
                    <a:pt x="4191" y="47373"/>
                  </a:cubicBezTo>
                  <a:cubicBezTo>
                    <a:pt x="4239" y="47254"/>
                    <a:pt x="4286" y="47135"/>
                    <a:pt x="4346" y="47016"/>
                  </a:cubicBezTo>
                  <a:cubicBezTo>
                    <a:pt x="4572" y="46611"/>
                    <a:pt x="4989" y="46349"/>
                    <a:pt x="5441" y="46242"/>
                  </a:cubicBezTo>
                  <a:lnTo>
                    <a:pt x="6596" y="45944"/>
                  </a:lnTo>
                  <a:cubicBezTo>
                    <a:pt x="6646" y="45933"/>
                    <a:pt x="6696" y="45927"/>
                    <a:pt x="6745" y="45927"/>
                  </a:cubicBezTo>
                  <a:cubicBezTo>
                    <a:pt x="7057" y="45927"/>
                    <a:pt x="7332" y="46147"/>
                    <a:pt x="7394" y="46456"/>
                  </a:cubicBezTo>
                  <a:lnTo>
                    <a:pt x="7870" y="49266"/>
                  </a:lnTo>
                  <a:lnTo>
                    <a:pt x="8406" y="46456"/>
                  </a:lnTo>
                  <a:cubicBezTo>
                    <a:pt x="8467" y="46138"/>
                    <a:pt x="8749" y="45927"/>
                    <a:pt x="9054" y="45927"/>
                  </a:cubicBezTo>
                  <a:cubicBezTo>
                    <a:pt x="9103" y="45927"/>
                    <a:pt x="9154" y="45932"/>
                    <a:pt x="9204" y="45944"/>
                  </a:cubicBezTo>
                  <a:lnTo>
                    <a:pt x="10323" y="46242"/>
                  </a:lnTo>
                  <a:cubicBezTo>
                    <a:pt x="10763" y="46349"/>
                    <a:pt x="11180" y="46623"/>
                    <a:pt x="11406" y="47016"/>
                  </a:cubicBezTo>
                  <a:cubicBezTo>
                    <a:pt x="11466" y="47135"/>
                    <a:pt x="11513" y="47254"/>
                    <a:pt x="11549" y="47373"/>
                  </a:cubicBezTo>
                  <a:cubicBezTo>
                    <a:pt x="11799" y="46587"/>
                    <a:pt x="11466" y="45706"/>
                    <a:pt x="10704" y="45289"/>
                  </a:cubicBezTo>
                  <a:cubicBezTo>
                    <a:pt x="10585" y="45182"/>
                    <a:pt x="8454" y="44444"/>
                    <a:pt x="8454" y="42074"/>
                  </a:cubicBezTo>
                  <a:lnTo>
                    <a:pt x="8454" y="20548"/>
                  </a:lnTo>
                  <a:cubicBezTo>
                    <a:pt x="8454" y="18941"/>
                    <a:pt x="8918" y="17357"/>
                    <a:pt x="9799" y="16012"/>
                  </a:cubicBezTo>
                  <a:lnTo>
                    <a:pt x="15895" y="6618"/>
                  </a:lnTo>
                  <a:cubicBezTo>
                    <a:pt x="16002" y="6451"/>
                    <a:pt x="15955" y="6237"/>
                    <a:pt x="15788" y="6130"/>
                  </a:cubicBezTo>
                  <a:cubicBezTo>
                    <a:pt x="15732" y="6095"/>
                    <a:pt x="15667" y="6078"/>
                    <a:pt x="15603" y="6078"/>
                  </a:cubicBezTo>
                  <a:cubicBezTo>
                    <a:pt x="15491" y="6078"/>
                    <a:pt x="15380" y="6131"/>
                    <a:pt x="15312" y="6237"/>
                  </a:cubicBezTo>
                  <a:lnTo>
                    <a:pt x="8454" y="16798"/>
                  </a:lnTo>
                  <a:lnTo>
                    <a:pt x="8454" y="3379"/>
                  </a:lnTo>
                  <a:lnTo>
                    <a:pt x="8120" y="224"/>
                  </a:lnTo>
                  <a:cubicBezTo>
                    <a:pt x="8102" y="75"/>
                    <a:pt x="7986" y="1"/>
                    <a:pt x="7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43;p57">
              <a:extLst>
                <a:ext uri="{FF2B5EF4-FFF2-40B4-BE49-F238E27FC236}">
                  <a16:creationId xmlns:a16="http://schemas.microsoft.com/office/drawing/2014/main" id="{8DCC7C59-1C91-4C6C-8127-19B19A5FFF7E}"/>
                </a:ext>
              </a:extLst>
            </p:cNvPr>
            <p:cNvSpPr/>
            <p:nvPr/>
          </p:nvSpPr>
          <p:spPr>
            <a:xfrm>
              <a:off x="6587638" y="2934207"/>
              <a:ext cx="45020" cy="57249"/>
            </a:xfrm>
            <a:custGeom>
              <a:avLst/>
              <a:gdLst/>
              <a:ahLst/>
              <a:cxnLst/>
              <a:rect l="l" t="t" r="r" b="b"/>
              <a:pathLst>
                <a:path w="2323" h="2954" extrusionOk="0">
                  <a:moveTo>
                    <a:pt x="370" y="1"/>
                  </a:moveTo>
                  <a:cubicBezTo>
                    <a:pt x="370" y="1"/>
                    <a:pt x="1" y="1501"/>
                    <a:pt x="263" y="2061"/>
                  </a:cubicBezTo>
                  <a:cubicBezTo>
                    <a:pt x="537" y="2620"/>
                    <a:pt x="1799" y="2954"/>
                    <a:pt x="1799" y="2954"/>
                  </a:cubicBezTo>
                  <a:cubicBezTo>
                    <a:pt x="1799" y="2954"/>
                    <a:pt x="2322" y="1763"/>
                    <a:pt x="2049" y="1203"/>
                  </a:cubicBezTo>
                  <a:cubicBezTo>
                    <a:pt x="1775" y="644"/>
                    <a:pt x="370" y="1"/>
                    <a:pt x="370"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44;p57">
              <a:extLst>
                <a:ext uri="{FF2B5EF4-FFF2-40B4-BE49-F238E27FC236}">
                  <a16:creationId xmlns:a16="http://schemas.microsoft.com/office/drawing/2014/main" id="{742EE8BB-B227-49D8-934F-31A1EB6EB1D1}"/>
                </a:ext>
              </a:extLst>
            </p:cNvPr>
            <p:cNvSpPr/>
            <p:nvPr/>
          </p:nvSpPr>
          <p:spPr>
            <a:xfrm>
              <a:off x="6576805" y="2994556"/>
              <a:ext cx="42229" cy="27888"/>
            </a:xfrm>
            <a:custGeom>
              <a:avLst/>
              <a:gdLst/>
              <a:ahLst/>
              <a:cxnLst/>
              <a:rect l="l" t="t" r="r" b="b"/>
              <a:pathLst>
                <a:path w="2179" h="1439" extrusionOk="0">
                  <a:moveTo>
                    <a:pt x="1182" y="0"/>
                  </a:moveTo>
                  <a:cubicBezTo>
                    <a:pt x="1074" y="0"/>
                    <a:pt x="974" y="16"/>
                    <a:pt x="893" y="54"/>
                  </a:cubicBezTo>
                  <a:cubicBezTo>
                    <a:pt x="476" y="256"/>
                    <a:pt x="0" y="1292"/>
                    <a:pt x="0" y="1292"/>
                  </a:cubicBezTo>
                  <a:cubicBezTo>
                    <a:pt x="0" y="1292"/>
                    <a:pt x="597" y="1438"/>
                    <a:pt x="1076" y="1438"/>
                  </a:cubicBezTo>
                  <a:cubicBezTo>
                    <a:pt x="1254" y="1438"/>
                    <a:pt x="1415" y="1418"/>
                    <a:pt x="1524" y="1364"/>
                  </a:cubicBezTo>
                  <a:cubicBezTo>
                    <a:pt x="1941" y="1173"/>
                    <a:pt x="2179" y="244"/>
                    <a:pt x="2179" y="244"/>
                  </a:cubicBezTo>
                  <a:cubicBezTo>
                    <a:pt x="2179" y="244"/>
                    <a:pt x="1615" y="0"/>
                    <a:pt x="1182"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45;p57">
              <a:extLst>
                <a:ext uri="{FF2B5EF4-FFF2-40B4-BE49-F238E27FC236}">
                  <a16:creationId xmlns:a16="http://schemas.microsoft.com/office/drawing/2014/main" id="{05C7FBF5-5D91-4CED-9C37-E6A35D4262A5}"/>
                </a:ext>
              </a:extLst>
            </p:cNvPr>
            <p:cNvSpPr/>
            <p:nvPr/>
          </p:nvSpPr>
          <p:spPr>
            <a:xfrm>
              <a:off x="6761632" y="3019983"/>
              <a:ext cx="42229" cy="28004"/>
            </a:xfrm>
            <a:custGeom>
              <a:avLst/>
              <a:gdLst/>
              <a:ahLst/>
              <a:cxnLst/>
              <a:rect l="l" t="t" r="r" b="b"/>
              <a:pathLst>
                <a:path w="2179" h="1445" extrusionOk="0">
                  <a:moveTo>
                    <a:pt x="1108" y="1"/>
                  </a:moveTo>
                  <a:cubicBezTo>
                    <a:pt x="930" y="1"/>
                    <a:pt x="767" y="21"/>
                    <a:pt x="655" y="75"/>
                  </a:cubicBezTo>
                  <a:cubicBezTo>
                    <a:pt x="238" y="278"/>
                    <a:pt x="0" y="1206"/>
                    <a:pt x="0" y="1206"/>
                  </a:cubicBezTo>
                  <a:cubicBezTo>
                    <a:pt x="0" y="1206"/>
                    <a:pt x="550" y="1444"/>
                    <a:pt x="981" y="1444"/>
                  </a:cubicBezTo>
                  <a:cubicBezTo>
                    <a:pt x="1095" y="1444"/>
                    <a:pt x="1201" y="1427"/>
                    <a:pt x="1286" y="1385"/>
                  </a:cubicBezTo>
                  <a:cubicBezTo>
                    <a:pt x="1703" y="1194"/>
                    <a:pt x="2179" y="147"/>
                    <a:pt x="2179" y="147"/>
                  </a:cubicBezTo>
                  <a:cubicBezTo>
                    <a:pt x="2179" y="147"/>
                    <a:pt x="1589" y="1"/>
                    <a:pt x="1108"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46;p57">
              <a:extLst>
                <a:ext uri="{FF2B5EF4-FFF2-40B4-BE49-F238E27FC236}">
                  <a16:creationId xmlns:a16="http://schemas.microsoft.com/office/drawing/2014/main" id="{E984DB5A-BDDD-4792-9D04-CDA1C3B41000}"/>
                </a:ext>
              </a:extLst>
            </p:cNvPr>
            <p:cNvSpPr/>
            <p:nvPr/>
          </p:nvSpPr>
          <p:spPr>
            <a:xfrm>
              <a:off x="6609790" y="3055894"/>
              <a:ext cx="44555" cy="27907"/>
            </a:xfrm>
            <a:custGeom>
              <a:avLst/>
              <a:gdLst/>
              <a:ahLst/>
              <a:cxnLst/>
              <a:rect l="l" t="t" r="r" b="b"/>
              <a:pathLst>
                <a:path w="2299" h="1440" extrusionOk="0">
                  <a:moveTo>
                    <a:pt x="1275" y="1"/>
                  </a:moveTo>
                  <a:cubicBezTo>
                    <a:pt x="776" y="1"/>
                    <a:pt x="1" y="282"/>
                    <a:pt x="1" y="282"/>
                  </a:cubicBezTo>
                  <a:cubicBezTo>
                    <a:pt x="1" y="282"/>
                    <a:pt x="596" y="1258"/>
                    <a:pt x="1037" y="1413"/>
                  </a:cubicBezTo>
                  <a:cubicBezTo>
                    <a:pt x="1092" y="1432"/>
                    <a:pt x="1155" y="1440"/>
                    <a:pt x="1222" y="1440"/>
                  </a:cubicBezTo>
                  <a:cubicBezTo>
                    <a:pt x="1668" y="1440"/>
                    <a:pt x="2299" y="1080"/>
                    <a:pt x="2299" y="1080"/>
                  </a:cubicBezTo>
                  <a:cubicBezTo>
                    <a:pt x="2299" y="1080"/>
                    <a:pt x="1941" y="187"/>
                    <a:pt x="1513" y="32"/>
                  </a:cubicBezTo>
                  <a:cubicBezTo>
                    <a:pt x="1447" y="10"/>
                    <a:pt x="1365" y="1"/>
                    <a:pt x="1275"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47;p57">
              <a:extLst>
                <a:ext uri="{FF2B5EF4-FFF2-40B4-BE49-F238E27FC236}">
                  <a16:creationId xmlns:a16="http://schemas.microsoft.com/office/drawing/2014/main" id="{97B43B34-621C-4122-AB1A-770969231A74}"/>
                </a:ext>
              </a:extLst>
            </p:cNvPr>
            <p:cNvSpPr/>
            <p:nvPr/>
          </p:nvSpPr>
          <p:spPr>
            <a:xfrm>
              <a:off x="6665643" y="3039440"/>
              <a:ext cx="32539" cy="44303"/>
            </a:xfrm>
            <a:custGeom>
              <a:avLst/>
              <a:gdLst/>
              <a:ahLst/>
              <a:cxnLst/>
              <a:rect l="l" t="t" r="r" b="b"/>
              <a:pathLst>
                <a:path w="1679" h="2286" extrusionOk="0">
                  <a:moveTo>
                    <a:pt x="1286" y="0"/>
                  </a:moveTo>
                  <a:cubicBezTo>
                    <a:pt x="1286" y="0"/>
                    <a:pt x="298" y="595"/>
                    <a:pt x="155" y="1024"/>
                  </a:cubicBezTo>
                  <a:cubicBezTo>
                    <a:pt x="0" y="1453"/>
                    <a:pt x="488" y="2286"/>
                    <a:pt x="488" y="2286"/>
                  </a:cubicBezTo>
                  <a:cubicBezTo>
                    <a:pt x="488" y="2286"/>
                    <a:pt x="1381" y="1941"/>
                    <a:pt x="1536" y="1512"/>
                  </a:cubicBezTo>
                  <a:cubicBezTo>
                    <a:pt x="1679" y="1072"/>
                    <a:pt x="1286" y="0"/>
                    <a:pt x="1286"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48;p57">
              <a:extLst>
                <a:ext uri="{FF2B5EF4-FFF2-40B4-BE49-F238E27FC236}">
                  <a16:creationId xmlns:a16="http://schemas.microsoft.com/office/drawing/2014/main" id="{89C291AB-FC29-4C45-836A-71C654218961}"/>
                </a:ext>
              </a:extLst>
            </p:cNvPr>
            <p:cNvSpPr/>
            <p:nvPr/>
          </p:nvSpPr>
          <p:spPr>
            <a:xfrm>
              <a:off x="6619015" y="2957521"/>
              <a:ext cx="44109" cy="60000"/>
            </a:xfrm>
            <a:custGeom>
              <a:avLst/>
              <a:gdLst/>
              <a:ahLst/>
              <a:cxnLst/>
              <a:rect l="l" t="t" r="r" b="b"/>
              <a:pathLst>
                <a:path w="2276" h="3096" extrusionOk="0">
                  <a:moveTo>
                    <a:pt x="1739" y="0"/>
                  </a:moveTo>
                  <a:cubicBezTo>
                    <a:pt x="1739" y="0"/>
                    <a:pt x="406" y="810"/>
                    <a:pt x="203" y="1393"/>
                  </a:cubicBezTo>
                  <a:cubicBezTo>
                    <a:pt x="1" y="1977"/>
                    <a:pt x="656" y="3096"/>
                    <a:pt x="656" y="3096"/>
                  </a:cubicBezTo>
                  <a:cubicBezTo>
                    <a:pt x="656" y="3096"/>
                    <a:pt x="1870" y="2620"/>
                    <a:pt x="2073" y="2036"/>
                  </a:cubicBezTo>
                  <a:cubicBezTo>
                    <a:pt x="2275" y="1453"/>
                    <a:pt x="1739" y="0"/>
                    <a:pt x="1739"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49;p57">
              <a:extLst>
                <a:ext uri="{FF2B5EF4-FFF2-40B4-BE49-F238E27FC236}">
                  <a16:creationId xmlns:a16="http://schemas.microsoft.com/office/drawing/2014/main" id="{2A4BFE8F-A0AB-4091-805D-44D928FDAA86}"/>
                </a:ext>
              </a:extLst>
            </p:cNvPr>
            <p:cNvSpPr/>
            <p:nvPr/>
          </p:nvSpPr>
          <p:spPr>
            <a:xfrm>
              <a:off x="6904676" y="2959594"/>
              <a:ext cx="45252" cy="55388"/>
            </a:xfrm>
            <a:custGeom>
              <a:avLst/>
              <a:gdLst/>
              <a:ahLst/>
              <a:cxnLst/>
              <a:rect l="l" t="t" r="r" b="b"/>
              <a:pathLst>
                <a:path w="2335" h="2858" extrusionOk="0">
                  <a:moveTo>
                    <a:pt x="2049" y="0"/>
                  </a:moveTo>
                  <a:cubicBezTo>
                    <a:pt x="2049" y="1"/>
                    <a:pt x="608" y="560"/>
                    <a:pt x="299" y="1096"/>
                  </a:cubicBezTo>
                  <a:cubicBezTo>
                    <a:pt x="1" y="1644"/>
                    <a:pt x="441" y="2858"/>
                    <a:pt x="441" y="2858"/>
                  </a:cubicBezTo>
                  <a:cubicBezTo>
                    <a:pt x="441" y="2858"/>
                    <a:pt x="1727" y="2608"/>
                    <a:pt x="2025" y="2060"/>
                  </a:cubicBezTo>
                  <a:cubicBezTo>
                    <a:pt x="2335" y="1524"/>
                    <a:pt x="2049" y="1"/>
                    <a:pt x="2049"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50;p57">
              <a:extLst>
                <a:ext uri="{FF2B5EF4-FFF2-40B4-BE49-F238E27FC236}">
                  <a16:creationId xmlns:a16="http://schemas.microsoft.com/office/drawing/2014/main" id="{DD8D60F3-78C1-4C15-BE8F-2B27D11D91FC}"/>
                </a:ext>
              </a:extLst>
            </p:cNvPr>
            <p:cNvSpPr/>
            <p:nvPr/>
          </p:nvSpPr>
          <p:spPr>
            <a:xfrm>
              <a:off x="6848609" y="3098588"/>
              <a:ext cx="45252" cy="28023"/>
            </a:xfrm>
            <a:custGeom>
              <a:avLst/>
              <a:gdLst/>
              <a:ahLst/>
              <a:cxnLst/>
              <a:rect l="l" t="t" r="r" b="b"/>
              <a:pathLst>
                <a:path w="2335" h="1446" extrusionOk="0">
                  <a:moveTo>
                    <a:pt x="1017" y="0"/>
                  </a:moveTo>
                  <a:cubicBezTo>
                    <a:pt x="954" y="0"/>
                    <a:pt x="896" y="6"/>
                    <a:pt x="846" y="20"/>
                  </a:cubicBezTo>
                  <a:cubicBezTo>
                    <a:pt x="406" y="151"/>
                    <a:pt x="1" y="1020"/>
                    <a:pt x="1" y="1020"/>
                  </a:cubicBezTo>
                  <a:cubicBezTo>
                    <a:pt x="1" y="1020"/>
                    <a:pt x="634" y="1445"/>
                    <a:pt x="1084" y="1445"/>
                  </a:cubicBezTo>
                  <a:cubicBezTo>
                    <a:pt x="1139" y="1445"/>
                    <a:pt x="1191" y="1439"/>
                    <a:pt x="1239" y="1425"/>
                  </a:cubicBezTo>
                  <a:cubicBezTo>
                    <a:pt x="1679" y="1306"/>
                    <a:pt x="2334" y="365"/>
                    <a:pt x="2334" y="365"/>
                  </a:cubicBezTo>
                  <a:cubicBezTo>
                    <a:pt x="2334" y="365"/>
                    <a:pt x="1511" y="0"/>
                    <a:pt x="1017"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51;p57">
              <a:extLst>
                <a:ext uri="{FF2B5EF4-FFF2-40B4-BE49-F238E27FC236}">
                  <a16:creationId xmlns:a16="http://schemas.microsoft.com/office/drawing/2014/main" id="{DF5DE897-48DF-4B1D-A073-E2931D469158}"/>
                </a:ext>
              </a:extLst>
            </p:cNvPr>
            <p:cNvSpPr/>
            <p:nvPr/>
          </p:nvSpPr>
          <p:spPr>
            <a:xfrm>
              <a:off x="6847466" y="3016824"/>
              <a:ext cx="32093" cy="45233"/>
            </a:xfrm>
            <a:custGeom>
              <a:avLst/>
              <a:gdLst/>
              <a:ahLst/>
              <a:cxnLst/>
              <a:rect l="l" t="t" r="r" b="b"/>
              <a:pathLst>
                <a:path w="1656" h="2334" extrusionOk="0">
                  <a:moveTo>
                    <a:pt x="465" y="0"/>
                  </a:moveTo>
                  <a:cubicBezTo>
                    <a:pt x="465" y="0"/>
                    <a:pt x="0" y="1048"/>
                    <a:pt x="131" y="1488"/>
                  </a:cubicBezTo>
                  <a:cubicBezTo>
                    <a:pt x="250" y="1929"/>
                    <a:pt x="1131" y="2334"/>
                    <a:pt x="1131" y="2334"/>
                  </a:cubicBezTo>
                  <a:cubicBezTo>
                    <a:pt x="1131" y="2334"/>
                    <a:pt x="1655" y="1536"/>
                    <a:pt x="1536" y="1096"/>
                  </a:cubicBezTo>
                  <a:cubicBezTo>
                    <a:pt x="1405" y="655"/>
                    <a:pt x="465" y="0"/>
                    <a:pt x="465"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52;p57">
              <a:extLst>
                <a:ext uri="{FF2B5EF4-FFF2-40B4-BE49-F238E27FC236}">
                  <a16:creationId xmlns:a16="http://schemas.microsoft.com/office/drawing/2014/main" id="{0C721378-B4C2-453B-8897-A572DA992834}"/>
                </a:ext>
              </a:extLst>
            </p:cNvPr>
            <p:cNvSpPr/>
            <p:nvPr/>
          </p:nvSpPr>
          <p:spPr>
            <a:xfrm>
              <a:off x="6897292" y="3010951"/>
              <a:ext cx="61183" cy="37752"/>
            </a:xfrm>
            <a:custGeom>
              <a:avLst/>
              <a:gdLst/>
              <a:ahLst/>
              <a:cxnLst/>
              <a:rect l="l" t="t" r="r" b="b"/>
              <a:pathLst>
                <a:path w="3157" h="1948" extrusionOk="0">
                  <a:moveTo>
                    <a:pt x="1387" y="1"/>
                  </a:moveTo>
                  <a:cubicBezTo>
                    <a:pt x="1297" y="1"/>
                    <a:pt x="1215" y="10"/>
                    <a:pt x="1144" y="29"/>
                  </a:cubicBezTo>
                  <a:cubicBezTo>
                    <a:pt x="549" y="196"/>
                    <a:pt x="1" y="1375"/>
                    <a:pt x="1" y="1375"/>
                  </a:cubicBezTo>
                  <a:cubicBezTo>
                    <a:pt x="1" y="1375"/>
                    <a:pt x="870" y="1948"/>
                    <a:pt x="1479" y="1948"/>
                  </a:cubicBezTo>
                  <a:cubicBezTo>
                    <a:pt x="1550" y="1948"/>
                    <a:pt x="1617" y="1940"/>
                    <a:pt x="1680" y="1922"/>
                  </a:cubicBezTo>
                  <a:cubicBezTo>
                    <a:pt x="2275" y="1756"/>
                    <a:pt x="3156" y="482"/>
                    <a:pt x="3156" y="482"/>
                  </a:cubicBezTo>
                  <a:cubicBezTo>
                    <a:pt x="3156" y="482"/>
                    <a:pt x="2055" y="1"/>
                    <a:pt x="1387" y="1"/>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53;p57">
              <a:extLst>
                <a:ext uri="{FF2B5EF4-FFF2-40B4-BE49-F238E27FC236}">
                  <a16:creationId xmlns:a16="http://schemas.microsoft.com/office/drawing/2014/main" id="{B31E99BF-153C-44D5-B860-CF2ADF0870CF}"/>
                </a:ext>
              </a:extLst>
            </p:cNvPr>
            <p:cNvSpPr/>
            <p:nvPr/>
          </p:nvSpPr>
          <p:spPr>
            <a:xfrm>
              <a:off x="6755392" y="2874226"/>
              <a:ext cx="44090" cy="60000"/>
            </a:xfrm>
            <a:custGeom>
              <a:avLst/>
              <a:gdLst/>
              <a:ahLst/>
              <a:cxnLst/>
              <a:rect l="l" t="t" r="r" b="b"/>
              <a:pathLst>
                <a:path w="2275" h="3096" extrusionOk="0">
                  <a:moveTo>
                    <a:pt x="1739" y="0"/>
                  </a:moveTo>
                  <a:cubicBezTo>
                    <a:pt x="1739" y="0"/>
                    <a:pt x="405" y="798"/>
                    <a:pt x="203" y="1381"/>
                  </a:cubicBezTo>
                  <a:cubicBezTo>
                    <a:pt x="1" y="1965"/>
                    <a:pt x="655" y="3096"/>
                    <a:pt x="655" y="3096"/>
                  </a:cubicBezTo>
                  <a:cubicBezTo>
                    <a:pt x="655" y="3096"/>
                    <a:pt x="1870" y="2620"/>
                    <a:pt x="2072" y="2036"/>
                  </a:cubicBezTo>
                  <a:cubicBezTo>
                    <a:pt x="2275" y="1453"/>
                    <a:pt x="1739" y="0"/>
                    <a:pt x="1739"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54;p57">
              <a:extLst>
                <a:ext uri="{FF2B5EF4-FFF2-40B4-BE49-F238E27FC236}">
                  <a16:creationId xmlns:a16="http://schemas.microsoft.com/office/drawing/2014/main" id="{F40CBAD8-C714-415A-8B8C-F33869F6365F}"/>
                </a:ext>
              </a:extLst>
            </p:cNvPr>
            <p:cNvSpPr/>
            <p:nvPr/>
          </p:nvSpPr>
          <p:spPr>
            <a:xfrm>
              <a:off x="6767620" y="2901706"/>
              <a:ext cx="57481" cy="37869"/>
            </a:xfrm>
            <a:custGeom>
              <a:avLst/>
              <a:gdLst/>
              <a:ahLst/>
              <a:cxnLst/>
              <a:rect l="l" t="t" r="r" b="b"/>
              <a:pathLst>
                <a:path w="2966" h="1954" extrusionOk="0">
                  <a:moveTo>
                    <a:pt x="1485" y="0"/>
                  </a:moveTo>
                  <a:cubicBezTo>
                    <a:pt x="1252" y="0"/>
                    <a:pt x="1040" y="26"/>
                    <a:pt x="894" y="94"/>
                  </a:cubicBezTo>
                  <a:cubicBezTo>
                    <a:pt x="346" y="368"/>
                    <a:pt x="1" y="1618"/>
                    <a:pt x="1" y="1618"/>
                  </a:cubicBezTo>
                  <a:cubicBezTo>
                    <a:pt x="1" y="1618"/>
                    <a:pt x="770" y="1954"/>
                    <a:pt x="1365" y="1954"/>
                  </a:cubicBezTo>
                  <a:cubicBezTo>
                    <a:pt x="1513" y="1954"/>
                    <a:pt x="1651" y="1933"/>
                    <a:pt x="1763" y="1880"/>
                  </a:cubicBezTo>
                  <a:cubicBezTo>
                    <a:pt x="2310" y="1606"/>
                    <a:pt x="2965" y="201"/>
                    <a:pt x="2965" y="201"/>
                  </a:cubicBezTo>
                  <a:cubicBezTo>
                    <a:pt x="2965" y="201"/>
                    <a:pt x="2141" y="0"/>
                    <a:pt x="1485"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55;p57">
              <a:extLst>
                <a:ext uri="{FF2B5EF4-FFF2-40B4-BE49-F238E27FC236}">
                  <a16:creationId xmlns:a16="http://schemas.microsoft.com/office/drawing/2014/main" id="{55710742-398A-4E75-A64D-A8ABC00B8C4F}"/>
                </a:ext>
              </a:extLst>
            </p:cNvPr>
            <p:cNvSpPr/>
            <p:nvPr/>
          </p:nvSpPr>
          <p:spPr>
            <a:xfrm>
              <a:off x="6707620" y="2967502"/>
              <a:ext cx="51493" cy="40000"/>
            </a:xfrm>
            <a:custGeom>
              <a:avLst/>
              <a:gdLst/>
              <a:ahLst/>
              <a:cxnLst/>
              <a:rect l="l" t="t" r="r" b="b"/>
              <a:pathLst>
                <a:path w="2657" h="2064" extrusionOk="0">
                  <a:moveTo>
                    <a:pt x="387" y="1"/>
                  </a:moveTo>
                  <a:cubicBezTo>
                    <a:pt x="158" y="1"/>
                    <a:pt x="1" y="9"/>
                    <a:pt x="1" y="9"/>
                  </a:cubicBezTo>
                  <a:cubicBezTo>
                    <a:pt x="1" y="9"/>
                    <a:pt x="382" y="1521"/>
                    <a:pt x="882" y="1878"/>
                  </a:cubicBezTo>
                  <a:cubicBezTo>
                    <a:pt x="1073" y="2020"/>
                    <a:pt x="1378" y="2063"/>
                    <a:pt x="1681" y="2063"/>
                  </a:cubicBezTo>
                  <a:cubicBezTo>
                    <a:pt x="2171" y="2063"/>
                    <a:pt x="2656" y="1950"/>
                    <a:pt x="2656" y="1950"/>
                  </a:cubicBezTo>
                  <a:cubicBezTo>
                    <a:pt x="2656" y="1950"/>
                    <a:pt x="2549" y="652"/>
                    <a:pt x="2049" y="283"/>
                  </a:cubicBezTo>
                  <a:cubicBezTo>
                    <a:pt x="1708" y="39"/>
                    <a:pt x="880" y="1"/>
                    <a:pt x="387"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56;p57">
              <a:extLst>
                <a:ext uri="{FF2B5EF4-FFF2-40B4-BE49-F238E27FC236}">
                  <a16:creationId xmlns:a16="http://schemas.microsoft.com/office/drawing/2014/main" id="{7ED82A45-7C39-4776-8195-D4A9DDD8A877}"/>
                </a:ext>
              </a:extLst>
            </p:cNvPr>
            <p:cNvSpPr/>
            <p:nvPr/>
          </p:nvSpPr>
          <p:spPr>
            <a:xfrm>
              <a:off x="6735546" y="3323822"/>
              <a:ext cx="33702" cy="34981"/>
            </a:xfrm>
            <a:custGeom>
              <a:avLst/>
              <a:gdLst/>
              <a:ahLst/>
              <a:cxnLst/>
              <a:rect l="l" t="t" r="r" b="b"/>
              <a:pathLst>
                <a:path w="1739" h="1805" extrusionOk="0">
                  <a:moveTo>
                    <a:pt x="1448" y="0"/>
                  </a:moveTo>
                  <a:cubicBezTo>
                    <a:pt x="1284" y="0"/>
                    <a:pt x="58" y="716"/>
                    <a:pt x="24" y="1066"/>
                  </a:cubicBezTo>
                  <a:cubicBezTo>
                    <a:pt x="1" y="1423"/>
                    <a:pt x="608" y="1804"/>
                    <a:pt x="608" y="1804"/>
                  </a:cubicBezTo>
                  <a:cubicBezTo>
                    <a:pt x="608" y="1804"/>
                    <a:pt x="1739" y="506"/>
                    <a:pt x="1465" y="6"/>
                  </a:cubicBezTo>
                  <a:cubicBezTo>
                    <a:pt x="1463" y="2"/>
                    <a:pt x="1457" y="0"/>
                    <a:pt x="1448"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57;p57">
              <a:extLst>
                <a:ext uri="{FF2B5EF4-FFF2-40B4-BE49-F238E27FC236}">
                  <a16:creationId xmlns:a16="http://schemas.microsoft.com/office/drawing/2014/main" id="{60E22E99-FB35-474F-AC47-9E8776056873}"/>
                </a:ext>
              </a:extLst>
            </p:cNvPr>
            <p:cNvSpPr/>
            <p:nvPr/>
          </p:nvSpPr>
          <p:spPr>
            <a:xfrm>
              <a:off x="8268369" y="2517265"/>
              <a:ext cx="141474" cy="99458"/>
            </a:xfrm>
            <a:custGeom>
              <a:avLst/>
              <a:gdLst/>
              <a:ahLst/>
              <a:cxnLst/>
              <a:rect l="l" t="t" r="r" b="b"/>
              <a:pathLst>
                <a:path w="7300" h="5132" extrusionOk="0">
                  <a:moveTo>
                    <a:pt x="6776" y="0"/>
                  </a:moveTo>
                  <a:cubicBezTo>
                    <a:pt x="6776" y="0"/>
                    <a:pt x="4490" y="2227"/>
                    <a:pt x="3442" y="2977"/>
                  </a:cubicBezTo>
                  <a:cubicBezTo>
                    <a:pt x="3442" y="2977"/>
                    <a:pt x="2787" y="2822"/>
                    <a:pt x="1418" y="2441"/>
                  </a:cubicBezTo>
                  <a:lnTo>
                    <a:pt x="1" y="3870"/>
                  </a:lnTo>
                  <a:cubicBezTo>
                    <a:pt x="882" y="4227"/>
                    <a:pt x="3168" y="5108"/>
                    <a:pt x="3739" y="5132"/>
                  </a:cubicBezTo>
                  <a:cubicBezTo>
                    <a:pt x="3739" y="5132"/>
                    <a:pt x="5775" y="3905"/>
                    <a:pt x="7299" y="2298"/>
                  </a:cubicBezTo>
                  <a:lnTo>
                    <a:pt x="6776" y="0"/>
                  </a:ln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58;p57">
              <a:extLst>
                <a:ext uri="{FF2B5EF4-FFF2-40B4-BE49-F238E27FC236}">
                  <a16:creationId xmlns:a16="http://schemas.microsoft.com/office/drawing/2014/main" id="{D243A212-BE61-45FB-8A78-124892379369}"/>
                </a:ext>
              </a:extLst>
            </p:cNvPr>
            <p:cNvSpPr/>
            <p:nvPr/>
          </p:nvSpPr>
          <p:spPr>
            <a:xfrm>
              <a:off x="8356974" y="2765543"/>
              <a:ext cx="103625" cy="453434"/>
            </a:xfrm>
            <a:custGeom>
              <a:avLst/>
              <a:gdLst/>
              <a:ahLst/>
              <a:cxnLst/>
              <a:rect l="l" t="t" r="r" b="b"/>
              <a:pathLst>
                <a:path w="5347" h="23397" extrusionOk="0">
                  <a:moveTo>
                    <a:pt x="5347" y="0"/>
                  </a:moveTo>
                  <a:lnTo>
                    <a:pt x="1132" y="393"/>
                  </a:lnTo>
                  <a:lnTo>
                    <a:pt x="1" y="11395"/>
                  </a:lnTo>
                  <a:lnTo>
                    <a:pt x="989" y="23396"/>
                  </a:lnTo>
                  <a:lnTo>
                    <a:pt x="2549" y="23396"/>
                  </a:lnTo>
                  <a:cubicBezTo>
                    <a:pt x="2918" y="19146"/>
                    <a:pt x="3525" y="15443"/>
                    <a:pt x="2811" y="12538"/>
                  </a:cubicBezTo>
                  <a:lnTo>
                    <a:pt x="5347" y="0"/>
                  </a:ln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59;p57">
              <a:extLst>
                <a:ext uri="{FF2B5EF4-FFF2-40B4-BE49-F238E27FC236}">
                  <a16:creationId xmlns:a16="http://schemas.microsoft.com/office/drawing/2014/main" id="{9FDFBD94-E3B7-4CC5-9EE1-E3AE97048025}"/>
                </a:ext>
              </a:extLst>
            </p:cNvPr>
            <p:cNvSpPr/>
            <p:nvPr/>
          </p:nvSpPr>
          <p:spPr>
            <a:xfrm>
              <a:off x="8319823" y="3215255"/>
              <a:ext cx="89322" cy="33024"/>
            </a:xfrm>
            <a:custGeom>
              <a:avLst/>
              <a:gdLst/>
              <a:ahLst/>
              <a:cxnLst/>
              <a:rect l="l" t="t" r="r" b="b"/>
              <a:pathLst>
                <a:path w="4609" h="1704" extrusionOk="0">
                  <a:moveTo>
                    <a:pt x="2894" y="1"/>
                  </a:moveTo>
                  <a:cubicBezTo>
                    <a:pt x="2049" y="608"/>
                    <a:pt x="1156" y="227"/>
                    <a:pt x="572" y="608"/>
                  </a:cubicBezTo>
                  <a:cubicBezTo>
                    <a:pt x="1" y="989"/>
                    <a:pt x="13" y="1703"/>
                    <a:pt x="13" y="1703"/>
                  </a:cubicBezTo>
                  <a:lnTo>
                    <a:pt x="4585" y="1703"/>
                  </a:lnTo>
                  <a:cubicBezTo>
                    <a:pt x="4585" y="1703"/>
                    <a:pt x="4609" y="763"/>
                    <a:pt x="4609" y="501"/>
                  </a:cubicBezTo>
                  <a:cubicBezTo>
                    <a:pt x="4609" y="227"/>
                    <a:pt x="4513" y="96"/>
                    <a:pt x="4513" y="96"/>
                  </a:cubicBezTo>
                  <a:cubicBezTo>
                    <a:pt x="4199" y="123"/>
                    <a:pt x="3944" y="133"/>
                    <a:pt x="3737" y="133"/>
                  </a:cubicBezTo>
                  <a:cubicBezTo>
                    <a:pt x="3030" y="133"/>
                    <a:pt x="2894" y="10"/>
                    <a:pt x="2894" y="1"/>
                  </a:cubicBezTo>
                  <a:close/>
                </a:path>
              </a:pathLst>
            </a:custGeom>
            <a:solidFill>
              <a:srgbClr val="F9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60;p57">
              <a:extLst>
                <a:ext uri="{FF2B5EF4-FFF2-40B4-BE49-F238E27FC236}">
                  <a16:creationId xmlns:a16="http://schemas.microsoft.com/office/drawing/2014/main" id="{6B03753C-63AC-4AAD-8194-F359129A2197}"/>
                </a:ext>
              </a:extLst>
            </p:cNvPr>
            <p:cNvSpPr/>
            <p:nvPr/>
          </p:nvSpPr>
          <p:spPr>
            <a:xfrm>
              <a:off x="8441432" y="2762074"/>
              <a:ext cx="130621" cy="457135"/>
            </a:xfrm>
            <a:custGeom>
              <a:avLst/>
              <a:gdLst/>
              <a:ahLst/>
              <a:cxnLst/>
              <a:rect l="l" t="t" r="r" b="b"/>
              <a:pathLst>
                <a:path w="6740" h="23588" extrusionOk="0">
                  <a:moveTo>
                    <a:pt x="4120" y="1"/>
                  </a:moveTo>
                  <a:lnTo>
                    <a:pt x="1" y="977"/>
                  </a:lnTo>
                  <a:lnTo>
                    <a:pt x="1227" y="12300"/>
                  </a:lnTo>
                  <a:lnTo>
                    <a:pt x="5156" y="23396"/>
                  </a:lnTo>
                  <a:cubicBezTo>
                    <a:pt x="5409" y="23536"/>
                    <a:pt x="5683" y="23588"/>
                    <a:pt x="5968" y="23588"/>
                  </a:cubicBezTo>
                  <a:cubicBezTo>
                    <a:pt x="6218" y="23588"/>
                    <a:pt x="6478" y="23547"/>
                    <a:pt x="6739" y="23492"/>
                  </a:cubicBezTo>
                  <a:cubicBezTo>
                    <a:pt x="6442" y="20229"/>
                    <a:pt x="5025" y="13693"/>
                    <a:pt x="4120" y="12276"/>
                  </a:cubicBezTo>
                  <a:lnTo>
                    <a:pt x="4120" y="1"/>
                  </a:lnTo>
                  <a:close/>
                </a:path>
              </a:pathLst>
            </a:custGeom>
            <a:solidFill>
              <a:srgbClr val="0D4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61;p57">
              <a:extLst>
                <a:ext uri="{FF2B5EF4-FFF2-40B4-BE49-F238E27FC236}">
                  <a16:creationId xmlns:a16="http://schemas.microsoft.com/office/drawing/2014/main" id="{37721868-62BB-4CA1-8DEF-06B959788BC0}"/>
                </a:ext>
              </a:extLst>
            </p:cNvPr>
            <p:cNvSpPr/>
            <p:nvPr/>
          </p:nvSpPr>
          <p:spPr>
            <a:xfrm>
              <a:off x="8485270" y="3215488"/>
              <a:ext cx="88857" cy="32791"/>
            </a:xfrm>
            <a:custGeom>
              <a:avLst/>
              <a:gdLst/>
              <a:ahLst/>
              <a:cxnLst/>
              <a:rect l="l" t="t" r="r" b="b"/>
              <a:pathLst>
                <a:path w="4585" h="1692" extrusionOk="0">
                  <a:moveTo>
                    <a:pt x="2894" y="0"/>
                  </a:moveTo>
                  <a:cubicBezTo>
                    <a:pt x="2049" y="596"/>
                    <a:pt x="1156" y="227"/>
                    <a:pt x="584" y="608"/>
                  </a:cubicBezTo>
                  <a:cubicBezTo>
                    <a:pt x="1" y="977"/>
                    <a:pt x="13" y="1691"/>
                    <a:pt x="13" y="1691"/>
                  </a:cubicBezTo>
                  <a:lnTo>
                    <a:pt x="4585" y="1691"/>
                  </a:lnTo>
                  <a:cubicBezTo>
                    <a:pt x="4585" y="1691"/>
                    <a:pt x="4585" y="774"/>
                    <a:pt x="4585" y="501"/>
                  </a:cubicBezTo>
                  <a:cubicBezTo>
                    <a:pt x="4585" y="227"/>
                    <a:pt x="4477" y="96"/>
                    <a:pt x="4477" y="96"/>
                  </a:cubicBezTo>
                  <a:cubicBezTo>
                    <a:pt x="4175" y="122"/>
                    <a:pt x="3929" y="132"/>
                    <a:pt x="3729" y="132"/>
                  </a:cubicBezTo>
                  <a:cubicBezTo>
                    <a:pt x="3011" y="132"/>
                    <a:pt x="2894" y="0"/>
                    <a:pt x="2894" y="0"/>
                  </a:cubicBezTo>
                  <a:close/>
                </a:path>
              </a:pathLst>
            </a:custGeom>
            <a:solidFill>
              <a:srgbClr val="F9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62;p57">
              <a:extLst>
                <a:ext uri="{FF2B5EF4-FFF2-40B4-BE49-F238E27FC236}">
                  <a16:creationId xmlns:a16="http://schemas.microsoft.com/office/drawing/2014/main" id="{B543851A-DC03-4709-9812-2DACE1A8D813}"/>
                </a:ext>
              </a:extLst>
            </p:cNvPr>
            <p:cNvSpPr/>
            <p:nvPr/>
          </p:nvSpPr>
          <p:spPr>
            <a:xfrm>
              <a:off x="8369203" y="2505037"/>
              <a:ext cx="174246" cy="296088"/>
            </a:xfrm>
            <a:custGeom>
              <a:avLst/>
              <a:gdLst/>
              <a:ahLst/>
              <a:cxnLst/>
              <a:rect l="l" t="t" r="r" b="b"/>
              <a:pathLst>
                <a:path w="8991" h="15278" extrusionOk="0">
                  <a:moveTo>
                    <a:pt x="5740" y="0"/>
                  </a:moveTo>
                  <a:lnTo>
                    <a:pt x="3668" y="357"/>
                  </a:lnTo>
                  <a:lnTo>
                    <a:pt x="3299" y="405"/>
                  </a:lnTo>
                  <a:lnTo>
                    <a:pt x="3168" y="417"/>
                  </a:lnTo>
                  <a:lnTo>
                    <a:pt x="1561" y="631"/>
                  </a:lnTo>
                  <a:lnTo>
                    <a:pt x="1" y="14216"/>
                  </a:lnTo>
                  <a:cubicBezTo>
                    <a:pt x="203" y="14561"/>
                    <a:pt x="894" y="14823"/>
                    <a:pt x="1489" y="14966"/>
                  </a:cubicBezTo>
                  <a:cubicBezTo>
                    <a:pt x="1525" y="14978"/>
                    <a:pt x="1561" y="14978"/>
                    <a:pt x="1608" y="14990"/>
                  </a:cubicBezTo>
                  <a:cubicBezTo>
                    <a:pt x="1703" y="15014"/>
                    <a:pt x="1811" y="15038"/>
                    <a:pt x="1894" y="15050"/>
                  </a:cubicBezTo>
                  <a:cubicBezTo>
                    <a:pt x="2801" y="15204"/>
                    <a:pt x="3708" y="15277"/>
                    <a:pt x="4615" y="15277"/>
                  </a:cubicBezTo>
                  <a:cubicBezTo>
                    <a:pt x="4684" y="15277"/>
                    <a:pt x="4754" y="15277"/>
                    <a:pt x="4823" y="15276"/>
                  </a:cubicBezTo>
                  <a:cubicBezTo>
                    <a:pt x="5002" y="15276"/>
                    <a:pt x="5192" y="15264"/>
                    <a:pt x="5394" y="15240"/>
                  </a:cubicBezTo>
                  <a:cubicBezTo>
                    <a:pt x="5430" y="15240"/>
                    <a:pt x="5478" y="15228"/>
                    <a:pt x="5513" y="15228"/>
                  </a:cubicBezTo>
                  <a:cubicBezTo>
                    <a:pt x="6537" y="15073"/>
                    <a:pt x="7669" y="14633"/>
                    <a:pt x="8240" y="14061"/>
                  </a:cubicBezTo>
                  <a:lnTo>
                    <a:pt x="7407" y="10347"/>
                  </a:lnTo>
                  <a:lnTo>
                    <a:pt x="8990" y="1107"/>
                  </a:lnTo>
                  <a:lnTo>
                    <a:pt x="6871" y="381"/>
                  </a:lnTo>
                  <a:lnTo>
                    <a:pt x="6764" y="345"/>
                  </a:lnTo>
                  <a:lnTo>
                    <a:pt x="6287" y="179"/>
                  </a:lnTo>
                  <a:lnTo>
                    <a:pt x="5740" y="0"/>
                  </a:ln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63;p57">
              <a:extLst>
                <a:ext uri="{FF2B5EF4-FFF2-40B4-BE49-F238E27FC236}">
                  <a16:creationId xmlns:a16="http://schemas.microsoft.com/office/drawing/2014/main" id="{4C8ABD88-B05D-4B0C-BCED-2CB6C03CF9BD}"/>
                </a:ext>
              </a:extLst>
            </p:cNvPr>
            <p:cNvSpPr/>
            <p:nvPr/>
          </p:nvSpPr>
          <p:spPr>
            <a:xfrm>
              <a:off x="8400366" y="2384357"/>
              <a:ext cx="25155" cy="45233"/>
            </a:xfrm>
            <a:custGeom>
              <a:avLst/>
              <a:gdLst/>
              <a:ahLst/>
              <a:cxnLst/>
              <a:rect l="l" t="t" r="r" b="b"/>
              <a:pathLst>
                <a:path w="1298" h="2334" extrusionOk="0">
                  <a:moveTo>
                    <a:pt x="560" y="0"/>
                  </a:moveTo>
                  <a:lnTo>
                    <a:pt x="560" y="0"/>
                  </a:lnTo>
                  <a:cubicBezTo>
                    <a:pt x="560" y="0"/>
                    <a:pt x="0" y="274"/>
                    <a:pt x="72" y="1238"/>
                  </a:cubicBezTo>
                  <a:cubicBezTo>
                    <a:pt x="131" y="2191"/>
                    <a:pt x="488" y="2334"/>
                    <a:pt x="488" y="2334"/>
                  </a:cubicBezTo>
                  <a:cubicBezTo>
                    <a:pt x="488" y="2334"/>
                    <a:pt x="1298" y="346"/>
                    <a:pt x="560"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64;p57">
              <a:extLst>
                <a:ext uri="{FF2B5EF4-FFF2-40B4-BE49-F238E27FC236}">
                  <a16:creationId xmlns:a16="http://schemas.microsoft.com/office/drawing/2014/main" id="{DEF9E0B3-8779-4E77-B5A1-252DE019D8E7}"/>
                </a:ext>
              </a:extLst>
            </p:cNvPr>
            <p:cNvSpPr/>
            <p:nvPr/>
          </p:nvSpPr>
          <p:spPr>
            <a:xfrm>
              <a:off x="8444669" y="2472110"/>
              <a:ext cx="41551" cy="44070"/>
            </a:xfrm>
            <a:custGeom>
              <a:avLst/>
              <a:gdLst/>
              <a:ahLst/>
              <a:cxnLst/>
              <a:rect l="l" t="t" r="r" b="b"/>
              <a:pathLst>
                <a:path w="2144" h="2274" extrusionOk="0">
                  <a:moveTo>
                    <a:pt x="1361" y="1"/>
                  </a:moveTo>
                  <a:cubicBezTo>
                    <a:pt x="1070" y="1"/>
                    <a:pt x="760" y="34"/>
                    <a:pt x="524" y="68"/>
                  </a:cubicBezTo>
                  <a:cubicBezTo>
                    <a:pt x="286" y="104"/>
                    <a:pt x="119" y="139"/>
                    <a:pt x="119" y="139"/>
                  </a:cubicBezTo>
                  <a:lnTo>
                    <a:pt x="36" y="1330"/>
                  </a:lnTo>
                  <a:lnTo>
                    <a:pt x="0" y="2044"/>
                  </a:lnTo>
                  <a:cubicBezTo>
                    <a:pt x="176" y="2214"/>
                    <a:pt x="402" y="2274"/>
                    <a:pt x="635" y="2274"/>
                  </a:cubicBezTo>
                  <a:cubicBezTo>
                    <a:pt x="1204" y="2274"/>
                    <a:pt x="1810" y="1913"/>
                    <a:pt x="1810" y="1913"/>
                  </a:cubicBezTo>
                  <a:lnTo>
                    <a:pt x="2143" y="175"/>
                  </a:lnTo>
                  <a:cubicBezTo>
                    <a:pt x="1992" y="43"/>
                    <a:pt x="1688" y="1"/>
                    <a:pt x="1361"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65;p57">
              <a:extLst>
                <a:ext uri="{FF2B5EF4-FFF2-40B4-BE49-F238E27FC236}">
                  <a16:creationId xmlns:a16="http://schemas.microsoft.com/office/drawing/2014/main" id="{B88169C2-3D71-4134-8E60-BCCB3CAC99C1}"/>
                </a:ext>
              </a:extLst>
            </p:cNvPr>
            <p:cNvSpPr/>
            <p:nvPr/>
          </p:nvSpPr>
          <p:spPr>
            <a:xfrm>
              <a:off x="8445347" y="2473428"/>
              <a:ext cx="31648" cy="24477"/>
            </a:xfrm>
            <a:custGeom>
              <a:avLst/>
              <a:gdLst/>
              <a:ahLst/>
              <a:cxnLst/>
              <a:rect l="l" t="t" r="r" b="b"/>
              <a:pathLst>
                <a:path w="1633" h="1263" extrusionOk="0">
                  <a:moveTo>
                    <a:pt x="489" y="0"/>
                  </a:moveTo>
                  <a:cubicBezTo>
                    <a:pt x="251" y="36"/>
                    <a:pt x="84" y="71"/>
                    <a:pt x="84" y="71"/>
                  </a:cubicBezTo>
                  <a:lnTo>
                    <a:pt x="1" y="1262"/>
                  </a:lnTo>
                  <a:cubicBezTo>
                    <a:pt x="822" y="1179"/>
                    <a:pt x="1632" y="155"/>
                    <a:pt x="1632" y="155"/>
                  </a:cubicBezTo>
                  <a:lnTo>
                    <a:pt x="489" y="0"/>
                  </a:ln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66;p57">
              <a:extLst>
                <a:ext uri="{FF2B5EF4-FFF2-40B4-BE49-F238E27FC236}">
                  <a16:creationId xmlns:a16="http://schemas.microsoft.com/office/drawing/2014/main" id="{D6435376-D620-4F23-BB04-69A6C65DAF6F}"/>
                </a:ext>
              </a:extLst>
            </p:cNvPr>
            <p:cNvSpPr/>
            <p:nvPr/>
          </p:nvSpPr>
          <p:spPr>
            <a:xfrm>
              <a:off x="8389048" y="2351159"/>
              <a:ext cx="127404" cy="128315"/>
            </a:xfrm>
            <a:custGeom>
              <a:avLst/>
              <a:gdLst/>
              <a:ahLst/>
              <a:cxnLst/>
              <a:rect l="l" t="t" r="r" b="b"/>
              <a:pathLst>
                <a:path w="6574" h="6621" extrusionOk="0">
                  <a:moveTo>
                    <a:pt x="1282" y="1"/>
                  </a:moveTo>
                  <a:cubicBezTo>
                    <a:pt x="942" y="1"/>
                    <a:pt x="671" y="119"/>
                    <a:pt x="501" y="451"/>
                  </a:cubicBezTo>
                  <a:cubicBezTo>
                    <a:pt x="1" y="1451"/>
                    <a:pt x="1191" y="2201"/>
                    <a:pt x="1191" y="2201"/>
                  </a:cubicBezTo>
                  <a:cubicBezTo>
                    <a:pt x="1242" y="2195"/>
                    <a:pt x="1292" y="2192"/>
                    <a:pt x="1342" y="2192"/>
                  </a:cubicBezTo>
                  <a:cubicBezTo>
                    <a:pt x="2764" y="2192"/>
                    <a:pt x="4103" y="4562"/>
                    <a:pt x="4287" y="5321"/>
                  </a:cubicBezTo>
                  <a:cubicBezTo>
                    <a:pt x="4428" y="5933"/>
                    <a:pt x="4622" y="6621"/>
                    <a:pt x="5004" y="6621"/>
                  </a:cubicBezTo>
                  <a:cubicBezTo>
                    <a:pt x="5104" y="6621"/>
                    <a:pt x="5218" y="6573"/>
                    <a:pt x="5347" y="6464"/>
                  </a:cubicBezTo>
                  <a:cubicBezTo>
                    <a:pt x="5966" y="5940"/>
                    <a:pt x="6156" y="4333"/>
                    <a:pt x="6371" y="3142"/>
                  </a:cubicBezTo>
                  <a:cubicBezTo>
                    <a:pt x="6573" y="1951"/>
                    <a:pt x="6085" y="1058"/>
                    <a:pt x="3894" y="654"/>
                  </a:cubicBezTo>
                  <a:cubicBezTo>
                    <a:pt x="2924" y="479"/>
                    <a:pt x="1964" y="1"/>
                    <a:pt x="1282"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067;p57">
              <a:extLst>
                <a:ext uri="{FF2B5EF4-FFF2-40B4-BE49-F238E27FC236}">
                  <a16:creationId xmlns:a16="http://schemas.microsoft.com/office/drawing/2014/main" id="{D2C72720-E10C-48B3-845A-E4E807573619}"/>
                </a:ext>
              </a:extLst>
            </p:cNvPr>
            <p:cNvSpPr/>
            <p:nvPr/>
          </p:nvSpPr>
          <p:spPr>
            <a:xfrm>
              <a:off x="8405676" y="2378815"/>
              <a:ext cx="98993" cy="109904"/>
            </a:xfrm>
            <a:custGeom>
              <a:avLst/>
              <a:gdLst/>
              <a:ahLst/>
              <a:cxnLst/>
              <a:rect l="l" t="t" r="r" b="b"/>
              <a:pathLst>
                <a:path w="5108" h="5671" extrusionOk="0">
                  <a:moveTo>
                    <a:pt x="2442" y="0"/>
                  </a:moveTo>
                  <a:cubicBezTo>
                    <a:pt x="1515" y="0"/>
                    <a:pt x="655" y="272"/>
                    <a:pt x="369" y="727"/>
                  </a:cubicBezTo>
                  <a:cubicBezTo>
                    <a:pt x="226" y="941"/>
                    <a:pt x="143" y="1322"/>
                    <a:pt x="95" y="1775"/>
                  </a:cubicBezTo>
                  <a:cubicBezTo>
                    <a:pt x="83" y="1822"/>
                    <a:pt x="83" y="1858"/>
                    <a:pt x="83" y="1905"/>
                  </a:cubicBezTo>
                  <a:cubicBezTo>
                    <a:pt x="0" y="2644"/>
                    <a:pt x="24" y="3560"/>
                    <a:pt x="48" y="4311"/>
                  </a:cubicBezTo>
                  <a:cubicBezTo>
                    <a:pt x="82" y="5079"/>
                    <a:pt x="724" y="5670"/>
                    <a:pt x="1473" y="5670"/>
                  </a:cubicBezTo>
                  <a:cubicBezTo>
                    <a:pt x="1502" y="5670"/>
                    <a:pt x="1531" y="5670"/>
                    <a:pt x="1560" y="5668"/>
                  </a:cubicBezTo>
                  <a:cubicBezTo>
                    <a:pt x="2524" y="5596"/>
                    <a:pt x="3703" y="5454"/>
                    <a:pt x="4274" y="5180"/>
                  </a:cubicBezTo>
                  <a:cubicBezTo>
                    <a:pt x="4441" y="5096"/>
                    <a:pt x="4560" y="4989"/>
                    <a:pt x="4596" y="4882"/>
                  </a:cubicBezTo>
                  <a:cubicBezTo>
                    <a:pt x="4679" y="4620"/>
                    <a:pt x="4751" y="4263"/>
                    <a:pt x="4810" y="3858"/>
                  </a:cubicBezTo>
                  <a:cubicBezTo>
                    <a:pt x="5001" y="2667"/>
                    <a:pt x="5108" y="1155"/>
                    <a:pt x="5108" y="1155"/>
                  </a:cubicBezTo>
                  <a:cubicBezTo>
                    <a:pt x="4610" y="343"/>
                    <a:pt x="3484" y="0"/>
                    <a:pt x="2442"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68;p57">
              <a:extLst>
                <a:ext uri="{FF2B5EF4-FFF2-40B4-BE49-F238E27FC236}">
                  <a16:creationId xmlns:a16="http://schemas.microsoft.com/office/drawing/2014/main" id="{39F94297-CA6A-4541-80F0-1A4FB7486B31}"/>
                </a:ext>
              </a:extLst>
            </p:cNvPr>
            <p:cNvSpPr/>
            <p:nvPr/>
          </p:nvSpPr>
          <p:spPr>
            <a:xfrm>
              <a:off x="8397905" y="2370074"/>
              <a:ext cx="115776" cy="65059"/>
            </a:xfrm>
            <a:custGeom>
              <a:avLst/>
              <a:gdLst/>
              <a:ahLst/>
              <a:cxnLst/>
              <a:rect l="l" t="t" r="r" b="b"/>
              <a:pathLst>
                <a:path w="5974" h="3357" extrusionOk="0">
                  <a:moveTo>
                    <a:pt x="3116" y="0"/>
                  </a:moveTo>
                  <a:cubicBezTo>
                    <a:pt x="1634" y="0"/>
                    <a:pt x="0" y="841"/>
                    <a:pt x="734" y="1225"/>
                  </a:cubicBezTo>
                  <a:cubicBezTo>
                    <a:pt x="1137" y="1439"/>
                    <a:pt x="1625" y="1503"/>
                    <a:pt x="2067" y="1503"/>
                  </a:cubicBezTo>
                  <a:cubicBezTo>
                    <a:pt x="2734" y="1503"/>
                    <a:pt x="3294" y="1356"/>
                    <a:pt x="3294" y="1356"/>
                  </a:cubicBezTo>
                  <a:cubicBezTo>
                    <a:pt x="3330" y="1797"/>
                    <a:pt x="3961" y="1868"/>
                    <a:pt x="4068" y="2261"/>
                  </a:cubicBezTo>
                  <a:cubicBezTo>
                    <a:pt x="4187" y="2642"/>
                    <a:pt x="4080" y="3309"/>
                    <a:pt x="4080" y="3309"/>
                  </a:cubicBezTo>
                  <a:lnTo>
                    <a:pt x="4413" y="3357"/>
                  </a:lnTo>
                  <a:cubicBezTo>
                    <a:pt x="4611" y="3139"/>
                    <a:pt x="4805" y="3075"/>
                    <a:pt x="4966" y="3075"/>
                  </a:cubicBezTo>
                  <a:cubicBezTo>
                    <a:pt x="5202" y="3075"/>
                    <a:pt x="5366" y="3214"/>
                    <a:pt x="5366" y="3214"/>
                  </a:cubicBezTo>
                  <a:cubicBezTo>
                    <a:pt x="5747" y="2106"/>
                    <a:pt x="5973" y="1440"/>
                    <a:pt x="4544" y="392"/>
                  </a:cubicBezTo>
                  <a:cubicBezTo>
                    <a:pt x="4168" y="110"/>
                    <a:pt x="3652" y="0"/>
                    <a:pt x="3116"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69;p57">
              <a:extLst>
                <a:ext uri="{FF2B5EF4-FFF2-40B4-BE49-F238E27FC236}">
                  <a16:creationId xmlns:a16="http://schemas.microsoft.com/office/drawing/2014/main" id="{E3CC4E86-D2E9-469F-91B4-24C52CFB737E}"/>
                </a:ext>
              </a:extLst>
            </p:cNvPr>
            <p:cNvSpPr/>
            <p:nvPr/>
          </p:nvSpPr>
          <p:spPr>
            <a:xfrm>
              <a:off x="8479960" y="2453583"/>
              <a:ext cx="18954" cy="25620"/>
            </a:xfrm>
            <a:custGeom>
              <a:avLst/>
              <a:gdLst/>
              <a:ahLst/>
              <a:cxnLst/>
              <a:rect l="l" t="t" r="r" b="b"/>
              <a:pathLst>
                <a:path w="978" h="1322" extrusionOk="0">
                  <a:moveTo>
                    <a:pt x="977" y="0"/>
                  </a:moveTo>
                  <a:lnTo>
                    <a:pt x="84" y="464"/>
                  </a:lnTo>
                  <a:cubicBezTo>
                    <a:pt x="84" y="464"/>
                    <a:pt x="1" y="1048"/>
                    <a:pt x="441" y="1322"/>
                  </a:cubicBezTo>
                  <a:cubicBezTo>
                    <a:pt x="620" y="1238"/>
                    <a:pt x="727" y="1131"/>
                    <a:pt x="763" y="1024"/>
                  </a:cubicBezTo>
                  <a:cubicBezTo>
                    <a:pt x="846" y="762"/>
                    <a:pt x="918" y="405"/>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070;p57">
              <a:extLst>
                <a:ext uri="{FF2B5EF4-FFF2-40B4-BE49-F238E27FC236}">
                  <a16:creationId xmlns:a16="http://schemas.microsoft.com/office/drawing/2014/main" id="{1CC01F51-B5AD-471E-873B-4C88D23F7EA4}"/>
                </a:ext>
              </a:extLst>
            </p:cNvPr>
            <p:cNvSpPr/>
            <p:nvPr/>
          </p:nvSpPr>
          <p:spPr>
            <a:xfrm>
              <a:off x="8481588" y="2429455"/>
              <a:ext cx="27713" cy="33392"/>
            </a:xfrm>
            <a:custGeom>
              <a:avLst/>
              <a:gdLst/>
              <a:ahLst/>
              <a:cxnLst/>
              <a:rect l="l" t="t" r="r" b="b"/>
              <a:pathLst>
                <a:path w="1430" h="1723" extrusionOk="0">
                  <a:moveTo>
                    <a:pt x="713" y="1"/>
                  </a:moveTo>
                  <a:cubicBezTo>
                    <a:pt x="400" y="1"/>
                    <a:pt x="95" y="293"/>
                    <a:pt x="95" y="293"/>
                  </a:cubicBezTo>
                  <a:lnTo>
                    <a:pt x="0" y="1709"/>
                  </a:lnTo>
                  <a:cubicBezTo>
                    <a:pt x="53" y="1718"/>
                    <a:pt x="104" y="1722"/>
                    <a:pt x="154" y="1722"/>
                  </a:cubicBezTo>
                  <a:cubicBezTo>
                    <a:pt x="985" y="1722"/>
                    <a:pt x="1430" y="565"/>
                    <a:pt x="1048" y="150"/>
                  </a:cubicBezTo>
                  <a:cubicBezTo>
                    <a:pt x="945" y="40"/>
                    <a:pt x="828" y="1"/>
                    <a:pt x="713"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071;p57">
              <a:extLst>
                <a:ext uri="{FF2B5EF4-FFF2-40B4-BE49-F238E27FC236}">
                  <a16:creationId xmlns:a16="http://schemas.microsoft.com/office/drawing/2014/main" id="{FE6A9E7A-A176-4B63-B6D6-5C4F4917FA13}"/>
                </a:ext>
              </a:extLst>
            </p:cNvPr>
            <p:cNvSpPr/>
            <p:nvPr/>
          </p:nvSpPr>
          <p:spPr>
            <a:xfrm>
              <a:off x="8228233" y="2639786"/>
              <a:ext cx="81474" cy="60233"/>
            </a:xfrm>
            <a:custGeom>
              <a:avLst/>
              <a:gdLst/>
              <a:ahLst/>
              <a:cxnLst/>
              <a:rect l="l" t="t" r="r" b="b"/>
              <a:pathLst>
                <a:path w="4204" h="3108" extrusionOk="0">
                  <a:moveTo>
                    <a:pt x="0" y="0"/>
                  </a:moveTo>
                  <a:lnTo>
                    <a:pt x="95" y="3108"/>
                  </a:lnTo>
                  <a:lnTo>
                    <a:pt x="4203" y="3013"/>
                  </a:lnTo>
                  <a:lnTo>
                    <a:pt x="4155"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72;p57">
              <a:extLst>
                <a:ext uri="{FF2B5EF4-FFF2-40B4-BE49-F238E27FC236}">
                  <a16:creationId xmlns:a16="http://schemas.microsoft.com/office/drawing/2014/main" id="{539F1640-D6E5-4F15-9E72-FF2E30CEDE6D}"/>
                </a:ext>
              </a:extLst>
            </p:cNvPr>
            <p:cNvSpPr/>
            <p:nvPr/>
          </p:nvSpPr>
          <p:spPr>
            <a:xfrm>
              <a:off x="8204221" y="2386896"/>
              <a:ext cx="108237" cy="203761"/>
            </a:xfrm>
            <a:custGeom>
              <a:avLst/>
              <a:gdLst/>
              <a:ahLst/>
              <a:cxnLst/>
              <a:rect l="l" t="t" r="r" b="b"/>
              <a:pathLst>
                <a:path w="5585" h="10514" extrusionOk="0">
                  <a:moveTo>
                    <a:pt x="2227" y="0"/>
                  </a:moveTo>
                  <a:cubicBezTo>
                    <a:pt x="1001" y="0"/>
                    <a:pt x="1" y="1000"/>
                    <a:pt x="1" y="2227"/>
                  </a:cubicBezTo>
                  <a:lnTo>
                    <a:pt x="1" y="8287"/>
                  </a:lnTo>
                  <a:cubicBezTo>
                    <a:pt x="1" y="9513"/>
                    <a:pt x="1001" y="10513"/>
                    <a:pt x="2227" y="10513"/>
                  </a:cubicBezTo>
                  <a:lnTo>
                    <a:pt x="3358" y="10513"/>
                  </a:lnTo>
                  <a:cubicBezTo>
                    <a:pt x="4585" y="10513"/>
                    <a:pt x="5585" y="9513"/>
                    <a:pt x="5585" y="8287"/>
                  </a:cubicBezTo>
                  <a:lnTo>
                    <a:pt x="5585" y="2227"/>
                  </a:lnTo>
                  <a:cubicBezTo>
                    <a:pt x="5585" y="1000"/>
                    <a:pt x="4585" y="0"/>
                    <a:pt x="3358"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73;p57">
              <a:extLst>
                <a:ext uri="{FF2B5EF4-FFF2-40B4-BE49-F238E27FC236}">
                  <a16:creationId xmlns:a16="http://schemas.microsoft.com/office/drawing/2014/main" id="{B871F11D-4BB1-404F-9675-63E3A88DFAE1}"/>
                </a:ext>
              </a:extLst>
            </p:cNvPr>
            <p:cNvSpPr/>
            <p:nvPr/>
          </p:nvSpPr>
          <p:spPr>
            <a:xfrm>
              <a:off x="8185539" y="2410191"/>
              <a:ext cx="126920" cy="180467"/>
            </a:xfrm>
            <a:custGeom>
              <a:avLst/>
              <a:gdLst/>
              <a:ahLst/>
              <a:cxnLst/>
              <a:rect l="l" t="t" r="r" b="b"/>
              <a:pathLst>
                <a:path w="6549" h="9312" extrusionOk="0">
                  <a:moveTo>
                    <a:pt x="1465" y="1"/>
                  </a:moveTo>
                  <a:lnTo>
                    <a:pt x="1465" y="1"/>
                  </a:lnTo>
                  <a:cubicBezTo>
                    <a:pt x="1144" y="453"/>
                    <a:pt x="965" y="1001"/>
                    <a:pt x="965" y="1596"/>
                  </a:cubicBezTo>
                  <a:lnTo>
                    <a:pt x="965" y="6513"/>
                  </a:lnTo>
                  <a:cubicBezTo>
                    <a:pt x="965" y="8061"/>
                    <a:pt x="2215" y="9311"/>
                    <a:pt x="3751" y="9311"/>
                  </a:cubicBezTo>
                  <a:cubicBezTo>
                    <a:pt x="5299" y="9311"/>
                    <a:pt x="6549" y="8061"/>
                    <a:pt x="6549" y="6513"/>
                  </a:cubicBezTo>
                  <a:lnTo>
                    <a:pt x="6549" y="5394"/>
                  </a:lnTo>
                  <a:cubicBezTo>
                    <a:pt x="6061" y="5275"/>
                    <a:pt x="5799" y="4966"/>
                    <a:pt x="5073" y="4966"/>
                  </a:cubicBezTo>
                  <a:cubicBezTo>
                    <a:pt x="4968" y="4931"/>
                    <a:pt x="4863" y="4915"/>
                    <a:pt x="4758" y="4915"/>
                  </a:cubicBezTo>
                  <a:cubicBezTo>
                    <a:pt x="3826" y="4915"/>
                    <a:pt x="2910" y="6159"/>
                    <a:pt x="2232" y="6159"/>
                  </a:cubicBezTo>
                  <a:cubicBezTo>
                    <a:pt x="2156" y="6159"/>
                    <a:pt x="2083" y="6144"/>
                    <a:pt x="2013" y="6109"/>
                  </a:cubicBezTo>
                  <a:cubicBezTo>
                    <a:pt x="1" y="5097"/>
                    <a:pt x="2406" y="2025"/>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74;p57">
              <a:extLst>
                <a:ext uri="{FF2B5EF4-FFF2-40B4-BE49-F238E27FC236}">
                  <a16:creationId xmlns:a16="http://schemas.microsoft.com/office/drawing/2014/main" id="{8E8A9F8B-B8B6-4FFF-9C16-CCFFF1985E7D}"/>
                </a:ext>
              </a:extLst>
            </p:cNvPr>
            <p:cNvSpPr/>
            <p:nvPr/>
          </p:nvSpPr>
          <p:spPr>
            <a:xfrm>
              <a:off x="8185539" y="2386896"/>
              <a:ext cx="126920" cy="142676"/>
            </a:xfrm>
            <a:custGeom>
              <a:avLst/>
              <a:gdLst/>
              <a:ahLst/>
              <a:cxnLst/>
              <a:rect l="l" t="t" r="r" b="b"/>
              <a:pathLst>
                <a:path w="6549" h="7362" extrusionOk="0">
                  <a:moveTo>
                    <a:pt x="3763" y="0"/>
                  </a:moveTo>
                  <a:cubicBezTo>
                    <a:pt x="2810" y="0"/>
                    <a:pt x="1965" y="476"/>
                    <a:pt x="1465" y="1203"/>
                  </a:cubicBezTo>
                  <a:cubicBezTo>
                    <a:pt x="2406" y="3227"/>
                    <a:pt x="1" y="6299"/>
                    <a:pt x="2013" y="7311"/>
                  </a:cubicBezTo>
                  <a:cubicBezTo>
                    <a:pt x="2083" y="7346"/>
                    <a:pt x="2156" y="7361"/>
                    <a:pt x="2232" y="7361"/>
                  </a:cubicBezTo>
                  <a:cubicBezTo>
                    <a:pt x="2910" y="7361"/>
                    <a:pt x="3826" y="6117"/>
                    <a:pt x="4758" y="6117"/>
                  </a:cubicBezTo>
                  <a:cubicBezTo>
                    <a:pt x="4863" y="6117"/>
                    <a:pt x="4968" y="6133"/>
                    <a:pt x="5073" y="6168"/>
                  </a:cubicBezTo>
                  <a:cubicBezTo>
                    <a:pt x="5799" y="6168"/>
                    <a:pt x="6061" y="6477"/>
                    <a:pt x="6549" y="6596"/>
                  </a:cubicBezTo>
                  <a:lnTo>
                    <a:pt x="6549" y="2798"/>
                  </a:lnTo>
                  <a:cubicBezTo>
                    <a:pt x="6549" y="1250"/>
                    <a:pt x="5299" y="0"/>
                    <a:pt x="3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75;p57">
              <a:extLst>
                <a:ext uri="{FF2B5EF4-FFF2-40B4-BE49-F238E27FC236}">
                  <a16:creationId xmlns:a16="http://schemas.microsoft.com/office/drawing/2014/main" id="{BA3A8A49-155E-466F-AE14-A6E84ED5740F}"/>
                </a:ext>
              </a:extLst>
            </p:cNvPr>
            <p:cNvSpPr/>
            <p:nvPr/>
          </p:nvSpPr>
          <p:spPr>
            <a:xfrm>
              <a:off x="8228233" y="2631472"/>
              <a:ext cx="80543" cy="16647"/>
            </a:xfrm>
            <a:custGeom>
              <a:avLst/>
              <a:gdLst/>
              <a:ahLst/>
              <a:cxnLst/>
              <a:rect l="l" t="t" r="r" b="b"/>
              <a:pathLst>
                <a:path w="4156" h="859" extrusionOk="0">
                  <a:moveTo>
                    <a:pt x="2084" y="1"/>
                  </a:moveTo>
                  <a:cubicBezTo>
                    <a:pt x="929" y="1"/>
                    <a:pt x="0" y="191"/>
                    <a:pt x="0" y="429"/>
                  </a:cubicBezTo>
                  <a:cubicBezTo>
                    <a:pt x="0" y="668"/>
                    <a:pt x="929" y="858"/>
                    <a:pt x="2084" y="858"/>
                  </a:cubicBezTo>
                  <a:cubicBezTo>
                    <a:pt x="3227" y="858"/>
                    <a:pt x="4155" y="668"/>
                    <a:pt x="4155" y="429"/>
                  </a:cubicBezTo>
                  <a:cubicBezTo>
                    <a:pt x="4155" y="191"/>
                    <a:pt x="3227" y="1"/>
                    <a:pt x="2084"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76;p57">
              <a:extLst>
                <a:ext uri="{FF2B5EF4-FFF2-40B4-BE49-F238E27FC236}">
                  <a16:creationId xmlns:a16="http://schemas.microsoft.com/office/drawing/2014/main" id="{B6DBF5DE-0491-4C3B-BDC0-5FFAA43762E9}"/>
                </a:ext>
              </a:extLst>
            </p:cNvPr>
            <p:cNvSpPr/>
            <p:nvPr/>
          </p:nvSpPr>
          <p:spPr>
            <a:xfrm>
              <a:off x="8222690" y="2501568"/>
              <a:ext cx="47481" cy="137482"/>
            </a:xfrm>
            <a:custGeom>
              <a:avLst/>
              <a:gdLst/>
              <a:ahLst/>
              <a:cxnLst/>
              <a:rect l="l" t="t" r="r" b="b"/>
              <a:pathLst>
                <a:path w="2450" h="7094" extrusionOk="0">
                  <a:moveTo>
                    <a:pt x="0" y="1"/>
                  </a:moveTo>
                  <a:lnTo>
                    <a:pt x="1679" y="3489"/>
                  </a:lnTo>
                  <a:lnTo>
                    <a:pt x="1858" y="6930"/>
                  </a:lnTo>
                  <a:cubicBezTo>
                    <a:pt x="1975" y="7051"/>
                    <a:pt x="2077" y="7093"/>
                    <a:pt x="2161" y="7093"/>
                  </a:cubicBezTo>
                  <a:cubicBezTo>
                    <a:pt x="2349" y="7093"/>
                    <a:pt x="2449" y="6882"/>
                    <a:pt x="2441" y="6882"/>
                  </a:cubicBezTo>
                  <a:lnTo>
                    <a:pt x="2346" y="1013"/>
                  </a:lnTo>
                  <a:lnTo>
                    <a:pt x="1905" y="882"/>
                  </a:lnTo>
                  <a:lnTo>
                    <a:pt x="1715" y="2298"/>
                  </a:lnTo>
                  <a:lnTo>
                    <a:pt x="334" y="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77;p57">
              <a:extLst>
                <a:ext uri="{FF2B5EF4-FFF2-40B4-BE49-F238E27FC236}">
                  <a16:creationId xmlns:a16="http://schemas.microsoft.com/office/drawing/2014/main" id="{D8813B27-75E2-4932-AC73-1D0FB789C8C1}"/>
                </a:ext>
              </a:extLst>
            </p:cNvPr>
            <p:cNvSpPr/>
            <p:nvPr/>
          </p:nvSpPr>
          <p:spPr>
            <a:xfrm>
              <a:off x="8308757" y="2526490"/>
              <a:ext cx="252444" cy="157385"/>
            </a:xfrm>
            <a:custGeom>
              <a:avLst/>
              <a:gdLst/>
              <a:ahLst/>
              <a:cxnLst/>
              <a:rect l="l" t="t" r="r" b="b"/>
              <a:pathLst>
                <a:path w="13026" h="8121" extrusionOk="0">
                  <a:moveTo>
                    <a:pt x="12109" y="0"/>
                  </a:moveTo>
                  <a:cubicBezTo>
                    <a:pt x="10430" y="1191"/>
                    <a:pt x="6978" y="5275"/>
                    <a:pt x="6978" y="5275"/>
                  </a:cubicBezTo>
                  <a:cubicBezTo>
                    <a:pt x="5692" y="5430"/>
                    <a:pt x="3882" y="5918"/>
                    <a:pt x="3120" y="6073"/>
                  </a:cubicBezTo>
                  <a:cubicBezTo>
                    <a:pt x="2370" y="6227"/>
                    <a:pt x="0" y="6823"/>
                    <a:pt x="0" y="6823"/>
                  </a:cubicBezTo>
                  <a:lnTo>
                    <a:pt x="310" y="8121"/>
                  </a:lnTo>
                  <a:lnTo>
                    <a:pt x="7620" y="7299"/>
                  </a:lnTo>
                  <a:cubicBezTo>
                    <a:pt x="7620" y="7299"/>
                    <a:pt x="11454" y="4894"/>
                    <a:pt x="12240" y="3191"/>
                  </a:cubicBezTo>
                  <a:cubicBezTo>
                    <a:pt x="13026" y="1501"/>
                    <a:pt x="12109" y="0"/>
                    <a:pt x="12109"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78;p57">
              <a:extLst>
                <a:ext uri="{FF2B5EF4-FFF2-40B4-BE49-F238E27FC236}">
                  <a16:creationId xmlns:a16="http://schemas.microsoft.com/office/drawing/2014/main" id="{7B501BE3-5F90-4D3F-B053-66C1CB461C69}"/>
                </a:ext>
              </a:extLst>
            </p:cNvPr>
            <p:cNvSpPr/>
            <p:nvPr/>
          </p:nvSpPr>
          <p:spPr>
            <a:xfrm>
              <a:off x="8240403" y="2647402"/>
              <a:ext cx="74361" cy="51725"/>
            </a:xfrm>
            <a:custGeom>
              <a:avLst/>
              <a:gdLst/>
              <a:ahLst/>
              <a:cxnLst/>
              <a:rect l="l" t="t" r="r" b="b"/>
              <a:pathLst>
                <a:path w="3837" h="2669" extrusionOk="0">
                  <a:moveTo>
                    <a:pt x="2247" y="1"/>
                  </a:moveTo>
                  <a:cubicBezTo>
                    <a:pt x="1998" y="1"/>
                    <a:pt x="1749" y="41"/>
                    <a:pt x="1503" y="48"/>
                  </a:cubicBezTo>
                  <a:cubicBezTo>
                    <a:pt x="1122" y="60"/>
                    <a:pt x="1241" y="369"/>
                    <a:pt x="1599" y="441"/>
                  </a:cubicBezTo>
                  <a:cubicBezTo>
                    <a:pt x="1956" y="524"/>
                    <a:pt x="2337" y="560"/>
                    <a:pt x="2253" y="667"/>
                  </a:cubicBezTo>
                  <a:cubicBezTo>
                    <a:pt x="2170" y="786"/>
                    <a:pt x="587" y="1000"/>
                    <a:pt x="289" y="1310"/>
                  </a:cubicBezTo>
                  <a:cubicBezTo>
                    <a:pt x="172" y="1436"/>
                    <a:pt x="315" y="1474"/>
                    <a:pt x="531" y="1474"/>
                  </a:cubicBezTo>
                  <a:cubicBezTo>
                    <a:pt x="868" y="1474"/>
                    <a:pt x="1384" y="1381"/>
                    <a:pt x="1384" y="1381"/>
                  </a:cubicBezTo>
                  <a:lnTo>
                    <a:pt x="1384" y="1381"/>
                  </a:lnTo>
                  <a:cubicBezTo>
                    <a:pt x="1384" y="1382"/>
                    <a:pt x="75" y="1739"/>
                    <a:pt x="15" y="1989"/>
                  </a:cubicBezTo>
                  <a:cubicBezTo>
                    <a:pt x="1" y="2049"/>
                    <a:pt x="70" y="2072"/>
                    <a:pt x="182" y="2072"/>
                  </a:cubicBezTo>
                  <a:cubicBezTo>
                    <a:pt x="537" y="2072"/>
                    <a:pt x="1324" y="1846"/>
                    <a:pt x="1325" y="1846"/>
                  </a:cubicBezTo>
                  <a:lnTo>
                    <a:pt x="1325" y="1846"/>
                  </a:lnTo>
                  <a:cubicBezTo>
                    <a:pt x="1324" y="1846"/>
                    <a:pt x="337" y="2144"/>
                    <a:pt x="420" y="2358"/>
                  </a:cubicBezTo>
                  <a:cubicBezTo>
                    <a:pt x="432" y="2396"/>
                    <a:pt x="491" y="2412"/>
                    <a:pt x="579" y="2412"/>
                  </a:cubicBezTo>
                  <a:cubicBezTo>
                    <a:pt x="844" y="2412"/>
                    <a:pt x="1375" y="2269"/>
                    <a:pt x="1670" y="2179"/>
                  </a:cubicBezTo>
                  <a:lnTo>
                    <a:pt x="1670" y="2179"/>
                  </a:lnTo>
                  <a:cubicBezTo>
                    <a:pt x="1670" y="2179"/>
                    <a:pt x="706" y="2501"/>
                    <a:pt x="849" y="2620"/>
                  </a:cubicBezTo>
                  <a:cubicBezTo>
                    <a:pt x="884" y="2652"/>
                    <a:pt x="982" y="2669"/>
                    <a:pt x="1124" y="2669"/>
                  </a:cubicBezTo>
                  <a:cubicBezTo>
                    <a:pt x="1707" y="2669"/>
                    <a:pt x="3033" y="2398"/>
                    <a:pt x="3837" y="1882"/>
                  </a:cubicBezTo>
                  <a:cubicBezTo>
                    <a:pt x="3801" y="1441"/>
                    <a:pt x="3647" y="1036"/>
                    <a:pt x="3527" y="584"/>
                  </a:cubicBezTo>
                  <a:cubicBezTo>
                    <a:pt x="3527" y="584"/>
                    <a:pt x="3087" y="179"/>
                    <a:pt x="2694" y="60"/>
                  </a:cubicBezTo>
                  <a:cubicBezTo>
                    <a:pt x="2546" y="15"/>
                    <a:pt x="2397" y="1"/>
                    <a:pt x="2247"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079;p57">
              <a:extLst>
                <a:ext uri="{FF2B5EF4-FFF2-40B4-BE49-F238E27FC236}">
                  <a16:creationId xmlns:a16="http://schemas.microsoft.com/office/drawing/2014/main" id="{88758838-46F6-4362-B8CA-3BDEBC5C820A}"/>
                </a:ext>
              </a:extLst>
            </p:cNvPr>
            <p:cNvSpPr/>
            <p:nvPr/>
          </p:nvSpPr>
          <p:spPr>
            <a:xfrm>
              <a:off x="8363215" y="3268783"/>
              <a:ext cx="95776" cy="673784"/>
            </a:xfrm>
            <a:custGeom>
              <a:avLst/>
              <a:gdLst/>
              <a:ahLst/>
              <a:cxnLst/>
              <a:rect l="l" t="t" r="r" b="b"/>
              <a:pathLst>
                <a:path w="4942" h="34767" extrusionOk="0">
                  <a:moveTo>
                    <a:pt x="4394" y="1"/>
                  </a:moveTo>
                  <a:lnTo>
                    <a:pt x="36" y="34219"/>
                  </a:lnTo>
                  <a:cubicBezTo>
                    <a:pt x="0" y="34517"/>
                    <a:pt x="84" y="34767"/>
                    <a:pt x="238" y="34767"/>
                  </a:cubicBezTo>
                  <a:cubicBezTo>
                    <a:pt x="381" y="34767"/>
                    <a:pt x="536" y="34517"/>
                    <a:pt x="572" y="34219"/>
                  </a:cubicBezTo>
                  <a:lnTo>
                    <a:pt x="4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080;p57">
              <a:extLst>
                <a:ext uri="{FF2B5EF4-FFF2-40B4-BE49-F238E27FC236}">
                  <a16:creationId xmlns:a16="http://schemas.microsoft.com/office/drawing/2014/main" id="{3B170153-F579-4A77-BB0C-B13DF969B1F8}"/>
                </a:ext>
              </a:extLst>
            </p:cNvPr>
            <p:cNvSpPr/>
            <p:nvPr/>
          </p:nvSpPr>
          <p:spPr>
            <a:xfrm>
              <a:off x="8224996" y="3268783"/>
              <a:ext cx="95776" cy="673784"/>
            </a:xfrm>
            <a:custGeom>
              <a:avLst/>
              <a:gdLst/>
              <a:ahLst/>
              <a:cxnLst/>
              <a:rect l="l" t="t" r="r" b="b"/>
              <a:pathLst>
                <a:path w="4942" h="34767" extrusionOk="0">
                  <a:moveTo>
                    <a:pt x="4394" y="1"/>
                  </a:moveTo>
                  <a:lnTo>
                    <a:pt x="36" y="34219"/>
                  </a:lnTo>
                  <a:cubicBezTo>
                    <a:pt x="0" y="34517"/>
                    <a:pt x="84" y="34767"/>
                    <a:pt x="239" y="34767"/>
                  </a:cubicBezTo>
                  <a:cubicBezTo>
                    <a:pt x="381" y="34767"/>
                    <a:pt x="536" y="34517"/>
                    <a:pt x="572" y="34219"/>
                  </a:cubicBezTo>
                  <a:lnTo>
                    <a:pt x="4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81;p57">
              <a:extLst>
                <a:ext uri="{FF2B5EF4-FFF2-40B4-BE49-F238E27FC236}">
                  <a16:creationId xmlns:a16="http://schemas.microsoft.com/office/drawing/2014/main" id="{56DEAFC7-4370-41E0-908E-F038C025C69B}"/>
                </a:ext>
              </a:extLst>
            </p:cNvPr>
            <p:cNvSpPr/>
            <p:nvPr/>
          </p:nvSpPr>
          <p:spPr>
            <a:xfrm>
              <a:off x="8291450" y="3400780"/>
              <a:ext cx="150001" cy="21240"/>
            </a:xfrm>
            <a:custGeom>
              <a:avLst/>
              <a:gdLst/>
              <a:ahLst/>
              <a:cxnLst/>
              <a:rect l="l" t="t" r="r" b="b"/>
              <a:pathLst>
                <a:path w="7740" h="1096" extrusionOk="0">
                  <a:moveTo>
                    <a:pt x="381" y="0"/>
                  </a:moveTo>
                  <a:cubicBezTo>
                    <a:pt x="227" y="0"/>
                    <a:pt x="72" y="250"/>
                    <a:pt x="36" y="548"/>
                  </a:cubicBezTo>
                  <a:cubicBezTo>
                    <a:pt x="0" y="845"/>
                    <a:pt x="96" y="1096"/>
                    <a:pt x="239" y="1096"/>
                  </a:cubicBezTo>
                  <a:lnTo>
                    <a:pt x="7370" y="1096"/>
                  </a:lnTo>
                  <a:cubicBezTo>
                    <a:pt x="7513" y="1096"/>
                    <a:pt x="7668" y="845"/>
                    <a:pt x="7704" y="548"/>
                  </a:cubicBezTo>
                  <a:cubicBezTo>
                    <a:pt x="7740" y="250"/>
                    <a:pt x="7656" y="0"/>
                    <a:pt x="7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82;p57">
              <a:extLst>
                <a:ext uri="{FF2B5EF4-FFF2-40B4-BE49-F238E27FC236}">
                  <a16:creationId xmlns:a16="http://schemas.microsoft.com/office/drawing/2014/main" id="{051A4EE8-AF8F-4B0F-9C53-D43E56488754}"/>
                </a:ext>
              </a:extLst>
            </p:cNvPr>
            <p:cNvSpPr/>
            <p:nvPr/>
          </p:nvSpPr>
          <p:spPr>
            <a:xfrm>
              <a:off x="8274609" y="3532991"/>
              <a:ext cx="150001" cy="21240"/>
            </a:xfrm>
            <a:custGeom>
              <a:avLst/>
              <a:gdLst/>
              <a:ahLst/>
              <a:cxnLst/>
              <a:rect l="l" t="t" r="r" b="b"/>
              <a:pathLst>
                <a:path w="7740" h="1096" extrusionOk="0">
                  <a:moveTo>
                    <a:pt x="381" y="0"/>
                  </a:moveTo>
                  <a:cubicBezTo>
                    <a:pt x="227" y="0"/>
                    <a:pt x="72" y="250"/>
                    <a:pt x="36" y="548"/>
                  </a:cubicBezTo>
                  <a:cubicBezTo>
                    <a:pt x="0" y="846"/>
                    <a:pt x="96" y="1096"/>
                    <a:pt x="238" y="1096"/>
                  </a:cubicBezTo>
                  <a:lnTo>
                    <a:pt x="7370" y="1096"/>
                  </a:lnTo>
                  <a:cubicBezTo>
                    <a:pt x="7513" y="1096"/>
                    <a:pt x="7668" y="846"/>
                    <a:pt x="7704" y="548"/>
                  </a:cubicBezTo>
                  <a:cubicBezTo>
                    <a:pt x="7739" y="250"/>
                    <a:pt x="7656" y="0"/>
                    <a:pt x="7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83;p57">
              <a:extLst>
                <a:ext uri="{FF2B5EF4-FFF2-40B4-BE49-F238E27FC236}">
                  <a16:creationId xmlns:a16="http://schemas.microsoft.com/office/drawing/2014/main" id="{2CAE1565-41A3-49FA-9DB0-17419016E369}"/>
                </a:ext>
              </a:extLst>
            </p:cNvPr>
            <p:cNvSpPr/>
            <p:nvPr/>
          </p:nvSpPr>
          <p:spPr>
            <a:xfrm>
              <a:off x="8257768" y="3664290"/>
              <a:ext cx="150001" cy="21706"/>
            </a:xfrm>
            <a:custGeom>
              <a:avLst/>
              <a:gdLst/>
              <a:ahLst/>
              <a:cxnLst/>
              <a:rect l="l" t="t" r="r" b="b"/>
              <a:pathLst>
                <a:path w="7740" h="1120" extrusionOk="0">
                  <a:moveTo>
                    <a:pt x="381" y="0"/>
                  </a:moveTo>
                  <a:cubicBezTo>
                    <a:pt x="226" y="0"/>
                    <a:pt x="72" y="250"/>
                    <a:pt x="36" y="560"/>
                  </a:cubicBezTo>
                  <a:cubicBezTo>
                    <a:pt x="0" y="869"/>
                    <a:pt x="84" y="1119"/>
                    <a:pt x="238" y="1119"/>
                  </a:cubicBezTo>
                  <a:lnTo>
                    <a:pt x="7358" y="1119"/>
                  </a:lnTo>
                  <a:cubicBezTo>
                    <a:pt x="7513" y="1119"/>
                    <a:pt x="7668" y="869"/>
                    <a:pt x="7704" y="560"/>
                  </a:cubicBezTo>
                  <a:cubicBezTo>
                    <a:pt x="7739" y="250"/>
                    <a:pt x="7656" y="0"/>
                    <a:pt x="7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84;p57">
              <a:extLst>
                <a:ext uri="{FF2B5EF4-FFF2-40B4-BE49-F238E27FC236}">
                  <a16:creationId xmlns:a16="http://schemas.microsoft.com/office/drawing/2014/main" id="{43F288DC-619E-47EA-B6DF-F39DCB00D1F3}"/>
                </a:ext>
              </a:extLst>
            </p:cNvPr>
            <p:cNvSpPr/>
            <p:nvPr/>
          </p:nvSpPr>
          <p:spPr>
            <a:xfrm>
              <a:off x="8240927" y="3797411"/>
              <a:ext cx="150001" cy="21260"/>
            </a:xfrm>
            <a:custGeom>
              <a:avLst/>
              <a:gdLst/>
              <a:ahLst/>
              <a:cxnLst/>
              <a:rect l="l" t="t" r="r" b="b"/>
              <a:pathLst>
                <a:path w="7740" h="1097" extrusionOk="0">
                  <a:moveTo>
                    <a:pt x="381" y="1"/>
                  </a:moveTo>
                  <a:cubicBezTo>
                    <a:pt x="226" y="1"/>
                    <a:pt x="71" y="251"/>
                    <a:pt x="36" y="549"/>
                  </a:cubicBezTo>
                  <a:cubicBezTo>
                    <a:pt x="0" y="846"/>
                    <a:pt x="83" y="1096"/>
                    <a:pt x="238" y="1096"/>
                  </a:cubicBezTo>
                  <a:lnTo>
                    <a:pt x="7358" y="1096"/>
                  </a:lnTo>
                  <a:cubicBezTo>
                    <a:pt x="7513" y="1096"/>
                    <a:pt x="7668" y="846"/>
                    <a:pt x="7703" y="549"/>
                  </a:cubicBezTo>
                  <a:cubicBezTo>
                    <a:pt x="7739" y="251"/>
                    <a:pt x="7656" y="1"/>
                    <a:pt x="7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85;p57">
              <a:extLst>
                <a:ext uri="{FF2B5EF4-FFF2-40B4-BE49-F238E27FC236}">
                  <a16:creationId xmlns:a16="http://schemas.microsoft.com/office/drawing/2014/main" id="{CFFEE647-C980-44D4-AE31-771C2CD9CD51}"/>
                </a:ext>
              </a:extLst>
            </p:cNvPr>
            <p:cNvSpPr/>
            <p:nvPr/>
          </p:nvSpPr>
          <p:spPr>
            <a:xfrm>
              <a:off x="8440502" y="3268783"/>
              <a:ext cx="95776" cy="673784"/>
            </a:xfrm>
            <a:custGeom>
              <a:avLst/>
              <a:gdLst/>
              <a:ahLst/>
              <a:cxnLst/>
              <a:rect l="l" t="t" r="r" b="b"/>
              <a:pathLst>
                <a:path w="4942" h="34767" extrusionOk="0">
                  <a:moveTo>
                    <a:pt x="1" y="1"/>
                  </a:moveTo>
                  <a:lnTo>
                    <a:pt x="4371" y="34219"/>
                  </a:lnTo>
                  <a:cubicBezTo>
                    <a:pt x="4406" y="34517"/>
                    <a:pt x="4561" y="34767"/>
                    <a:pt x="4704" y="34767"/>
                  </a:cubicBezTo>
                  <a:cubicBezTo>
                    <a:pt x="4859" y="34767"/>
                    <a:pt x="4942" y="34517"/>
                    <a:pt x="4906" y="34219"/>
                  </a:cubicBezTo>
                  <a:lnTo>
                    <a:pt x="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86;p57">
              <a:extLst>
                <a:ext uri="{FF2B5EF4-FFF2-40B4-BE49-F238E27FC236}">
                  <a16:creationId xmlns:a16="http://schemas.microsoft.com/office/drawing/2014/main" id="{C51C6AEA-4FA4-42BC-AAD4-58DEA78C1A8F}"/>
                </a:ext>
              </a:extLst>
            </p:cNvPr>
            <p:cNvSpPr/>
            <p:nvPr/>
          </p:nvSpPr>
          <p:spPr>
            <a:xfrm>
              <a:off x="8578720" y="3268783"/>
              <a:ext cx="95776" cy="673784"/>
            </a:xfrm>
            <a:custGeom>
              <a:avLst/>
              <a:gdLst/>
              <a:ahLst/>
              <a:cxnLst/>
              <a:rect l="l" t="t" r="r" b="b"/>
              <a:pathLst>
                <a:path w="4942" h="34767" extrusionOk="0">
                  <a:moveTo>
                    <a:pt x="1" y="1"/>
                  </a:moveTo>
                  <a:lnTo>
                    <a:pt x="4370" y="34219"/>
                  </a:lnTo>
                  <a:cubicBezTo>
                    <a:pt x="4406" y="34517"/>
                    <a:pt x="4561" y="34767"/>
                    <a:pt x="4704" y="34767"/>
                  </a:cubicBezTo>
                  <a:cubicBezTo>
                    <a:pt x="4859" y="34767"/>
                    <a:pt x="4942" y="34517"/>
                    <a:pt x="4906" y="34219"/>
                  </a:cubicBezTo>
                  <a:lnTo>
                    <a:pt x="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87;p57">
              <a:extLst>
                <a:ext uri="{FF2B5EF4-FFF2-40B4-BE49-F238E27FC236}">
                  <a16:creationId xmlns:a16="http://schemas.microsoft.com/office/drawing/2014/main" id="{F32490BF-CCB2-4EAF-AC52-E6C071A5A308}"/>
                </a:ext>
              </a:extLst>
            </p:cNvPr>
            <p:cNvSpPr/>
            <p:nvPr/>
          </p:nvSpPr>
          <p:spPr>
            <a:xfrm>
              <a:off x="8300210" y="3247562"/>
              <a:ext cx="295371" cy="42016"/>
            </a:xfrm>
            <a:custGeom>
              <a:avLst/>
              <a:gdLst/>
              <a:ahLst/>
              <a:cxnLst/>
              <a:rect l="l" t="t" r="r" b="b"/>
              <a:pathLst>
                <a:path w="15241" h="2168" extrusionOk="0">
                  <a:moveTo>
                    <a:pt x="156" y="0"/>
                  </a:moveTo>
                  <a:cubicBezTo>
                    <a:pt x="72" y="0"/>
                    <a:pt x="1" y="143"/>
                    <a:pt x="1" y="322"/>
                  </a:cubicBezTo>
                  <a:lnTo>
                    <a:pt x="1" y="1858"/>
                  </a:lnTo>
                  <a:cubicBezTo>
                    <a:pt x="1" y="2036"/>
                    <a:pt x="72" y="2167"/>
                    <a:pt x="156" y="2167"/>
                  </a:cubicBezTo>
                  <a:lnTo>
                    <a:pt x="15074" y="2167"/>
                  </a:lnTo>
                  <a:cubicBezTo>
                    <a:pt x="15169" y="2167"/>
                    <a:pt x="15241" y="2036"/>
                    <a:pt x="15241" y="1858"/>
                  </a:cubicBezTo>
                  <a:lnTo>
                    <a:pt x="15241" y="322"/>
                  </a:lnTo>
                  <a:cubicBezTo>
                    <a:pt x="15241" y="143"/>
                    <a:pt x="15169" y="0"/>
                    <a:pt x="15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88;p57">
              <a:extLst>
                <a:ext uri="{FF2B5EF4-FFF2-40B4-BE49-F238E27FC236}">
                  <a16:creationId xmlns:a16="http://schemas.microsoft.com/office/drawing/2014/main" id="{C54D6D54-9536-49C5-819C-4BA83A35D986}"/>
                </a:ext>
              </a:extLst>
            </p:cNvPr>
            <p:cNvSpPr/>
            <p:nvPr/>
          </p:nvSpPr>
          <p:spPr>
            <a:xfrm>
              <a:off x="8458041" y="3400780"/>
              <a:ext cx="150001" cy="21240"/>
            </a:xfrm>
            <a:custGeom>
              <a:avLst/>
              <a:gdLst/>
              <a:ahLst/>
              <a:cxnLst/>
              <a:rect l="l" t="t" r="r" b="b"/>
              <a:pathLst>
                <a:path w="7740" h="1096" extrusionOk="0">
                  <a:moveTo>
                    <a:pt x="239" y="0"/>
                  </a:moveTo>
                  <a:cubicBezTo>
                    <a:pt x="84" y="0"/>
                    <a:pt x="1" y="250"/>
                    <a:pt x="37" y="548"/>
                  </a:cubicBezTo>
                  <a:cubicBezTo>
                    <a:pt x="72" y="845"/>
                    <a:pt x="227" y="1096"/>
                    <a:pt x="382" y="1096"/>
                  </a:cubicBezTo>
                  <a:lnTo>
                    <a:pt x="7502" y="1096"/>
                  </a:lnTo>
                  <a:cubicBezTo>
                    <a:pt x="7657" y="1096"/>
                    <a:pt x="7740" y="845"/>
                    <a:pt x="7704" y="548"/>
                  </a:cubicBezTo>
                  <a:cubicBezTo>
                    <a:pt x="7668" y="250"/>
                    <a:pt x="7514" y="0"/>
                    <a:pt x="7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89;p57">
              <a:extLst>
                <a:ext uri="{FF2B5EF4-FFF2-40B4-BE49-F238E27FC236}">
                  <a16:creationId xmlns:a16="http://schemas.microsoft.com/office/drawing/2014/main" id="{9C891458-7C2D-49E1-B116-3B1ADD2F26CB}"/>
                </a:ext>
              </a:extLst>
            </p:cNvPr>
            <p:cNvSpPr/>
            <p:nvPr/>
          </p:nvSpPr>
          <p:spPr>
            <a:xfrm>
              <a:off x="8474882" y="3532991"/>
              <a:ext cx="150001" cy="21240"/>
            </a:xfrm>
            <a:custGeom>
              <a:avLst/>
              <a:gdLst/>
              <a:ahLst/>
              <a:cxnLst/>
              <a:rect l="l" t="t" r="r" b="b"/>
              <a:pathLst>
                <a:path w="7740" h="1096" extrusionOk="0">
                  <a:moveTo>
                    <a:pt x="239" y="0"/>
                  </a:moveTo>
                  <a:cubicBezTo>
                    <a:pt x="84" y="0"/>
                    <a:pt x="1" y="250"/>
                    <a:pt x="37" y="548"/>
                  </a:cubicBezTo>
                  <a:cubicBezTo>
                    <a:pt x="72" y="846"/>
                    <a:pt x="227" y="1096"/>
                    <a:pt x="382" y="1096"/>
                  </a:cubicBezTo>
                  <a:lnTo>
                    <a:pt x="7502" y="1096"/>
                  </a:lnTo>
                  <a:cubicBezTo>
                    <a:pt x="7657" y="1096"/>
                    <a:pt x="7740" y="846"/>
                    <a:pt x="7704" y="548"/>
                  </a:cubicBezTo>
                  <a:cubicBezTo>
                    <a:pt x="7669" y="250"/>
                    <a:pt x="7514" y="0"/>
                    <a:pt x="7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90;p57">
              <a:extLst>
                <a:ext uri="{FF2B5EF4-FFF2-40B4-BE49-F238E27FC236}">
                  <a16:creationId xmlns:a16="http://schemas.microsoft.com/office/drawing/2014/main" id="{CB0B0664-1681-47D2-91A0-44C6B70CB2B4}"/>
                </a:ext>
              </a:extLst>
            </p:cNvPr>
            <p:cNvSpPr/>
            <p:nvPr/>
          </p:nvSpPr>
          <p:spPr>
            <a:xfrm>
              <a:off x="8491743" y="3664290"/>
              <a:ext cx="150001" cy="21706"/>
            </a:xfrm>
            <a:custGeom>
              <a:avLst/>
              <a:gdLst/>
              <a:ahLst/>
              <a:cxnLst/>
              <a:rect l="l" t="t" r="r" b="b"/>
              <a:pathLst>
                <a:path w="7740" h="1120" extrusionOk="0">
                  <a:moveTo>
                    <a:pt x="238" y="0"/>
                  </a:moveTo>
                  <a:cubicBezTo>
                    <a:pt x="83" y="0"/>
                    <a:pt x="0" y="250"/>
                    <a:pt x="36" y="560"/>
                  </a:cubicBezTo>
                  <a:cubicBezTo>
                    <a:pt x="72" y="869"/>
                    <a:pt x="226" y="1119"/>
                    <a:pt x="381" y="1119"/>
                  </a:cubicBezTo>
                  <a:lnTo>
                    <a:pt x="7501" y="1119"/>
                  </a:lnTo>
                  <a:cubicBezTo>
                    <a:pt x="7656" y="1119"/>
                    <a:pt x="7739" y="869"/>
                    <a:pt x="7703" y="560"/>
                  </a:cubicBezTo>
                  <a:cubicBezTo>
                    <a:pt x="7668" y="250"/>
                    <a:pt x="7513" y="0"/>
                    <a:pt x="7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91;p57">
              <a:extLst>
                <a:ext uri="{FF2B5EF4-FFF2-40B4-BE49-F238E27FC236}">
                  <a16:creationId xmlns:a16="http://schemas.microsoft.com/office/drawing/2014/main" id="{DAA7DC68-8B56-4871-85E2-D71FF2EACE24}"/>
                </a:ext>
              </a:extLst>
            </p:cNvPr>
            <p:cNvSpPr/>
            <p:nvPr/>
          </p:nvSpPr>
          <p:spPr>
            <a:xfrm>
              <a:off x="8508584" y="3797411"/>
              <a:ext cx="150001" cy="21260"/>
            </a:xfrm>
            <a:custGeom>
              <a:avLst/>
              <a:gdLst/>
              <a:ahLst/>
              <a:cxnLst/>
              <a:rect l="l" t="t" r="r" b="b"/>
              <a:pathLst>
                <a:path w="7740" h="1097" extrusionOk="0">
                  <a:moveTo>
                    <a:pt x="238" y="1"/>
                  </a:moveTo>
                  <a:cubicBezTo>
                    <a:pt x="96" y="1"/>
                    <a:pt x="0" y="251"/>
                    <a:pt x="36" y="549"/>
                  </a:cubicBezTo>
                  <a:cubicBezTo>
                    <a:pt x="72" y="846"/>
                    <a:pt x="226" y="1096"/>
                    <a:pt x="381" y="1096"/>
                  </a:cubicBezTo>
                  <a:lnTo>
                    <a:pt x="7501" y="1096"/>
                  </a:lnTo>
                  <a:cubicBezTo>
                    <a:pt x="7656" y="1096"/>
                    <a:pt x="7739" y="846"/>
                    <a:pt x="7704" y="549"/>
                  </a:cubicBezTo>
                  <a:cubicBezTo>
                    <a:pt x="7668" y="251"/>
                    <a:pt x="7513" y="1"/>
                    <a:pt x="7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507;p36">
            <a:extLst>
              <a:ext uri="{FF2B5EF4-FFF2-40B4-BE49-F238E27FC236}">
                <a16:creationId xmlns:a16="http://schemas.microsoft.com/office/drawing/2014/main" id="{01D64E70-9903-443D-A51C-CF1F21BA550C}"/>
              </a:ext>
            </a:extLst>
          </p:cNvPr>
          <p:cNvSpPr txBox="1">
            <a:spLocks/>
          </p:cNvSpPr>
          <p:nvPr/>
        </p:nvSpPr>
        <p:spPr>
          <a:xfrm>
            <a:off x="389585" y="2534485"/>
            <a:ext cx="2485547" cy="12284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a:t>Mass adoption of solar panels</a:t>
            </a:r>
          </a:p>
        </p:txBody>
      </p:sp>
      <p:grpSp>
        <p:nvGrpSpPr>
          <p:cNvPr id="161" name="Google Shape;509;p36">
            <a:extLst>
              <a:ext uri="{FF2B5EF4-FFF2-40B4-BE49-F238E27FC236}">
                <a16:creationId xmlns:a16="http://schemas.microsoft.com/office/drawing/2014/main" id="{67EB62A4-78FB-4930-B6D3-0D7A0B9396A0}"/>
              </a:ext>
            </a:extLst>
          </p:cNvPr>
          <p:cNvGrpSpPr/>
          <p:nvPr/>
        </p:nvGrpSpPr>
        <p:grpSpPr>
          <a:xfrm>
            <a:off x="6605355" y="1085612"/>
            <a:ext cx="1589647" cy="1519917"/>
            <a:chOff x="1736800" y="621675"/>
            <a:chExt cx="4451775" cy="4448225"/>
          </a:xfrm>
        </p:grpSpPr>
        <p:sp>
          <p:nvSpPr>
            <p:cNvPr id="162" name="Google Shape;510;p36">
              <a:extLst>
                <a:ext uri="{FF2B5EF4-FFF2-40B4-BE49-F238E27FC236}">
                  <a16:creationId xmlns:a16="http://schemas.microsoft.com/office/drawing/2014/main" id="{B713EF01-A2F5-48E2-B9AA-C2EF459D1DED}"/>
                </a:ext>
              </a:extLst>
            </p:cNvPr>
            <p:cNvSpPr/>
            <p:nvPr/>
          </p:nvSpPr>
          <p:spPr>
            <a:xfrm>
              <a:off x="2950350" y="621675"/>
              <a:ext cx="3168575" cy="3683275"/>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11;p36">
              <a:extLst>
                <a:ext uri="{FF2B5EF4-FFF2-40B4-BE49-F238E27FC236}">
                  <a16:creationId xmlns:a16="http://schemas.microsoft.com/office/drawing/2014/main" id="{C95F874B-2B65-408C-BCF6-5343BE39E66C}"/>
                </a:ext>
              </a:extLst>
            </p:cNvPr>
            <p:cNvSpPr/>
            <p:nvPr/>
          </p:nvSpPr>
          <p:spPr>
            <a:xfrm>
              <a:off x="1743950" y="2590925"/>
              <a:ext cx="3777575" cy="2478975"/>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2;p36">
              <a:extLst>
                <a:ext uri="{FF2B5EF4-FFF2-40B4-BE49-F238E27FC236}">
                  <a16:creationId xmlns:a16="http://schemas.microsoft.com/office/drawing/2014/main" id="{40B78E0F-AD1B-496E-A28B-FA1923AD4400}"/>
                </a:ext>
              </a:extLst>
            </p:cNvPr>
            <p:cNvSpPr/>
            <p:nvPr/>
          </p:nvSpPr>
          <p:spPr>
            <a:xfrm>
              <a:off x="4102875" y="1393400"/>
              <a:ext cx="2085700" cy="1942975"/>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13;p36">
              <a:extLst>
                <a:ext uri="{FF2B5EF4-FFF2-40B4-BE49-F238E27FC236}">
                  <a16:creationId xmlns:a16="http://schemas.microsoft.com/office/drawing/2014/main" id="{12020F79-80C7-44AA-8295-03CA476FFB17}"/>
                </a:ext>
              </a:extLst>
            </p:cNvPr>
            <p:cNvSpPr/>
            <p:nvPr/>
          </p:nvSpPr>
          <p:spPr>
            <a:xfrm>
              <a:off x="3636950" y="1852825"/>
              <a:ext cx="1947450" cy="1333525"/>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14;p36">
              <a:extLst>
                <a:ext uri="{FF2B5EF4-FFF2-40B4-BE49-F238E27FC236}">
                  <a16:creationId xmlns:a16="http://schemas.microsoft.com/office/drawing/2014/main" id="{A362B733-BADD-40D1-B3CD-0856AC07060F}"/>
                </a:ext>
              </a:extLst>
            </p:cNvPr>
            <p:cNvSpPr/>
            <p:nvPr/>
          </p:nvSpPr>
          <p:spPr>
            <a:xfrm>
              <a:off x="4653100" y="2680525"/>
              <a:ext cx="490125" cy="66750"/>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15;p36">
              <a:extLst>
                <a:ext uri="{FF2B5EF4-FFF2-40B4-BE49-F238E27FC236}">
                  <a16:creationId xmlns:a16="http://schemas.microsoft.com/office/drawing/2014/main" id="{31BBB299-C4A8-4BE9-B4E3-D012FB9C7FA4}"/>
                </a:ext>
              </a:extLst>
            </p:cNvPr>
            <p:cNvSpPr/>
            <p:nvPr/>
          </p:nvSpPr>
          <p:spPr>
            <a:xfrm>
              <a:off x="5039700" y="1915525"/>
              <a:ext cx="186000" cy="408475"/>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16;p36">
              <a:extLst>
                <a:ext uri="{FF2B5EF4-FFF2-40B4-BE49-F238E27FC236}">
                  <a16:creationId xmlns:a16="http://schemas.microsoft.com/office/drawing/2014/main" id="{4C4795EF-72FA-4355-984E-2D53BB7D6E7B}"/>
                </a:ext>
              </a:extLst>
            </p:cNvPr>
            <p:cNvSpPr/>
            <p:nvPr/>
          </p:nvSpPr>
          <p:spPr>
            <a:xfrm>
              <a:off x="1955000" y="777275"/>
              <a:ext cx="1748150" cy="2266025"/>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17;p36">
              <a:extLst>
                <a:ext uri="{FF2B5EF4-FFF2-40B4-BE49-F238E27FC236}">
                  <a16:creationId xmlns:a16="http://schemas.microsoft.com/office/drawing/2014/main" id="{289FDD2E-2FD2-4721-9267-B050EADC7730}"/>
                </a:ext>
              </a:extLst>
            </p:cNvPr>
            <p:cNvSpPr/>
            <p:nvPr/>
          </p:nvSpPr>
          <p:spPr>
            <a:xfrm>
              <a:off x="2544625" y="1125700"/>
              <a:ext cx="1171925" cy="2553025"/>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18;p36">
              <a:extLst>
                <a:ext uri="{FF2B5EF4-FFF2-40B4-BE49-F238E27FC236}">
                  <a16:creationId xmlns:a16="http://schemas.microsoft.com/office/drawing/2014/main" id="{3CAB9941-341E-44B8-ACE4-ACE74E7A3F02}"/>
                </a:ext>
              </a:extLst>
            </p:cNvPr>
            <p:cNvSpPr/>
            <p:nvPr/>
          </p:nvSpPr>
          <p:spPr>
            <a:xfrm>
              <a:off x="3414400" y="1814125"/>
              <a:ext cx="59600" cy="670275"/>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19;p36">
              <a:extLst>
                <a:ext uri="{FF2B5EF4-FFF2-40B4-BE49-F238E27FC236}">
                  <a16:creationId xmlns:a16="http://schemas.microsoft.com/office/drawing/2014/main" id="{DDC3EBE0-CB6E-4803-8BAF-40F154E0BE17}"/>
                </a:ext>
              </a:extLst>
            </p:cNvPr>
            <p:cNvSpPr/>
            <p:nvPr/>
          </p:nvSpPr>
          <p:spPr>
            <a:xfrm>
              <a:off x="2742000" y="1801225"/>
              <a:ext cx="531925" cy="236125"/>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20;p36">
              <a:extLst>
                <a:ext uri="{FF2B5EF4-FFF2-40B4-BE49-F238E27FC236}">
                  <a16:creationId xmlns:a16="http://schemas.microsoft.com/office/drawing/2014/main" id="{B0A4BA09-F449-42F8-92C4-C43633B016EA}"/>
                </a:ext>
              </a:extLst>
            </p:cNvPr>
            <p:cNvSpPr/>
            <p:nvPr/>
          </p:nvSpPr>
          <p:spPr>
            <a:xfrm>
              <a:off x="2896175" y="1225675"/>
              <a:ext cx="58250" cy="29067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21;p36">
              <a:extLst>
                <a:ext uri="{FF2B5EF4-FFF2-40B4-BE49-F238E27FC236}">
                  <a16:creationId xmlns:a16="http://schemas.microsoft.com/office/drawing/2014/main" id="{8C12B3D6-DE31-4CCD-839F-082046723606}"/>
                </a:ext>
              </a:extLst>
            </p:cNvPr>
            <p:cNvSpPr/>
            <p:nvPr/>
          </p:nvSpPr>
          <p:spPr>
            <a:xfrm>
              <a:off x="1736800" y="1865100"/>
              <a:ext cx="1752800" cy="1023700"/>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22;p36">
              <a:extLst>
                <a:ext uri="{FF2B5EF4-FFF2-40B4-BE49-F238E27FC236}">
                  <a16:creationId xmlns:a16="http://schemas.microsoft.com/office/drawing/2014/main" id="{6F1A736C-B974-4E38-884C-D8DE4ED39613}"/>
                </a:ext>
              </a:extLst>
            </p:cNvPr>
            <p:cNvSpPr/>
            <p:nvPr/>
          </p:nvSpPr>
          <p:spPr>
            <a:xfrm>
              <a:off x="2112150" y="2219350"/>
              <a:ext cx="1607200" cy="1043925"/>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23;p36">
              <a:extLst>
                <a:ext uri="{FF2B5EF4-FFF2-40B4-BE49-F238E27FC236}">
                  <a16:creationId xmlns:a16="http://schemas.microsoft.com/office/drawing/2014/main" id="{7D30B864-65ED-4DB5-A803-19D396ADDC0B}"/>
                </a:ext>
              </a:extLst>
            </p:cNvPr>
            <p:cNvSpPr/>
            <p:nvPr/>
          </p:nvSpPr>
          <p:spPr>
            <a:xfrm>
              <a:off x="2695475" y="2245500"/>
              <a:ext cx="328950" cy="329525"/>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24;p36">
              <a:extLst>
                <a:ext uri="{FF2B5EF4-FFF2-40B4-BE49-F238E27FC236}">
                  <a16:creationId xmlns:a16="http://schemas.microsoft.com/office/drawing/2014/main" id="{87926389-0242-4A09-BA60-331F6A52D16D}"/>
                </a:ext>
              </a:extLst>
            </p:cNvPr>
            <p:cNvSpPr/>
            <p:nvPr/>
          </p:nvSpPr>
          <p:spPr>
            <a:xfrm>
              <a:off x="2179125" y="2402975"/>
              <a:ext cx="489325" cy="87375"/>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25;p36">
              <a:extLst>
                <a:ext uri="{FF2B5EF4-FFF2-40B4-BE49-F238E27FC236}">
                  <a16:creationId xmlns:a16="http://schemas.microsoft.com/office/drawing/2014/main" id="{0AF1163A-620A-4787-8B3D-F79863D797FF}"/>
                </a:ext>
              </a:extLst>
            </p:cNvPr>
            <p:cNvSpPr/>
            <p:nvPr/>
          </p:nvSpPr>
          <p:spPr>
            <a:xfrm>
              <a:off x="2525000" y="1956025"/>
              <a:ext cx="2631025" cy="2630700"/>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26;p36">
              <a:extLst>
                <a:ext uri="{FF2B5EF4-FFF2-40B4-BE49-F238E27FC236}">
                  <a16:creationId xmlns:a16="http://schemas.microsoft.com/office/drawing/2014/main" id="{981726B7-7717-4263-8D2A-623E2685D03D}"/>
                </a:ext>
              </a:extLst>
            </p:cNvPr>
            <p:cNvSpPr/>
            <p:nvPr/>
          </p:nvSpPr>
          <p:spPr>
            <a:xfrm>
              <a:off x="4178175" y="4397625"/>
              <a:ext cx="88750" cy="32875"/>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27;p36">
              <a:extLst>
                <a:ext uri="{FF2B5EF4-FFF2-40B4-BE49-F238E27FC236}">
                  <a16:creationId xmlns:a16="http://schemas.microsoft.com/office/drawing/2014/main" id="{17F1996C-3825-40BA-9218-BDA724EFA6A7}"/>
                </a:ext>
              </a:extLst>
            </p:cNvPr>
            <p:cNvSpPr/>
            <p:nvPr/>
          </p:nvSpPr>
          <p:spPr>
            <a:xfrm>
              <a:off x="3759975" y="2855825"/>
              <a:ext cx="289350" cy="91800"/>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28;p36">
              <a:extLst>
                <a:ext uri="{FF2B5EF4-FFF2-40B4-BE49-F238E27FC236}">
                  <a16:creationId xmlns:a16="http://schemas.microsoft.com/office/drawing/2014/main" id="{D671EEC0-9E28-4346-A04F-8A3A1C53B27B}"/>
                </a:ext>
              </a:extLst>
            </p:cNvPr>
            <p:cNvSpPr/>
            <p:nvPr/>
          </p:nvSpPr>
          <p:spPr>
            <a:xfrm>
              <a:off x="3922500" y="2967700"/>
              <a:ext cx="77800" cy="27925"/>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29;p36">
              <a:extLst>
                <a:ext uri="{FF2B5EF4-FFF2-40B4-BE49-F238E27FC236}">
                  <a16:creationId xmlns:a16="http://schemas.microsoft.com/office/drawing/2014/main" id="{F8392EF4-1A2C-4ACF-B351-496B6D1470B0}"/>
                </a:ext>
              </a:extLst>
            </p:cNvPr>
            <p:cNvSpPr/>
            <p:nvPr/>
          </p:nvSpPr>
          <p:spPr>
            <a:xfrm>
              <a:off x="4042750" y="2932100"/>
              <a:ext cx="156725" cy="70025"/>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30;p36">
              <a:extLst>
                <a:ext uri="{FF2B5EF4-FFF2-40B4-BE49-F238E27FC236}">
                  <a16:creationId xmlns:a16="http://schemas.microsoft.com/office/drawing/2014/main" id="{EB9D0083-EF4E-4FA5-8363-E2ADFC683136}"/>
                </a:ext>
              </a:extLst>
            </p:cNvPr>
            <p:cNvSpPr/>
            <p:nvPr/>
          </p:nvSpPr>
          <p:spPr>
            <a:xfrm>
              <a:off x="4212125" y="2968325"/>
              <a:ext cx="65725" cy="32225"/>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31;p36">
              <a:extLst>
                <a:ext uri="{FF2B5EF4-FFF2-40B4-BE49-F238E27FC236}">
                  <a16:creationId xmlns:a16="http://schemas.microsoft.com/office/drawing/2014/main" id="{6072486C-14CD-4160-8956-3F97E1C25564}"/>
                </a:ext>
              </a:extLst>
            </p:cNvPr>
            <p:cNvSpPr/>
            <p:nvPr/>
          </p:nvSpPr>
          <p:spPr>
            <a:xfrm>
              <a:off x="3918025" y="2797925"/>
              <a:ext cx="53625" cy="58200"/>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32;p36">
              <a:extLst>
                <a:ext uri="{FF2B5EF4-FFF2-40B4-BE49-F238E27FC236}">
                  <a16:creationId xmlns:a16="http://schemas.microsoft.com/office/drawing/2014/main" id="{B476D39E-3C75-460A-95B1-DAACEEC9EB8C}"/>
                </a:ext>
              </a:extLst>
            </p:cNvPr>
            <p:cNvSpPr/>
            <p:nvPr/>
          </p:nvSpPr>
          <p:spPr>
            <a:xfrm>
              <a:off x="3800175" y="2889750"/>
              <a:ext cx="37525" cy="28300"/>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33;p36">
              <a:extLst>
                <a:ext uri="{FF2B5EF4-FFF2-40B4-BE49-F238E27FC236}">
                  <a16:creationId xmlns:a16="http://schemas.microsoft.com/office/drawing/2014/main" id="{2C6ED04C-17DF-48EE-8E51-554787A2BB92}"/>
                </a:ext>
              </a:extLst>
            </p:cNvPr>
            <p:cNvSpPr/>
            <p:nvPr/>
          </p:nvSpPr>
          <p:spPr>
            <a:xfrm>
              <a:off x="4054075" y="2895650"/>
              <a:ext cx="42875" cy="32800"/>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34;p36">
              <a:extLst>
                <a:ext uri="{FF2B5EF4-FFF2-40B4-BE49-F238E27FC236}">
                  <a16:creationId xmlns:a16="http://schemas.microsoft.com/office/drawing/2014/main" id="{DD2AEEFE-1264-4F89-A6E0-F6E410B6AD18}"/>
                </a:ext>
              </a:extLst>
            </p:cNvPr>
            <p:cNvSpPr/>
            <p:nvPr/>
          </p:nvSpPr>
          <p:spPr>
            <a:xfrm>
              <a:off x="3014650" y="1963250"/>
              <a:ext cx="1907400" cy="250475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35;p36">
              <a:extLst>
                <a:ext uri="{FF2B5EF4-FFF2-40B4-BE49-F238E27FC236}">
                  <a16:creationId xmlns:a16="http://schemas.microsoft.com/office/drawing/2014/main" id="{5EA5AFE5-3120-49BE-94DB-F16B87A78B69}"/>
                </a:ext>
              </a:extLst>
            </p:cNvPr>
            <p:cNvSpPr/>
            <p:nvPr/>
          </p:nvSpPr>
          <p:spPr>
            <a:xfrm>
              <a:off x="4392800" y="2117950"/>
              <a:ext cx="625" cy="325"/>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36;p36">
              <a:extLst>
                <a:ext uri="{FF2B5EF4-FFF2-40B4-BE49-F238E27FC236}">
                  <a16:creationId xmlns:a16="http://schemas.microsoft.com/office/drawing/2014/main" id="{82765719-7905-4C25-B451-448737C53885}"/>
                </a:ext>
              </a:extLst>
            </p:cNvPr>
            <p:cNvSpPr/>
            <p:nvPr/>
          </p:nvSpPr>
          <p:spPr>
            <a:xfrm>
              <a:off x="3768900" y="2144450"/>
              <a:ext cx="275" cy="800"/>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37;p36">
              <a:extLst>
                <a:ext uri="{FF2B5EF4-FFF2-40B4-BE49-F238E27FC236}">
                  <a16:creationId xmlns:a16="http://schemas.microsoft.com/office/drawing/2014/main" id="{CF3F1E25-82C6-4CAD-A2F4-15780FCF3D09}"/>
                </a:ext>
              </a:extLst>
            </p:cNvPr>
            <p:cNvSpPr/>
            <p:nvPr/>
          </p:nvSpPr>
          <p:spPr>
            <a:xfrm>
              <a:off x="4255275" y="2306125"/>
              <a:ext cx="146475" cy="86025"/>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38;p36">
              <a:extLst>
                <a:ext uri="{FF2B5EF4-FFF2-40B4-BE49-F238E27FC236}">
                  <a16:creationId xmlns:a16="http://schemas.microsoft.com/office/drawing/2014/main" id="{E5573C02-815E-4C61-95B9-8C4971CC3A36}"/>
                </a:ext>
              </a:extLst>
            </p:cNvPr>
            <p:cNvSpPr/>
            <p:nvPr/>
          </p:nvSpPr>
          <p:spPr>
            <a:xfrm>
              <a:off x="3556975" y="3417150"/>
              <a:ext cx="57775" cy="54400"/>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39;p36">
              <a:extLst>
                <a:ext uri="{FF2B5EF4-FFF2-40B4-BE49-F238E27FC236}">
                  <a16:creationId xmlns:a16="http://schemas.microsoft.com/office/drawing/2014/main" id="{78C825C6-00D9-490A-ABAE-EBF7247E2A8D}"/>
                </a:ext>
              </a:extLst>
            </p:cNvPr>
            <p:cNvSpPr/>
            <p:nvPr/>
          </p:nvSpPr>
          <p:spPr>
            <a:xfrm>
              <a:off x="4824700" y="2422200"/>
              <a:ext cx="321800" cy="831450"/>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40;p36">
              <a:extLst>
                <a:ext uri="{FF2B5EF4-FFF2-40B4-BE49-F238E27FC236}">
                  <a16:creationId xmlns:a16="http://schemas.microsoft.com/office/drawing/2014/main" id="{3BFB5BEF-1AE6-4FEC-A3C6-318B0C0318A1}"/>
                </a:ext>
              </a:extLst>
            </p:cNvPr>
            <p:cNvSpPr/>
            <p:nvPr/>
          </p:nvSpPr>
          <p:spPr>
            <a:xfrm>
              <a:off x="4433875" y="2133725"/>
              <a:ext cx="96475" cy="62525"/>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41;p36">
              <a:extLst>
                <a:ext uri="{FF2B5EF4-FFF2-40B4-BE49-F238E27FC236}">
                  <a16:creationId xmlns:a16="http://schemas.microsoft.com/office/drawing/2014/main" id="{265CDA10-10B7-4EC5-9169-69C72E2C713E}"/>
                </a:ext>
              </a:extLst>
            </p:cNvPr>
            <p:cNvSpPr/>
            <p:nvPr/>
          </p:nvSpPr>
          <p:spPr>
            <a:xfrm>
              <a:off x="3614125" y="4495475"/>
              <a:ext cx="588200" cy="91450"/>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2;p36">
              <a:extLst>
                <a:ext uri="{FF2B5EF4-FFF2-40B4-BE49-F238E27FC236}">
                  <a16:creationId xmlns:a16="http://schemas.microsoft.com/office/drawing/2014/main" id="{17743847-AA27-4170-92F3-C47B6C7BCFDF}"/>
                </a:ext>
              </a:extLst>
            </p:cNvPr>
            <p:cNvSpPr/>
            <p:nvPr/>
          </p:nvSpPr>
          <p:spPr>
            <a:xfrm>
              <a:off x="2669675" y="2505800"/>
              <a:ext cx="2486350" cy="2080925"/>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507;p36">
            <a:extLst>
              <a:ext uri="{FF2B5EF4-FFF2-40B4-BE49-F238E27FC236}">
                <a16:creationId xmlns:a16="http://schemas.microsoft.com/office/drawing/2014/main" id="{36DC79C2-9889-49E2-A452-1802530C2E97}"/>
              </a:ext>
            </a:extLst>
          </p:cNvPr>
          <p:cNvSpPr txBox="1">
            <a:spLocks/>
          </p:cNvSpPr>
          <p:nvPr/>
        </p:nvSpPr>
        <p:spPr>
          <a:xfrm>
            <a:off x="3329226" y="2985812"/>
            <a:ext cx="2485547" cy="5950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a:t>Protect mangroves</a:t>
            </a:r>
          </a:p>
        </p:txBody>
      </p:sp>
    </p:spTree>
    <p:extLst>
      <p:ext uri="{BB962C8B-B14F-4D97-AF65-F5344CB8AC3E}">
        <p14:creationId xmlns:p14="http://schemas.microsoft.com/office/powerpoint/2010/main" val="28230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44E344-88CE-4CC0-B55D-5BE65632DFFF}"/>
              </a:ext>
            </a:extLst>
          </p:cNvPr>
          <p:cNvSpPr txBox="1"/>
          <p:nvPr/>
        </p:nvSpPr>
        <p:spPr>
          <a:xfrm>
            <a:off x="564356" y="739119"/>
            <a:ext cx="8267944" cy="4031873"/>
          </a:xfrm>
          <a:prstGeom prst="rect">
            <a:avLst/>
          </a:prstGeom>
          <a:noFill/>
        </p:spPr>
        <p:txBody>
          <a:bodyPr wrap="square" rtlCol="0">
            <a:spAutoFit/>
          </a:bodyPr>
          <a:lstStyle/>
          <a:p>
            <a:r>
              <a:rPr lang="en-US" sz="1600" dirty="0">
                <a:latin typeface="Open Sans" panose="020B0604020202020204" charset="0"/>
                <a:ea typeface="Open Sans" panose="020B0604020202020204" charset="0"/>
                <a:cs typeface="Open Sans" panose="020B0604020202020204" charset="0"/>
              </a:rPr>
              <a:t>Solar panels have the potential to light up Africa, just as they have the potential to power up Singapore’s 350,000 household by 2030 (Singapore to deploy 2GW of solar power by 2030, 2020), and provide 43% of Singapore’s Power demand during mid-day (Han, 2020). With much higher PV practical potential index in Africa, there is potential to generate substantially more power. Donate to our foundation and help bring light to the night.</a:t>
            </a:r>
          </a:p>
          <a:p>
            <a:endParaRPr lang="en-US" sz="1600" dirty="0">
              <a:latin typeface="Open Sans" panose="020B0604020202020204" charset="0"/>
              <a:ea typeface="Open Sans" panose="020B0604020202020204" charset="0"/>
              <a:cs typeface="Open Sans" panose="020B0604020202020204" charset="0"/>
            </a:endParaRPr>
          </a:p>
          <a:p>
            <a:r>
              <a:rPr lang="en-US" sz="1600" dirty="0">
                <a:latin typeface="Open Sans" panose="020B0604020202020204" charset="0"/>
                <a:ea typeface="Open Sans" panose="020B0604020202020204" charset="0"/>
                <a:cs typeface="Open Sans" panose="020B0604020202020204" charset="0"/>
              </a:rPr>
              <a:t>We have concluded that mangroves are the one of the most carbon-dense ecosystems in the world. We recommend prioritizing the protection of mangroves especially in countries like Indonesia which holds a large part of the world’s mangrove carbon stock. As for us, we ask for the support of local conservation efforts such as </a:t>
            </a:r>
            <a:r>
              <a:rPr lang="en-US" sz="1600" dirty="0" err="1">
                <a:latin typeface="Open Sans" panose="020B0604020202020204" charset="0"/>
                <a:ea typeface="Open Sans" panose="020B0604020202020204" charset="0"/>
                <a:cs typeface="Open Sans" panose="020B0604020202020204" charset="0"/>
              </a:rPr>
              <a:t>NParks</a:t>
            </a:r>
            <a:r>
              <a:rPr lang="en-US" sz="1600" dirty="0">
                <a:latin typeface="Open Sans" panose="020B0604020202020204" charset="0"/>
                <a:ea typeface="Open Sans" panose="020B0604020202020204" charset="0"/>
                <a:cs typeface="Open Sans" panose="020B0604020202020204" charset="0"/>
              </a:rPr>
              <a:t> and make mangrove protection a priority of our climate mitigation plans.</a:t>
            </a:r>
          </a:p>
          <a:p>
            <a:endParaRPr lang="en-SG" sz="1600" dirty="0">
              <a:latin typeface="Open Sans" panose="020B0604020202020204" charset="0"/>
              <a:ea typeface="Open Sans" panose="020B0604020202020204" charset="0"/>
              <a:cs typeface="Open Sans" panose="020B0604020202020204" charset="0"/>
            </a:endParaRPr>
          </a:p>
          <a:p>
            <a:r>
              <a:rPr lang="en-SG" sz="1600" dirty="0">
                <a:latin typeface="Open Sans" panose="020B0604020202020204" charset="0"/>
                <a:ea typeface="Open Sans" panose="020B0604020202020204" charset="0"/>
                <a:cs typeface="Open Sans" panose="020B0604020202020204" charset="0"/>
              </a:rPr>
              <a:t>This will reduce the carbon emissions produced from burning lesser fossil fuels while also reducing the carbon dioxide in the atmosphere.</a:t>
            </a:r>
          </a:p>
        </p:txBody>
      </p:sp>
      <p:sp>
        <p:nvSpPr>
          <p:cNvPr id="6" name="Title 1">
            <a:extLst>
              <a:ext uri="{FF2B5EF4-FFF2-40B4-BE49-F238E27FC236}">
                <a16:creationId xmlns:a16="http://schemas.microsoft.com/office/drawing/2014/main" id="{0BBCFE9F-32AA-4449-8655-04A56009EE26}"/>
              </a:ext>
            </a:extLst>
          </p:cNvPr>
          <p:cNvSpPr>
            <a:spLocks noGrp="1"/>
          </p:cNvSpPr>
          <p:nvPr>
            <p:ph type="title"/>
          </p:nvPr>
        </p:nvSpPr>
        <p:spPr>
          <a:xfrm>
            <a:off x="564356" y="86158"/>
            <a:ext cx="8520600" cy="572700"/>
          </a:xfrm>
        </p:spPr>
        <p:txBody>
          <a:bodyPr/>
          <a:lstStyle/>
          <a:p>
            <a:pPr algn="l"/>
            <a:r>
              <a:rPr lang="en-US"/>
              <a:t>Our Solution/Suggestions</a:t>
            </a:r>
          </a:p>
        </p:txBody>
      </p:sp>
    </p:spTree>
    <p:extLst>
      <p:ext uri="{BB962C8B-B14F-4D97-AF65-F5344CB8AC3E}">
        <p14:creationId xmlns:p14="http://schemas.microsoft.com/office/powerpoint/2010/main" val="96782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27;p56">
            <a:extLst>
              <a:ext uri="{FF2B5EF4-FFF2-40B4-BE49-F238E27FC236}">
                <a16:creationId xmlns:a16="http://schemas.microsoft.com/office/drawing/2014/main" id="{44DAE8C4-73B4-3844-9761-77CFEBB71162}"/>
              </a:ext>
            </a:extLst>
          </p:cNvPr>
          <p:cNvGrpSpPr/>
          <p:nvPr/>
        </p:nvGrpSpPr>
        <p:grpSpPr>
          <a:xfrm flipH="1">
            <a:off x="0" y="1660667"/>
            <a:ext cx="7781497" cy="3653191"/>
            <a:chOff x="1500607" y="1029675"/>
            <a:chExt cx="6216743" cy="2918584"/>
          </a:xfrm>
        </p:grpSpPr>
        <p:sp>
          <p:nvSpPr>
            <p:cNvPr id="3" name="Google Shape;1728;p56">
              <a:extLst>
                <a:ext uri="{FF2B5EF4-FFF2-40B4-BE49-F238E27FC236}">
                  <a16:creationId xmlns:a16="http://schemas.microsoft.com/office/drawing/2014/main" id="{A8A1B93A-2A07-5349-8562-7C85C8DFA703}"/>
                </a:ext>
              </a:extLst>
            </p:cNvPr>
            <p:cNvSpPr/>
            <p:nvPr/>
          </p:nvSpPr>
          <p:spPr>
            <a:xfrm rot="-245308">
              <a:off x="1551049" y="2246812"/>
              <a:ext cx="4043257" cy="1559295"/>
            </a:xfrm>
            <a:custGeom>
              <a:avLst/>
              <a:gdLst/>
              <a:ahLst/>
              <a:cxnLst/>
              <a:rect l="l" t="t" r="r" b="b"/>
              <a:pathLst>
                <a:path w="161723" h="62369" extrusionOk="0">
                  <a:moveTo>
                    <a:pt x="81754" y="1"/>
                  </a:moveTo>
                  <a:cubicBezTo>
                    <a:pt x="78087" y="1"/>
                    <a:pt x="74357" y="653"/>
                    <a:pt x="70723" y="2028"/>
                  </a:cubicBezTo>
                  <a:cubicBezTo>
                    <a:pt x="66640" y="3576"/>
                    <a:pt x="63056" y="5897"/>
                    <a:pt x="60103" y="8755"/>
                  </a:cubicBezTo>
                  <a:cubicBezTo>
                    <a:pt x="57365" y="11410"/>
                    <a:pt x="53697" y="12839"/>
                    <a:pt x="49899" y="13017"/>
                  </a:cubicBezTo>
                  <a:cubicBezTo>
                    <a:pt x="48161" y="13100"/>
                    <a:pt x="46423" y="13458"/>
                    <a:pt x="44708" y="14101"/>
                  </a:cubicBezTo>
                  <a:cubicBezTo>
                    <a:pt x="40612" y="15648"/>
                    <a:pt x="37457" y="18625"/>
                    <a:pt x="35612" y="22244"/>
                  </a:cubicBezTo>
                  <a:cubicBezTo>
                    <a:pt x="32049" y="19635"/>
                    <a:pt x="27706" y="18182"/>
                    <a:pt x="23226" y="18182"/>
                  </a:cubicBezTo>
                  <a:cubicBezTo>
                    <a:pt x="20491" y="18182"/>
                    <a:pt x="17704" y="18724"/>
                    <a:pt x="15014" y="19875"/>
                  </a:cubicBezTo>
                  <a:cubicBezTo>
                    <a:pt x="5084" y="24114"/>
                    <a:pt x="0" y="35448"/>
                    <a:pt x="3429" y="45676"/>
                  </a:cubicBezTo>
                  <a:cubicBezTo>
                    <a:pt x="6381" y="54486"/>
                    <a:pt x="14552" y="59951"/>
                    <a:pt x="23240" y="59951"/>
                  </a:cubicBezTo>
                  <a:cubicBezTo>
                    <a:pt x="25695" y="59951"/>
                    <a:pt x="28191" y="59515"/>
                    <a:pt x="30623" y="58594"/>
                  </a:cubicBezTo>
                  <a:cubicBezTo>
                    <a:pt x="36910" y="56213"/>
                    <a:pt x="41363" y="51141"/>
                    <a:pt x="43196" y="45188"/>
                  </a:cubicBezTo>
                  <a:cubicBezTo>
                    <a:pt x="45510" y="46329"/>
                    <a:pt x="48075" y="46940"/>
                    <a:pt x="50697" y="46940"/>
                  </a:cubicBezTo>
                  <a:cubicBezTo>
                    <a:pt x="51989" y="46940"/>
                    <a:pt x="53294" y="46792"/>
                    <a:pt x="54590" y="46486"/>
                  </a:cubicBezTo>
                  <a:cubicBezTo>
                    <a:pt x="60174" y="56417"/>
                    <a:pt x="70685" y="62368"/>
                    <a:pt x="81765" y="62368"/>
                  </a:cubicBezTo>
                  <a:cubicBezTo>
                    <a:pt x="85429" y="62368"/>
                    <a:pt x="89155" y="61717"/>
                    <a:pt x="92786" y="60344"/>
                  </a:cubicBezTo>
                  <a:cubicBezTo>
                    <a:pt x="98882" y="58046"/>
                    <a:pt x="103823" y="54034"/>
                    <a:pt x="107287" y="49081"/>
                  </a:cubicBezTo>
                  <a:cubicBezTo>
                    <a:pt x="110418" y="52024"/>
                    <a:pt x="114592" y="53700"/>
                    <a:pt x="118927" y="53700"/>
                  </a:cubicBezTo>
                  <a:cubicBezTo>
                    <a:pt x="120923" y="53700"/>
                    <a:pt x="122954" y="53344"/>
                    <a:pt x="124933" y="52593"/>
                  </a:cubicBezTo>
                  <a:cubicBezTo>
                    <a:pt x="127016" y="51808"/>
                    <a:pt x="128862" y="50641"/>
                    <a:pt x="130409" y="49224"/>
                  </a:cubicBezTo>
                  <a:cubicBezTo>
                    <a:pt x="132469" y="53791"/>
                    <a:pt x="137000" y="56571"/>
                    <a:pt x="141800" y="56571"/>
                  </a:cubicBezTo>
                  <a:cubicBezTo>
                    <a:pt x="143269" y="56571"/>
                    <a:pt x="144764" y="56310"/>
                    <a:pt x="146221" y="55760"/>
                  </a:cubicBezTo>
                  <a:cubicBezTo>
                    <a:pt x="152722" y="53296"/>
                    <a:pt x="161723" y="50593"/>
                    <a:pt x="159163" y="44092"/>
                  </a:cubicBezTo>
                  <a:cubicBezTo>
                    <a:pt x="157281" y="39306"/>
                    <a:pt x="153021" y="31180"/>
                    <a:pt x="143982" y="31180"/>
                  </a:cubicBezTo>
                  <a:cubicBezTo>
                    <a:pt x="142611" y="31180"/>
                    <a:pt x="141129" y="31367"/>
                    <a:pt x="139530" y="31781"/>
                  </a:cubicBezTo>
                  <a:cubicBezTo>
                    <a:pt x="138946" y="31936"/>
                    <a:pt x="138375" y="32031"/>
                    <a:pt x="137839" y="32222"/>
                  </a:cubicBezTo>
                  <a:cubicBezTo>
                    <a:pt x="137589" y="32303"/>
                    <a:pt x="137335" y="32342"/>
                    <a:pt x="137087" y="32342"/>
                  </a:cubicBezTo>
                  <a:cubicBezTo>
                    <a:pt x="136094" y="32342"/>
                    <a:pt x="135174" y="31726"/>
                    <a:pt x="134803" y="30746"/>
                  </a:cubicBezTo>
                  <a:cubicBezTo>
                    <a:pt x="134803" y="30734"/>
                    <a:pt x="134803" y="30734"/>
                    <a:pt x="134803" y="30722"/>
                  </a:cubicBezTo>
                  <a:cubicBezTo>
                    <a:pt x="132229" y="23933"/>
                    <a:pt x="125775" y="19752"/>
                    <a:pt x="118918" y="19752"/>
                  </a:cubicBezTo>
                  <a:cubicBezTo>
                    <a:pt x="116924" y="19752"/>
                    <a:pt x="114896" y="20106"/>
                    <a:pt x="112919" y="20851"/>
                  </a:cubicBezTo>
                  <a:cubicBezTo>
                    <a:pt x="112395" y="21054"/>
                    <a:pt x="111883" y="21280"/>
                    <a:pt x="111395" y="21518"/>
                  </a:cubicBezTo>
                  <a:cubicBezTo>
                    <a:pt x="111240" y="21066"/>
                    <a:pt x="111086" y="20613"/>
                    <a:pt x="110919" y="20149"/>
                  </a:cubicBezTo>
                  <a:cubicBezTo>
                    <a:pt x="106198" y="7683"/>
                    <a:pt x="94343" y="1"/>
                    <a:pt x="81754"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29;p56">
              <a:extLst>
                <a:ext uri="{FF2B5EF4-FFF2-40B4-BE49-F238E27FC236}">
                  <a16:creationId xmlns:a16="http://schemas.microsoft.com/office/drawing/2014/main" id="{7E532A69-9821-6147-87CB-BBC8BC8FC9A9}"/>
                </a:ext>
              </a:extLst>
            </p:cNvPr>
            <p:cNvSpPr/>
            <p:nvPr/>
          </p:nvSpPr>
          <p:spPr>
            <a:xfrm>
              <a:off x="3224150" y="1029675"/>
              <a:ext cx="4493200" cy="2136025"/>
            </a:xfrm>
            <a:custGeom>
              <a:avLst/>
              <a:gdLst/>
              <a:ahLst/>
              <a:cxnLst/>
              <a:rect l="l" t="t" r="r" b="b"/>
              <a:pathLst>
                <a:path w="179728" h="85441" extrusionOk="0">
                  <a:moveTo>
                    <a:pt x="102203" y="0"/>
                  </a:moveTo>
                  <a:cubicBezTo>
                    <a:pt x="94916" y="0"/>
                    <a:pt x="87692" y="2005"/>
                    <a:pt x="81381" y="5929"/>
                  </a:cubicBezTo>
                  <a:cubicBezTo>
                    <a:pt x="76762" y="8799"/>
                    <a:pt x="72737" y="12585"/>
                    <a:pt x="69523" y="16966"/>
                  </a:cubicBezTo>
                  <a:cubicBezTo>
                    <a:pt x="68072" y="18944"/>
                    <a:pt x="63057" y="30729"/>
                    <a:pt x="61381" y="30729"/>
                  </a:cubicBezTo>
                  <a:cubicBezTo>
                    <a:pt x="61351" y="30729"/>
                    <a:pt x="61323" y="30725"/>
                    <a:pt x="61296" y="30718"/>
                  </a:cubicBezTo>
                  <a:cubicBezTo>
                    <a:pt x="58861" y="30055"/>
                    <a:pt x="56373" y="29676"/>
                    <a:pt x="53904" y="29676"/>
                  </a:cubicBezTo>
                  <a:cubicBezTo>
                    <a:pt x="50563" y="29676"/>
                    <a:pt x="47257" y="30369"/>
                    <a:pt x="44162" y="31992"/>
                  </a:cubicBezTo>
                  <a:cubicBezTo>
                    <a:pt x="40126" y="34111"/>
                    <a:pt x="37293" y="37100"/>
                    <a:pt x="35340" y="40731"/>
                  </a:cubicBezTo>
                  <a:cubicBezTo>
                    <a:pt x="33304" y="44493"/>
                    <a:pt x="29470" y="46994"/>
                    <a:pt x="25196" y="47279"/>
                  </a:cubicBezTo>
                  <a:cubicBezTo>
                    <a:pt x="24696" y="47315"/>
                    <a:pt x="24219" y="47375"/>
                    <a:pt x="23779" y="47458"/>
                  </a:cubicBezTo>
                  <a:cubicBezTo>
                    <a:pt x="21088" y="47970"/>
                    <a:pt x="18552" y="49303"/>
                    <a:pt x="16326" y="50863"/>
                  </a:cubicBezTo>
                  <a:cubicBezTo>
                    <a:pt x="10920" y="54649"/>
                    <a:pt x="5431" y="60483"/>
                    <a:pt x="3776" y="66877"/>
                  </a:cubicBezTo>
                  <a:cubicBezTo>
                    <a:pt x="1" y="81378"/>
                    <a:pt x="872" y="85441"/>
                    <a:pt x="3800" y="85441"/>
                  </a:cubicBezTo>
                  <a:cubicBezTo>
                    <a:pt x="7532" y="85441"/>
                    <a:pt x="14605" y="78839"/>
                    <a:pt x="19652" y="78839"/>
                  </a:cubicBezTo>
                  <a:cubicBezTo>
                    <a:pt x="20122" y="78839"/>
                    <a:pt x="20574" y="78896"/>
                    <a:pt x="21005" y="79021"/>
                  </a:cubicBezTo>
                  <a:cubicBezTo>
                    <a:pt x="22518" y="79460"/>
                    <a:pt x="24042" y="79669"/>
                    <a:pt x="25541" y="79669"/>
                  </a:cubicBezTo>
                  <a:cubicBezTo>
                    <a:pt x="32264" y="79669"/>
                    <a:pt x="38473" y="75465"/>
                    <a:pt x="40829" y="68913"/>
                  </a:cubicBezTo>
                  <a:cubicBezTo>
                    <a:pt x="42984" y="70592"/>
                    <a:pt x="45484" y="71913"/>
                    <a:pt x="48270" y="72723"/>
                  </a:cubicBezTo>
                  <a:cubicBezTo>
                    <a:pt x="50323" y="73318"/>
                    <a:pt x="52392" y="73601"/>
                    <a:pt x="54427" y="73601"/>
                  </a:cubicBezTo>
                  <a:cubicBezTo>
                    <a:pt x="60698" y="73601"/>
                    <a:pt x="66641" y="70908"/>
                    <a:pt x="70785" y="66341"/>
                  </a:cubicBezTo>
                  <a:cubicBezTo>
                    <a:pt x="75785" y="72413"/>
                    <a:pt x="82608" y="77093"/>
                    <a:pt x="90740" y="79450"/>
                  </a:cubicBezTo>
                  <a:cubicBezTo>
                    <a:pt x="94507" y="80543"/>
                    <a:pt x="98305" y="81063"/>
                    <a:pt x="102041" y="81063"/>
                  </a:cubicBezTo>
                  <a:cubicBezTo>
                    <a:pt x="117641" y="81063"/>
                    <a:pt x="132151" y="71983"/>
                    <a:pt x="138817" y="57554"/>
                  </a:cubicBezTo>
                  <a:cubicBezTo>
                    <a:pt x="139932" y="57726"/>
                    <a:pt x="141046" y="57809"/>
                    <a:pt x="142150" y="57809"/>
                  </a:cubicBezTo>
                  <a:cubicBezTo>
                    <a:pt x="146184" y="57809"/>
                    <a:pt x="150087" y="56695"/>
                    <a:pt x="153462" y="54685"/>
                  </a:cubicBezTo>
                  <a:cubicBezTo>
                    <a:pt x="156438" y="62210"/>
                    <a:pt x="162749" y="68330"/>
                    <a:pt x="171131" y="70770"/>
                  </a:cubicBezTo>
                  <a:cubicBezTo>
                    <a:pt x="173661" y="71495"/>
                    <a:pt x="176211" y="71849"/>
                    <a:pt x="178721" y="71849"/>
                  </a:cubicBezTo>
                  <a:cubicBezTo>
                    <a:pt x="179057" y="71849"/>
                    <a:pt x="179392" y="71843"/>
                    <a:pt x="179727" y="71830"/>
                  </a:cubicBezTo>
                  <a:lnTo>
                    <a:pt x="179727" y="17550"/>
                  </a:lnTo>
                  <a:cubicBezTo>
                    <a:pt x="179375" y="17536"/>
                    <a:pt x="179024" y="17529"/>
                    <a:pt x="178674" y="17529"/>
                  </a:cubicBezTo>
                  <a:cubicBezTo>
                    <a:pt x="176036" y="17529"/>
                    <a:pt x="173444" y="17921"/>
                    <a:pt x="170964" y="18657"/>
                  </a:cubicBezTo>
                  <a:cubicBezTo>
                    <a:pt x="168861" y="19285"/>
                    <a:pt x="166703" y="19590"/>
                    <a:pt x="164553" y="19590"/>
                  </a:cubicBezTo>
                  <a:cubicBezTo>
                    <a:pt x="160545" y="19590"/>
                    <a:pt x="156562" y="18529"/>
                    <a:pt x="152997" y="16514"/>
                  </a:cubicBezTo>
                  <a:cubicBezTo>
                    <a:pt x="151533" y="15704"/>
                    <a:pt x="149961" y="15037"/>
                    <a:pt x="148295" y="14549"/>
                  </a:cubicBezTo>
                  <a:cubicBezTo>
                    <a:pt x="146544" y="14037"/>
                    <a:pt x="144794" y="13763"/>
                    <a:pt x="143068" y="13692"/>
                  </a:cubicBezTo>
                  <a:cubicBezTo>
                    <a:pt x="136841" y="13430"/>
                    <a:pt x="130864" y="11346"/>
                    <a:pt x="125827" y="7691"/>
                  </a:cubicBezTo>
                  <a:cubicBezTo>
                    <a:pt x="122148" y="5012"/>
                    <a:pt x="117945" y="2917"/>
                    <a:pt x="113314" y="1583"/>
                  </a:cubicBezTo>
                  <a:cubicBezTo>
                    <a:pt x="109669" y="524"/>
                    <a:pt x="105928" y="0"/>
                    <a:pt x="102203"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30;p56">
              <a:extLst>
                <a:ext uri="{FF2B5EF4-FFF2-40B4-BE49-F238E27FC236}">
                  <a16:creationId xmlns:a16="http://schemas.microsoft.com/office/drawing/2014/main" id="{9E79FF0A-902A-EE4F-BF41-1A605F6DA451}"/>
                </a:ext>
              </a:extLst>
            </p:cNvPr>
            <p:cNvSpPr/>
            <p:nvPr/>
          </p:nvSpPr>
          <p:spPr>
            <a:xfrm>
              <a:off x="3467075" y="1618950"/>
              <a:ext cx="3197150" cy="1442825"/>
            </a:xfrm>
            <a:custGeom>
              <a:avLst/>
              <a:gdLst/>
              <a:ahLst/>
              <a:cxnLst/>
              <a:rect l="l" t="t" r="r" b="b"/>
              <a:pathLst>
                <a:path w="127886" h="57713" extrusionOk="0">
                  <a:moveTo>
                    <a:pt x="89899" y="1"/>
                  </a:moveTo>
                  <a:cubicBezTo>
                    <a:pt x="89297" y="1"/>
                    <a:pt x="88668" y="44"/>
                    <a:pt x="88024" y="146"/>
                  </a:cubicBezTo>
                  <a:cubicBezTo>
                    <a:pt x="80701" y="1325"/>
                    <a:pt x="74915" y="9278"/>
                    <a:pt x="69998" y="12326"/>
                  </a:cubicBezTo>
                  <a:cubicBezTo>
                    <a:pt x="68542" y="13225"/>
                    <a:pt x="67312" y="13550"/>
                    <a:pt x="66173" y="13550"/>
                  </a:cubicBezTo>
                  <a:cubicBezTo>
                    <a:pt x="63466" y="13550"/>
                    <a:pt x="61279" y="11712"/>
                    <a:pt x="57817" y="11385"/>
                  </a:cubicBezTo>
                  <a:cubicBezTo>
                    <a:pt x="57711" y="11375"/>
                    <a:pt x="57604" y="11371"/>
                    <a:pt x="57497" y="11371"/>
                  </a:cubicBezTo>
                  <a:cubicBezTo>
                    <a:pt x="52599" y="11371"/>
                    <a:pt x="45820" y="21458"/>
                    <a:pt x="43304" y="21458"/>
                  </a:cubicBezTo>
                  <a:cubicBezTo>
                    <a:pt x="40732" y="21458"/>
                    <a:pt x="30433" y="33162"/>
                    <a:pt x="27385" y="35972"/>
                  </a:cubicBezTo>
                  <a:cubicBezTo>
                    <a:pt x="24609" y="38531"/>
                    <a:pt x="19513" y="44585"/>
                    <a:pt x="16503" y="44585"/>
                  </a:cubicBezTo>
                  <a:cubicBezTo>
                    <a:pt x="16207" y="44585"/>
                    <a:pt x="15932" y="44527"/>
                    <a:pt x="15681" y="44401"/>
                  </a:cubicBezTo>
                  <a:cubicBezTo>
                    <a:pt x="15553" y="44337"/>
                    <a:pt x="15404" y="44307"/>
                    <a:pt x="15237" y="44307"/>
                  </a:cubicBezTo>
                  <a:cubicBezTo>
                    <a:pt x="11725" y="44307"/>
                    <a:pt x="1" y="57713"/>
                    <a:pt x="1" y="57713"/>
                  </a:cubicBezTo>
                  <a:lnTo>
                    <a:pt x="95513" y="48616"/>
                  </a:lnTo>
                  <a:lnTo>
                    <a:pt x="127886" y="30662"/>
                  </a:lnTo>
                  <a:lnTo>
                    <a:pt x="110967" y="13029"/>
                  </a:lnTo>
                  <a:lnTo>
                    <a:pt x="95751" y="1325"/>
                  </a:lnTo>
                  <a:cubicBezTo>
                    <a:pt x="95751" y="1325"/>
                    <a:pt x="93231" y="1"/>
                    <a:pt x="89899" y="1"/>
                  </a:cubicBez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31;p56">
              <a:extLst>
                <a:ext uri="{FF2B5EF4-FFF2-40B4-BE49-F238E27FC236}">
                  <a16:creationId xmlns:a16="http://schemas.microsoft.com/office/drawing/2014/main" id="{D654AC5E-2637-3949-8E8B-E94549E731CC}"/>
                </a:ext>
              </a:extLst>
            </p:cNvPr>
            <p:cNvSpPr/>
            <p:nvPr/>
          </p:nvSpPr>
          <p:spPr>
            <a:xfrm>
              <a:off x="3835575" y="1652050"/>
              <a:ext cx="2266675" cy="1369550"/>
            </a:xfrm>
            <a:custGeom>
              <a:avLst/>
              <a:gdLst/>
              <a:ahLst/>
              <a:cxnLst/>
              <a:rect l="l" t="t" r="r" b="b"/>
              <a:pathLst>
                <a:path w="90667" h="54782" extrusionOk="0">
                  <a:moveTo>
                    <a:pt x="81011" y="1"/>
                  </a:moveTo>
                  <a:cubicBezTo>
                    <a:pt x="81011" y="1"/>
                    <a:pt x="71236" y="1406"/>
                    <a:pt x="68593" y="7371"/>
                  </a:cubicBezTo>
                  <a:cubicBezTo>
                    <a:pt x="65961" y="13336"/>
                    <a:pt x="61925" y="14014"/>
                    <a:pt x="57532" y="16407"/>
                  </a:cubicBezTo>
                  <a:cubicBezTo>
                    <a:pt x="53150" y="18789"/>
                    <a:pt x="48364" y="27135"/>
                    <a:pt x="45113" y="27206"/>
                  </a:cubicBezTo>
                  <a:cubicBezTo>
                    <a:pt x="41863" y="27290"/>
                    <a:pt x="35410" y="33707"/>
                    <a:pt x="30147" y="38803"/>
                  </a:cubicBezTo>
                  <a:cubicBezTo>
                    <a:pt x="28724" y="40175"/>
                    <a:pt x="27541" y="40661"/>
                    <a:pt x="26505" y="40661"/>
                  </a:cubicBezTo>
                  <a:cubicBezTo>
                    <a:pt x="23991" y="40661"/>
                    <a:pt x="22338" y="37800"/>
                    <a:pt x="20193" y="37800"/>
                  </a:cubicBezTo>
                  <a:cubicBezTo>
                    <a:pt x="19946" y="37800"/>
                    <a:pt x="19693" y="37838"/>
                    <a:pt x="19432" y="37922"/>
                  </a:cubicBezTo>
                  <a:cubicBezTo>
                    <a:pt x="8430" y="41482"/>
                    <a:pt x="1" y="54781"/>
                    <a:pt x="1" y="54781"/>
                  </a:cubicBezTo>
                  <a:cubicBezTo>
                    <a:pt x="1" y="54781"/>
                    <a:pt x="32600" y="54424"/>
                    <a:pt x="36291" y="53019"/>
                  </a:cubicBezTo>
                  <a:cubicBezTo>
                    <a:pt x="39982" y="51614"/>
                    <a:pt x="79415" y="39148"/>
                    <a:pt x="79415" y="39148"/>
                  </a:cubicBezTo>
                  <a:cubicBezTo>
                    <a:pt x="79415" y="39148"/>
                    <a:pt x="89417" y="33088"/>
                    <a:pt x="89488" y="31778"/>
                  </a:cubicBezTo>
                  <a:cubicBezTo>
                    <a:pt x="89559" y="30469"/>
                    <a:pt x="90667" y="10014"/>
                    <a:pt x="86714" y="4382"/>
                  </a:cubicBezTo>
                  <a:cubicBezTo>
                    <a:pt x="85166" y="2180"/>
                    <a:pt x="81011" y="1"/>
                    <a:pt x="810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32;p56">
              <a:extLst>
                <a:ext uri="{FF2B5EF4-FFF2-40B4-BE49-F238E27FC236}">
                  <a16:creationId xmlns:a16="http://schemas.microsoft.com/office/drawing/2014/main" id="{943F7F82-1F67-CB4E-A419-C3480110C901}"/>
                </a:ext>
              </a:extLst>
            </p:cNvPr>
            <p:cNvSpPr/>
            <p:nvPr/>
          </p:nvSpPr>
          <p:spPr>
            <a:xfrm>
              <a:off x="5061325" y="1247825"/>
              <a:ext cx="2656000" cy="1751750"/>
            </a:xfrm>
            <a:custGeom>
              <a:avLst/>
              <a:gdLst/>
              <a:ahLst/>
              <a:cxnLst/>
              <a:rect l="l" t="t" r="r" b="b"/>
              <a:pathLst>
                <a:path w="106240" h="70070" extrusionOk="0">
                  <a:moveTo>
                    <a:pt x="71785" y="1"/>
                  </a:moveTo>
                  <a:cubicBezTo>
                    <a:pt x="66349" y="1"/>
                    <a:pt x="54946" y="14020"/>
                    <a:pt x="52864" y="17348"/>
                  </a:cubicBezTo>
                  <a:cubicBezTo>
                    <a:pt x="51160" y="20088"/>
                    <a:pt x="49696" y="22326"/>
                    <a:pt x="47755" y="22326"/>
                  </a:cubicBezTo>
                  <a:cubicBezTo>
                    <a:pt x="47039" y="22326"/>
                    <a:pt x="46258" y="22021"/>
                    <a:pt x="45375" y="21325"/>
                  </a:cubicBezTo>
                  <a:cubicBezTo>
                    <a:pt x="44572" y="20694"/>
                    <a:pt x="43679" y="20286"/>
                    <a:pt x="42635" y="20286"/>
                  </a:cubicBezTo>
                  <a:cubicBezTo>
                    <a:pt x="39424" y="20286"/>
                    <a:pt x="34780" y="24149"/>
                    <a:pt x="26909" y="37268"/>
                  </a:cubicBezTo>
                  <a:cubicBezTo>
                    <a:pt x="24563" y="41173"/>
                    <a:pt x="9716" y="50757"/>
                    <a:pt x="5739" y="51662"/>
                  </a:cubicBezTo>
                  <a:cubicBezTo>
                    <a:pt x="1751" y="52579"/>
                    <a:pt x="1" y="70069"/>
                    <a:pt x="1" y="70069"/>
                  </a:cubicBezTo>
                  <a:lnTo>
                    <a:pt x="92905" y="67688"/>
                  </a:lnTo>
                  <a:lnTo>
                    <a:pt x="106240" y="58949"/>
                  </a:lnTo>
                  <a:lnTo>
                    <a:pt x="106240" y="37196"/>
                  </a:lnTo>
                  <a:cubicBezTo>
                    <a:pt x="104430" y="33088"/>
                    <a:pt x="101204" y="26278"/>
                    <a:pt x="98525" y="23433"/>
                  </a:cubicBezTo>
                  <a:cubicBezTo>
                    <a:pt x="96976" y="21796"/>
                    <a:pt x="96064" y="21396"/>
                    <a:pt x="95268" y="21396"/>
                  </a:cubicBezTo>
                  <a:cubicBezTo>
                    <a:pt x="94508" y="21396"/>
                    <a:pt x="93853" y="21761"/>
                    <a:pt x="92848" y="21761"/>
                  </a:cubicBezTo>
                  <a:cubicBezTo>
                    <a:pt x="92195" y="21761"/>
                    <a:pt x="91394" y="21607"/>
                    <a:pt x="90321" y="21099"/>
                  </a:cubicBezTo>
                  <a:cubicBezTo>
                    <a:pt x="85880" y="18991"/>
                    <a:pt x="77689" y="5180"/>
                    <a:pt x="73534" y="727"/>
                  </a:cubicBezTo>
                  <a:cubicBezTo>
                    <a:pt x="73067" y="226"/>
                    <a:pt x="72474" y="1"/>
                    <a:pt x="71785"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p:txBody>
        </p:sp>
        <p:sp>
          <p:nvSpPr>
            <p:cNvPr id="8" name="Google Shape;1733;p56">
              <a:extLst>
                <a:ext uri="{FF2B5EF4-FFF2-40B4-BE49-F238E27FC236}">
                  <a16:creationId xmlns:a16="http://schemas.microsoft.com/office/drawing/2014/main" id="{EA24A8C5-BA62-D044-B62E-4328FCC370E9}"/>
                </a:ext>
              </a:extLst>
            </p:cNvPr>
            <p:cNvSpPr/>
            <p:nvPr/>
          </p:nvSpPr>
          <p:spPr>
            <a:xfrm>
              <a:off x="5394400" y="1325825"/>
              <a:ext cx="2322925" cy="1665100"/>
            </a:xfrm>
            <a:custGeom>
              <a:avLst/>
              <a:gdLst/>
              <a:ahLst/>
              <a:cxnLst/>
              <a:rect l="l" t="t" r="r" b="b"/>
              <a:pathLst>
                <a:path w="92917" h="66604" extrusionOk="0">
                  <a:moveTo>
                    <a:pt x="62187" y="0"/>
                  </a:moveTo>
                  <a:cubicBezTo>
                    <a:pt x="60103" y="679"/>
                    <a:pt x="57877" y="2263"/>
                    <a:pt x="56151" y="6061"/>
                  </a:cubicBezTo>
                  <a:cubicBezTo>
                    <a:pt x="52638" y="13788"/>
                    <a:pt x="53126" y="15181"/>
                    <a:pt x="46733" y="18693"/>
                  </a:cubicBezTo>
                  <a:cubicBezTo>
                    <a:pt x="40351" y="22206"/>
                    <a:pt x="43530" y="26420"/>
                    <a:pt x="38255" y="29587"/>
                  </a:cubicBezTo>
                  <a:cubicBezTo>
                    <a:pt x="32969" y="32743"/>
                    <a:pt x="21277" y="30730"/>
                    <a:pt x="19575" y="38053"/>
                  </a:cubicBezTo>
                  <a:cubicBezTo>
                    <a:pt x="17872" y="45387"/>
                    <a:pt x="17598" y="54864"/>
                    <a:pt x="11585" y="58031"/>
                  </a:cubicBezTo>
                  <a:cubicBezTo>
                    <a:pt x="7561" y="60151"/>
                    <a:pt x="2668" y="62556"/>
                    <a:pt x="1" y="66604"/>
                  </a:cubicBezTo>
                  <a:lnTo>
                    <a:pt x="79582" y="64568"/>
                  </a:lnTo>
                  <a:lnTo>
                    <a:pt x="92917" y="55829"/>
                  </a:lnTo>
                  <a:lnTo>
                    <a:pt x="92917" y="34076"/>
                  </a:lnTo>
                  <a:cubicBezTo>
                    <a:pt x="91107" y="29968"/>
                    <a:pt x="87881" y="23158"/>
                    <a:pt x="85202" y="20313"/>
                  </a:cubicBezTo>
                  <a:cubicBezTo>
                    <a:pt x="83653" y="18676"/>
                    <a:pt x="82741" y="18276"/>
                    <a:pt x="81945" y="18276"/>
                  </a:cubicBezTo>
                  <a:cubicBezTo>
                    <a:pt x="81185" y="18276"/>
                    <a:pt x="80530" y="18641"/>
                    <a:pt x="79525" y="18641"/>
                  </a:cubicBezTo>
                  <a:cubicBezTo>
                    <a:pt x="78872" y="18641"/>
                    <a:pt x="78071" y="18487"/>
                    <a:pt x="76998" y="17979"/>
                  </a:cubicBezTo>
                  <a:cubicBezTo>
                    <a:pt x="73188" y="16169"/>
                    <a:pt x="66604" y="5727"/>
                    <a:pt x="62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34;p56">
              <a:extLst>
                <a:ext uri="{FF2B5EF4-FFF2-40B4-BE49-F238E27FC236}">
                  <a16:creationId xmlns:a16="http://schemas.microsoft.com/office/drawing/2014/main" id="{45CDAF67-94E3-EF4B-BE59-35F749D4B3B9}"/>
                </a:ext>
              </a:extLst>
            </p:cNvPr>
            <p:cNvSpPr/>
            <p:nvPr/>
          </p:nvSpPr>
          <p:spPr>
            <a:xfrm>
              <a:off x="5507225" y="2083350"/>
              <a:ext cx="1454375" cy="632850"/>
            </a:xfrm>
            <a:custGeom>
              <a:avLst/>
              <a:gdLst/>
              <a:ahLst/>
              <a:cxnLst/>
              <a:rect l="l" t="t" r="r" b="b"/>
              <a:pathLst>
                <a:path w="58175" h="25314" extrusionOk="0">
                  <a:moveTo>
                    <a:pt x="47470" y="1"/>
                  </a:moveTo>
                  <a:lnTo>
                    <a:pt x="46792" y="11217"/>
                  </a:lnTo>
                  <a:lnTo>
                    <a:pt x="44815" y="4656"/>
                  </a:lnTo>
                  <a:lnTo>
                    <a:pt x="44232" y="14038"/>
                  </a:lnTo>
                  <a:lnTo>
                    <a:pt x="44220" y="14038"/>
                  </a:lnTo>
                  <a:lnTo>
                    <a:pt x="42172" y="7240"/>
                  </a:lnTo>
                  <a:lnTo>
                    <a:pt x="41767" y="13860"/>
                  </a:lnTo>
                  <a:lnTo>
                    <a:pt x="40517" y="9716"/>
                  </a:lnTo>
                  <a:lnTo>
                    <a:pt x="40386" y="11788"/>
                  </a:lnTo>
                  <a:lnTo>
                    <a:pt x="37517" y="2287"/>
                  </a:lnTo>
                  <a:lnTo>
                    <a:pt x="36826" y="13693"/>
                  </a:lnTo>
                  <a:lnTo>
                    <a:pt x="34802" y="7002"/>
                  </a:lnTo>
                  <a:lnTo>
                    <a:pt x="34731" y="8204"/>
                  </a:lnTo>
                  <a:lnTo>
                    <a:pt x="33492" y="4585"/>
                  </a:lnTo>
                  <a:lnTo>
                    <a:pt x="32576" y="13812"/>
                  </a:lnTo>
                  <a:lnTo>
                    <a:pt x="30730" y="8466"/>
                  </a:lnTo>
                  <a:lnTo>
                    <a:pt x="30016" y="15705"/>
                  </a:lnTo>
                  <a:lnTo>
                    <a:pt x="29790" y="15729"/>
                  </a:lnTo>
                  <a:lnTo>
                    <a:pt x="28039" y="10645"/>
                  </a:lnTo>
                  <a:lnTo>
                    <a:pt x="27515" y="15991"/>
                  </a:lnTo>
                  <a:lnTo>
                    <a:pt x="27468" y="16003"/>
                  </a:lnTo>
                  <a:lnTo>
                    <a:pt x="26337" y="12717"/>
                  </a:lnTo>
                  <a:lnTo>
                    <a:pt x="26170" y="14419"/>
                  </a:lnTo>
                  <a:lnTo>
                    <a:pt x="23515" y="6680"/>
                  </a:lnTo>
                  <a:lnTo>
                    <a:pt x="22574" y="16062"/>
                  </a:lnTo>
                  <a:lnTo>
                    <a:pt x="20705" y="10609"/>
                  </a:lnTo>
                  <a:lnTo>
                    <a:pt x="20693" y="10633"/>
                  </a:lnTo>
                  <a:lnTo>
                    <a:pt x="17883" y="2465"/>
                  </a:lnTo>
                  <a:lnTo>
                    <a:pt x="16716" y="14288"/>
                  </a:lnTo>
                  <a:lnTo>
                    <a:pt x="14359" y="7442"/>
                  </a:lnTo>
                  <a:lnTo>
                    <a:pt x="13371" y="17384"/>
                  </a:lnTo>
                  <a:lnTo>
                    <a:pt x="10906" y="10228"/>
                  </a:lnTo>
                  <a:lnTo>
                    <a:pt x="10216" y="17217"/>
                  </a:lnTo>
                  <a:lnTo>
                    <a:pt x="8727" y="12883"/>
                  </a:lnTo>
                  <a:lnTo>
                    <a:pt x="8513" y="15062"/>
                  </a:lnTo>
                  <a:lnTo>
                    <a:pt x="5096" y="5132"/>
                  </a:lnTo>
                  <a:lnTo>
                    <a:pt x="3905" y="17170"/>
                  </a:lnTo>
                  <a:lnTo>
                    <a:pt x="1500" y="10181"/>
                  </a:lnTo>
                  <a:lnTo>
                    <a:pt x="0" y="25313"/>
                  </a:lnTo>
                  <a:lnTo>
                    <a:pt x="3310" y="24932"/>
                  </a:lnTo>
                  <a:lnTo>
                    <a:pt x="6441" y="24563"/>
                  </a:lnTo>
                  <a:lnTo>
                    <a:pt x="7584" y="24432"/>
                  </a:lnTo>
                  <a:lnTo>
                    <a:pt x="12502" y="23861"/>
                  </a:lnTo>
                  <a:lnTo>
                    <a:pt x="58174" y="18527"/>
                  </a:lnTo>
                  <a:lnTo>
                    <a:pt x="57472" y="12502"/>
                  </a:lnTo>
                  <a:lnTo>
                    <a:pt x="56817" y="12574"/>
                  </a:lnTo>
                  <a:lnTo>
                    <a:pt x="53745" y="2406"/>
                  </a:lnTo>
                  <a:lnTo>
                    <a:pt x="53138" y="12252"/>
                  </a:lnTo>
                  <a:lnTo>
                    <a:pt x="50768" y="4382"/>
                  </a:lnTo>
                  <a:lnTo>
                    <a:pt x="50435" y="9800"/>
                  </a:lnTo>
                  <a:lnTo>
                    <a:pt x="47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35;p56">
              <a:extLst>
                <a:ext uri="{FF2B5EF4-FFF2-40B4-BE49-F238E27FC236}">
                  <a16:creationId xmlns:a16="http://schemas.microsoft.com/office/drawing/2014/main" id="{FCBC11FA-5942-684C-B69E-F31D6BCF9EF2}"/>
                </a:ext>
              </a:extLst>
            </p:cNvPr>
            <p:cNvSpPr/>
            <p:nvPr/>
          </p:nvSpPr>
          <p:spPr>
            <a:xfrm>
              <a:off x="3861175" y="2566450"/>
              <a:ext cx="1465675" cy="377450"/>
            </a:xfrm>
            <a:custGeom>
              <a:avLst/>
              <a:gdLst/>
              <a:ahLst/>
              <a:cxnLst/>
              <a:rect l="l" t="t" r="r" b="b"/>
              <a:pathLst>
                <a:path w="58627" h="15098" extrusionOk="0">
                  <a:moveTo>
                    <a:pt x="20658" y="1"/>
                  </a:moveTo>
                  <a:lnTo>
                    <a:pt x="17991" y="8097"/>
                  </a:lnTo>
                  <a:lnTo>
                    <a:pt x="16526" y="3108"/>
                  </a:lnTo>
                  <a:lnTo>
                    <a:pt x="14276" y="9907"/>
                  </a:lnTo>
                  <a:lnTo>
                    <a:pt x="12752" y="4704"/>
                  </a:lnTo>
                  <a:lnTo>
                    <a:pt x="11169" y="9478"/>
                  </a:lnTo>
                  <a:lnTo>
                    <a:pt x="10252" y="6335"/>
                  </a:lnTo>
                  <a:lnTo>
                    <a:pt x="9752" y="7823"/>
                  </a:lnTo>
                  <a:lnTo>
                    <a:pt x="7632" y="608"/>
                  </a:lnTo>
                  <a:lnTo>
                    <a:pt x="4918" y="8835"/>
                  </a:lnTo>
                  <a:lnTo>
                    <a:pt x="3418" y="3751"/>
                  </a:lnTo>
                  <a:lnTo>
                    <a:pt x="1" y="14098"/>
                  </a:lnTo>
                  <a:lnTo>
                    <a:pt x="3334" y="14145"/>
                  </a:lnTo>
                  <a:lnTo>
                    <a:pt x="6489" y="14205"/>
                  </a:lnTo>
                  <a:lnTo>
                    <a:pt x="7632" y="14229"/>
                  </a:lnTo>
                  <a:lnTo>
                    <a:pt x="12585" y="14312"/>
                  </a:lnTo>
                  <a:lnTo>
                    <a:pt x="58555" y="15098"/>
                  </a:lnTo>
                  <a:lnTo>
                    <a:pt x="58627" y="10847"/>
                  </a:lnTo>
                  <a:lnTo>
                    <a:pt x="57972" y="10835"/>
                  </a:lnTo>
                  <a:lnTo>
                    <a:pt x="56222" y="3489"/>
                  </a:lnTo>
                  <a:lnTo>
                    <a:pt x="54364" y="10252"/>
                  </a:lnTo>
                  <a:lnTo>
                    <a:pt x="53019" y="4573"/>
                  </a:lnTo>
                  <a:lnTo>
                    <a:pt x="51995" y="8287"/>
                  </a:lnTo>
                  <a:lnTo>
                    <a:pt x="50316" y="1203"/>
                  </a:lnTo>
                  <a:lnTo>
                    <a:pt x="48209" y="8906"/>
                  </a:lnTo>
                  <a:lnTo>
                    <a:pt x="47078" y="4168"/>
                  </a:lnTo>
                  <a:lnTo>
                    <a:pt x="45316" y="10621"/>
                  </a:lnTo>
                  <a:lnTo>
                    <a:pt x="45304" y="10621"/>
                  </a:lnTo>
                  <a:lnTo>
                    <a:pt x="44125" y="5704"/>
                  </a:lnTo>
                  <a:lnTo>
                    <a:pt x="42887" y="10252"/>
                  </a:lnTo>
                  <a:lnTo>
                    <a:pt x="42172" y="7263"/>
                  </a:lnTo>
                  <a:lnTo>
                    <a:pt x="41780" y="8680"/>
                  </a:lnTo>
                  <a:lnTo>
                    <a:pt x="40148" y="1810"/>
                  </a:lnTo>
                  <a:lnTo>
                    <a:pt x="38005" y="9657"/>
                  </a:lnTo>
                  <a:lnTo>
                    <a:pt x="36862" y="4823"/>
                  </a:lnTo>
                  <a:lnTo>
                    <a:pt x="36636" y="5644"/>
                  </a:lnTo>
                  <a:lnTo>
                    <a:pt x="35862" y="3013"/>
                  </a:lnTo>
                  <a:lnTo>
                    <a:pt x="33779" y="9323"/>
                  </a:lnTo>
                  <a:lnTo>
                    <a:pt x="32636" y="5430"/>
                  </a:lnTo>
                  <a:lnTo>
                    <a:pt x="30993" y="10371"/>
                  </a:lnTo>
                  <a:lnTo>
                    <a:pt x="30766" y="10371"/>
                  </a:lnTo>
                  <a:lnTo>
                    <a:pt x="29683" y="6680"/>
                  </a:lnTo>
                  <a:lnTo>
                    <a:pt x="28480" y="10335"/>
                  </a:lnTo>
                  <a:lnTo>
                    <a:pt x="28433" y="10335"/>
                  </a:lnTo>
                  <a:lnTo>
                    <a:pt x="27730" y="7942"/>
                  </a:lnTo>
                  <a:lnTo>
                    <a:pt x="27349" y="9109"/>
                  </a:lnTo>
                  <a:lnTo>
                    <a:pt x="25694" y="3477"/>
                  </a:lnTo>
                  <a:lnTo>
                    <a:pt x="23575" y="9895"/>
                  </a:lnTo>
                  <a:lnTo>
                    <a:pt x="22408" y="5930"/>
                  </a:lnTo>
                  <a:lnTo>
                    <a:pt x="22408" y="5954"/>
                  </a:lnTo>
                  <a:lnTo>
                    <a:pt x="206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6;p56">
              <a:extLst>
                <a:ext uri="{FF2B5EF4-FFF2-40B4-BE49-F238E27FC236}">
                  <a16:creationId xmlns:a16="http://schemas.microsoft.com/office/drawing/2014/main" id="{34DCB602-732C-A14E-B89E-22B3B71EC61C}"/>
                </a:ext>
              </a:extLst>
            </p:cNvPr>
            <p:cNvSpPr/>
            <p:nvPr/>
          </p:nvSpPr>
          <p:spPr>
            <a:xfrm>
              <a:off x="2290150" y="2307825"/>
              <a:ext cx="5427175" cy="1548400"/>
            </a:xfrm>
            <a:custGeom>
              <a:avLst/>
              <a:gdLst/>
              <a:ahLst/>
              <a:cxnLst/>
              <a:rect l="l" t="t" r="r" b="b"/>
              <a:pathLst>
                <a:path w="217087" h="61936" extrusionOk="0">
                  <a:moveTo>
                    <a:pt x="188163" y="1"/>
                  </a:moveTo>
                  <a:cubicBezTo>
                    <a:pt x="183575" y="1"/>
                    <a:pt x="177693" y="1282"/>
                    <a:pt x="170260" y="4047"/>
                  </a:cubicBezTo>
                  <a:cubicBezTo>
                    <a:pt x="154746" y="9822"/>
                    <a:pt x="137041" y="7750"/>
                    <a:pt x="128147" y="12274"/>
                  </a:cubicBezTo>
                  <a:cubicBezTo>
                    <a:pt x="105883" y="23621"/>
                    <a:pt x="83201" y="22026"/>
                    <a:pt x="76284" y="22966"/>
                  </a:cubicBezTo>
                  <a:cubicBezTo>
                    <a:pt x="69366" y="23907"/>
                    <a:pt x="64592" y="24895"/>
                    <a:pt x="54602" y="27681"/>
                  </a:cubicBezTo>
                  <a:cubicBezTo>
                    <a:pt x="8478" y="40552"/>
                    <a:pt x="0" y="58649"/>
                    <a:pt x="0" y="58649"/>
                  </a:cubicBezTo>
                  <a:lnTo>
                    <a:pt x="25682" y="59423"/>
                  </a:lnTo>
                  <a:lnTo>
                    <a:pt x="61830" y="61935"/>
                  </a:lnTo>
                  <a:lnTo>
                    <a:pt x="118718" y="59745"/>
                  </a:lnTo>
                  <a:lnTo>
                    <a:pt x="183142" y="59745"/>
                  </a:lnTo>
                  <a:lnTo>
                    <a:pt x="217087" y="55292"/>
                  </a:lnTo>
                  <a:lnTo>
                    <a:pt x="217087" y="16549"/>
                  </a:lnTo>
                  <a:cubicBezTo>
                    <a:pt x="217087" y="16549"/>
                    <a:pt x="199204" y="2857"/>
                    <a:pt x="194179" y="964"/>
                  </a:cubicBezTo>
                  <a:cubicBezTo>
                    <a:pt x="192485" y="330"/>
                    <a:pt x="190490" y="1"/>
                    <a:pt x="188163"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7;p56">
              <a:extLst>
                <a:ext uri="{FF2B5EF4-FFF2-40B4-BE49-F238E27FC236}">
                  <a16:creationId xmlns:a16="http://schemas.microsoft.com/office/drawing/2014/main" id="{1D04027C-D109-6C45-9133-1D4669DF3F8F}"/>
                </a:ext>
              </a:extLst>
            </p:cNvPr>
            <p:cNvSpPr/>
            <p:nvPr/>
          </p:nvSpPr>
          <p:spPr>
            <a:xfrm>
              <a:off x="5018475" y="2742250"/>
              <a:ext cx="1901150" cy="312675"/>
            </a:xfrm>
            <a:custGeom>
              <a:avLst/>
              <a:gdLst/>
              <a:ahLst/>
              <a:cxnLst/>
              <a:rect l="l" t="t" r="r" b="b"/>
              <a:pathLst>
                <a:path w="76046" h="12507" extrusionOk="0">
                  <a:moveTo>
                    <a:pt x="55315" y="1"/>
                  </a:moveTo>
                  <a:cubicBezTo>
                    <a:pt x="44015" y="1"/>
                    <a:pt x="34873" y="5142"/>
                    <a:pt x="30290" y="6458"/>
                  </a:cubicBezTo>
                  <a:cubicBezTo>
                    <a:pt x="25275" y="7907"/>
                    <a:pt x="18289" y="9554"/>
                    <a:pt x="13256" y="9554"/>
                  </a:cubicBezTo>
                  <a:cubicBezTo>
                    <a:pt x="12912" y="9554"/>
                    <a:pt x="12576" y="9546"/>
                    <a:pt x="12252" y="9530"/>
                  </a:cubicBezTo>
                  <a:cubicBezTo>
                    <a:pt x="12062" y="9521"/>
                    <a:pt x="11870" y="9516"/>
                    <a:pt x="11676" y="9516"/>
                  </a:cubicBezTo>
                  <a:cubicBezTo>
                    <a:pt x="7490" y="9516"/>
                    <a:pt x="2169" y="11594"/>
                    <a:pt x="515" y="12286"/>
                  </a:cubicBezTo>
                  <a:lnTo>
                    <a:pt x="515" y="12286"/>
                  </a:lnTo>
                  <a:cubicBezTo>
                    <a:pt x="1612" y="11873"/>
                    <a:pt x="2873" y="11742"/>
                    <a:pt x="4316" y="11742"/>
                  </a:cubicBezTo>
                  <a:cubicBezTo>
                    <a:pt x="6782" y="11742"/>
                    <a:pt x="9782" y="12123"/>
                    <a:pt x="13413" y="12123"/>
                  </a:cubicBezTo>
                  <a:cubicBezTo>
                    <a:pt x="17378" y="12123"/>
                    <a:pt x="22096" y="11669"/>
                    <a:pt x="27694" y="9768"/>
                  </a:cubicBezTo>
                  <a:cubicBezTo>
                    <a:pt x="39753" y="5678"/>
                    <a:pt x="52163" y="3644"/>
                    <a:pt x="59219" y="3644"/>
                  </a:cubicBezTo>
                  <a:cubicBezTo>
                    <a:pt x="60482" y="3644"/>
                    <a:pt x="61573" y="3709"/>
                    <a:pt x="62460" y="3839"/>
                  </a:cubicBezTo>
                  <a:cubicBezTo>
                    <a:pt x="68306" y="4708"/>
                    <a:pt x="76045" y="6661"/>
                    <a:pt x="76045" y="6661"/>
                  </a:cubicBezTo>
                  <a:cubicBezTo>
                    <a:pt x="76045" y="6661"/>
                    <a:pt x="66235" y="1315"/>
                    <a:pt x="61127" y="470"/>
                  </a:cubicBezTo>
                  <a:cubicBezTo>
                    <a:pt x="59137" y="143"/>
                    <a:pt x="57196" y="1"/>
                    <a:pt x="55315" y="1"/>
                  </a:cubicBezTo>
                  <a:close/>
                  <a:moveTo>
                    <a:pt x="515" y="12286"/>
                  </a:moveTo>
                  <a:lnTo>
                    <a:pt x="515" y="12286"/>
                  </a:lnTo>
                  <a:cubicBezTo>
                    <a:pt x="339" y="12352"/>
                    <a:pt x="167" y="12425"/>
                    <a:pt x="0" y="12507"/>
                  </a:cubicBezTo>
                  <a:cubicBezTo>
                    <a:pt x="0" y="12507"/>
                    <a:pt x="184" y="12424"/>
                    <a:pt x="515" y="12286"/>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8;p56">
              <a:extLst>
                <a:ext uri="{FF2B5EF4-FFF2-40B4-BE49-F238E27FC236}">
                  <a16:creationId xmlns:a16="http://schemas.microsoft.com/office/drawing/2014/main" id="{4D4EEF45-5038-344F-AF71-096D60899F0B}"/>
                </a:ext>
              </a:extLst>
            </p:cNvPr>
            <p:cNvSpPr/>
            <p:nvPr/>
          </p:nvSpPr>
          <p:spPr>
            <a:xfrm>
              <a:off x="4752350" y="3066225"/>
              <a:ext cx="558725" cy="142600"/>
            </a:xfrm>
            <a:custGeom>
              <a:avLst/>
              <a:gdLst/>
              <a:ahLst/>
              <a:cxnLst/>
              <a:rect l="l" t="t" r="r" b="b"/>
              <a:pathLst>
                <a:path w="22349" h="5704" extrusionOk="0">
                  <a:moveTo>
                    <a:pt x="11371" y="0"/>
                  </a:moveTo>
                  <a:cubicBezTo>
                    <a:pt x="9919" y="0"/>
                    <a:pt x="8681" y="1084"/>
                    <a:pt x="8180" y="2608"/>
                  </a:cubicBezTo>
                  <a:cubicBezTo>
                    <a:pt x="7561" y="2012"/>
                    <a:pt x="6728" y="1643"/>
                    <a:pt x="5799" y="1643"/>
                  </a:cubicBezTo>
                  <a:cubicBezTo>
                    <a:pt x="4120" y="1643"/>
                    <a:pt x="2739" y="2858"/>
                    <a:pt x="2454" y="4453"/>
                  </a:cubicBezTo>
                  <a:cubicBezTo>
                    <a:pt x="2227" y="4334"/>
                    <a:pt x="1977" y="4275"/>
                    <a:pt x="1703" y="4275"/>
                  </a:cubicBezTo>
                  <a:cubicBezTo>
                    <a:pt x="846" y="4275"/>
                    <a:pt x="144" y="4894"/>
                    <a:pt x="1" y="5703"/>
                  </a:cubicBezTo>
                  <a:lnTo>
                    <a:pt x="22349" y="5703"/>
                  </a:lnTo>
                  <a:cubicBezTo>
                    <a:pt x="22349" y="4370"/>
                    <a:pt x="21265" y="3286"/>
                    <a:pt x="19932" y="3286"/>
                  </a:cubicBezTo>
                  <a:cubicBezTo>
                    <a:pt x="19599" y="3286"/>
                    <a:pt x="19277" y="3346"/>
                    <a:pt x="18979" y="3477"/>
                  </a:cubicBezTo>
                  <a:cubicBezTo>
                    <a:pt x="18598" y="2084"/>
                    <a:pt x="17324" y="1072"/>
                    <a:pt x="15812" y="1072"/>
                  </a:cubicBezTo>
                  <a:cubicBezTo>
                    <a:pt x="15181" y="1072"/>
                    <a:pt x="14586" y="1250"/>
                    <a:pt x="14074" y="1572"/>
                  </a:cubicBezTo>
                  <a:cubicBezTo>
                    <a:pt x="13443" y="619"/>
                    <a:pt x="12479" y="0"/>
                    <a:pt x="1137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9;p56">
              <a:extLst>
                <a:ext uri="{FF2B5EF4-FFF2-40B4-BE49-F238E27FC236}">
                  <a16:creationId xmlns:a16="http://schemas.microsoft.com/office/drawing/2014/main" id="{190C9B1F-E81B-974B-9E9C-AA9CE8415777}"/>
                </a:ext>
              </a:extLst>
            </p:cNvPr>
            <p:cNvSpPr/>
            <p:nvPr/>
          </p:nvSpPr>
          <p:spPr>
            <a:xfrm>
              <a:off x="4967575" y="2996275"/>
              <a:ext cx="833750" cy="212550"/>
            </a:xfrm>
            <a:custGeom>
              <a:avLst/>
              <a:gdLst/>
              <a:ahLst/>
              <a:cxnLst/>
              <a:rect l="l" t="t" r="r" b="b"/>
              <a:pathLst>
                <a:path w="33350" h="8502" extrusionOk="0">
                  <a:moveTo>
                    <a:pt x="16978" y="0"/>
                  </a:moveTo>
                  <a:cubicBezTo>
                    <a:pt x="14800" y="0"/>
                    <a:pt x="12942" y="1608"/>
                    <a:pt x="12204" y="3882"/>
                  </a:cubicBezTo>
                  <a:cubicBezTo>
                    <a:pt x="11287" y="2989"/>
                    <a:pt x="10037" y="2441"/>
                    <a:pt x="8656" y="2441"/>
                  </a:cubicBezTo>
                  <a:cubicBezTo>
                    <a:pt x="6168" y="2441"/>
                    <a:pt x="4096" y="4251"/>
                    <a:pt x="3679" y="6632"/>
                  </a:cubicBezTo>
                  <a:cubicBezTo>
                    <a:pt x="3334" y="6465"/>
                    <a:pt x="2953" y="6358"/>
                    <a:pt x="2548" y="6358"/>
                  </a:cubicBezTo>
                  <a:cubicBezTo>
                    <a:pt x="1274" y="6358"/>
                    <a:pt x="214" y="7287"/>
                    <a:pt x="0" y="8501"/>
                  </a:cubicBezTo>
                  <a:lnTo>
                    <a:pt x="33349" y="8501"/>
                  </a:lnTo>
                  <a:cubicBezTo>
                    <a:pt x="33349" y="6501"/>
                    <a:pt x="31730" y="4882"/>
                    <a:pt x="29730" y="4882"/>
                  </a:cubicBezTo>
                  <a:cubicBezTo>
                    <a:pt x="29230" y="4882"/>
                    <a:pt x="28754" y="4989"/>
                    <a:pt x="28313" y="5179"/>
                  </a:cubicBezTo>
                  <a:cubicBezTo>
                    <a:pt x="27742" y="3108"/>
                    <a:pt x="25849" y="1584"/>
                    <a:pt x="23586" y="1584"/>
                  </a:cubicBezTo>
                  <a:cubicBezTo>
                    <a:pt x="22634" y="1584"/>
                    <a:pt x="21753" y="1858"/>
                    <a:pt x="21003" y="2334"/>
                  </a:cubicBezTo>
                  <a:cubicBezTo>
                    <a:pt x="20062" y="917"/>
                    <a:pt x="18610" y="0"/>
                    <a:pt x="16978" y="0"/>
                  </a:cubicBez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40;p56">
              <a:extLst>
                <a:ext uri="{FF2B5EF4-FFF2-40B4-BE49-F238E27FC236}">
                  <a16:creationId xmlns:a16="http://schemas.microsoft.com/office/drawing/2014/main" id="{3FF79E11-C985-564B-9B5B-6E4B4F28D3EF}"/>
                </a:ext>
              </a:extLst>
            </p:cNvPr>
            <p:cNvSpPr/>
            <p:nvPr/>
          </p:nvSpPr>
          <p:spPr>
            <a:xfrm>
              <a:off x="5471500" y="2831950"/>
              <a:ext cx="195575" cy="150950"/>
            </a:xfrm>
            <a:custGeom>
              <a:avLst/>
              <a:gdLst/>
              <a:ahLst/>
              <a:cxnLst/>
              <a:rect l="l" t="t" r="r" b="b"/>
              <a:pathLst>
                <a:path w="7823" h="6038" extrusionOk="0">
                  <a:moveTo>
                    <a:pt x="1715" y="1"/>
                  </a:moveTo>
                  <a:lnTo>
                    <a:pt x="0" y="287"/>
                  </a:lnTo>
                  <a:lnTo>
                    <a:pt x="6132" y="6037"/>
                  </a:lnTo>
                  <a:lnTo>
                    <a:pt x="7823" y="5847"/>
                  </a:lnTo>
                  <a:lnTo>
                    <a:pt x="1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41;p56">
              <a:extLst>
                <a:ext uri="{FF2B5EF4-FFF2-40B4-BE49-F238E27FC236}">
                  <a16:creationId xmlns:a16="http://schemas.microsoft.com/office/drawing/2014/main" id="{904485D9-63CE-E544-A617-D7185B5AE261}"/>
                </a:ext>
              </a:extLst>
            </p:cNvPr>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2;p56">
              <a:extLst>
                <a:ext uri="{FF2B5EF4-FFF2-40B4-BE49-F238E27FC236}">
                  <a16:creationId xmlns:a16="http://schemas.microsoft.com/office/drawing/2014/main" id="{A91CB692-DE92-5F41-B579-537CD56B9546}"/>
                </a:ext>
              </a:extLst>
            </p:cNvPr>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3;p56">
              <a:extLst>
                <a:ext uri="{FF2B5EF4-FFF2-40B4-BE49-F238E27FC236}">
                  <a16:creationId xmlns:a16="http://schemas.microsoft.com/office/drawing/2014/main" id="{6AC7DDB2-94F5-5B46-A541-D579E59D2341}"/>
                </a:ext>
              </a:extLst>
            </p:cNvPr>
            <p:cNvSpPr/>
            <p:nvPr/>
          </p:nvSpPr>
          <p:spPr>
            <a:xfrm>
              <a:off x="5155100" y="2954300"/>
              <a:ext cx="218800" cy="324475"/>
            </a:xfrm>
            <a:custGeom>
              <a:avLst/>
              <a:gdLst/>
              <a:ahLst/>
              <a:cxnLst/>
              <a:rect l="l" t="t" r="r" b="b"/>
              <a:pathLst>
                <a:path w="8752" h="12979" extrusionOk="0">
                  <a:moveTo>
                    <a:pt x="0" y="0"/>
                  </a:moveTo>
                  <a:lnTo>
                    <a:pt x="0" y="10680"/>
                  </a:lnTo>
                  <a:lnTo>
                    <a:pt x="8751" y="12978"/>
                  </a:lnTo>
                  <a:lnTo>
                    <a:pt x="8751" y="20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4;p56">
              <a:extLst>
                <a:ext uri="{FF2B5EF4-FFF2-40B4-BE49-F238E27FC236}">
                  <a16:creationId xmlns:a16="http://schemas.microsoft.com/office/drawing/2014/main" id="{E7A8693D-2E7C-E44F-ABAD-232512603CD2}"/>
                </a:ext>
              </a:extLst>
            </p:cNvPr>
            <p:cNvSpPr/>
            <p:nvPr/>
          </p:nvSpPr>
          <p:spPr>
            <a:xfrm>
              <a:off x="5125325" y="2839100"/>
              <a:ext cx="389050" cy="206600"/>
            </a:xfrm>
            <a:custGeom>
              <a:avLst/>
              <a:gdLst/>
              <a:ahLst/>
              <a:cxnLst/>
              <a:rect l="l" t="t" r="r" b="b"/>
              <a:pathLst>
                <a:path w="15562" h="8264" extrusionOk="0">
                  <a:moveTo>
                    <a:pt x="15562" y="1"/>
                  </a:moveTo>
                  <a:lnTo>
                    <a:pt x="0" y="5763"/>
                  </a:lnTo>
                  <a:lnTo>
                    <a:pt x="0" y="6049"/>
                  </a:lnTo>
                  <a:lnTo>
                    <a:pt x="9978" y="8264"/>
                  </a:lnTo>
                  <a:lnTo>
                    <a:pt x="15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5;p56">
              <a:extLst>
                <a:ext uri="{FF2B5EF4-FFF2-40B4-BE49-F238E27FC236}">
                  <a16:creationId xmlns:a16="http://schemas.microsoft.com/office/drawing/2014/main" id="{63744607-47BA-E241-BCD1-520A37F56FC6}"/>
                </a:ext>
              </a:extLst>
            </p:cNvPr>
            <p:cNvSpPr/>
            <p:nvPr/>
          </p:nvSpPr>
          <p:spPr>
            <a:xfrm>
              <a:off x="5125325" y="2804875"/>
              <a:ext cx="389050" cy="233675"/>
            </a:xfrm>
            <a:custGeom>
              <a:avLst/>
              <a:gdLst/>
              <a:ahLst/>
              <a:cxnLst/>
              <a:rect l="l" t="t" r="r" b="b"/>
              <a:pathLst>
                <a:path w="15562" h="9347" extrusionOk="0">
                  <a:moveTo>
                    <a:pt x="6251" y="1"/>
                  </a:moveTo>
                  <a:lnTo>
                    <a:pt x="0" y="7132"/>
                  </a:lnTo>
                  <a:lnTo>
                    <a:pt x="9978" y="9347"/>
                  </a:lnTo>
                  <a:lnTo>
                    <a:pt x="15562" y="1084"/>
                  </a:lnTo>
                  <a:lnTo>
                    <a:pt x="6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6;p56">
              <a:extLst>
                <a:ext uri="{FF2B5EF4-FFF2-40B4-BE49-F238E27FC236}">
                  <a16:creationId xmlns:a16="http://schemas.microsoft.com/office/drawing/2014/main" id="{24B75926-E4BB-2D4D-84F1-482985B06E42}"/>
                </a:ext>
              </a:extLst>
            </p:cNvPr>
            <p:cNvSpPr/>
            <p:nvPr/>
          </p:nvSpPr>
          <p:spPr>
            <a:xfrm>
              <a:off x="5173250" y="3046875"/>
              <a:ext cx="36325" cy="88125"/>
            </a:xfrm>
            <a:custGeom>
              <a:avLst/>
              <a:gdLst/>
              <a:ahLst/>
              <a:cxnLst/>
              <a:rect l="l" t="t" r="r" b="b"/>
              <a:pathLst>
                <a:path w="1453" h="3525" extrusionOk="0">
                  <a:moveTo>
                    <a:pt x="0" y="0"/>
                  </a:moveTo>
                  <a:lnTo>
                    <a:pt x="0" y="3203"/>
                  </a:lnTo>
                  <a:lnTo>
                    <a:pt x="1453" y="3525"/>
                  </a:lnTo>
                  <a:lnTo>
                    <a:pt x="1453" y="322"/>
                  </a:lnTo>
                  <a:lnTo>
                    <a:pt x="0"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7;p56">
              <a:extLst>
                <a:ext uri="{FF2B5EF4-FFF2-40B4-BE49-F238E27FC236}">
                  <a16:creationId xmlns:a16="http://schemas.microsoft.com/office/drawing/2014/main" id="{62F201F0-A578-A44B-98E3-51BD7BFC17B5}"/>
                </a:ext>
              </a:extLst>
            </p:cNvPr>
            <p:cNvSpPr/>
            <p:nvPr/>
          </p:nvSpPr>
          <p:spPr>
            <a:xfrm>
              <a:off x="5310475" y="3080500"/>
              <a:ext cx="36325" cy="87850"/>
            </a:xfrm>
            <a:custGeom>
              <a:avLst/>
              <a:gdLst/>
              <a:ahLst/>
              <a:cxnLst/>
              <a:rect l="l" t="t" r="r" b="b"/>
              <a:pathLst>
                <a:path w="1453" h="3514" extrusionOk="0">
                  <a:moveTo>
                    <a:pt x="0" y="1"/>
                  </a:moveTo>
                  <a:lnTo>
                    <a:pt x="0" y="3203"/>
                  </a:lnTo>
                  <a:lnTo>
                    <a:pt x="1453" y="3513"/>
                  </a:lnTo>
                  <a:lnTo>
                    <a:pt x="1453" y="310"/>
                  </a:lnTo>
                  <a:lnTo>
                    <a:pt x="0"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8;p56">
              <a:extLst>
                <a:ext uri="{FF2B5EF4-FFF2-40B4-BE49-F238E27FC236}">
                  <a16:creationId xmlns:a16="http://schemas.microsoft.com/office/drawing/2014/main" id="{59FEB065-8E57-0348-88C2-A62AB19BA082}"/>
                </a:ext>
              </a:extLst>
            </p:cNvPr>
            <p:cNvSpPr/>
            <p:nvPr/>
          </p:nvSpPr>
          <p:spPr>
            <a:xfrm>
              <a:off x="5242900" y="3066825"/>
              <a:ext cx="36325" cy="187250"/>
            </a:xfrm>
            <a:custGeom>
              <a:avLst/>
              <a:gdLst/>
              <a:ahLst/>
              <a:cxnLst/>
              <a:rect l="l" t="t" r="r" b="b"/>
              <a:pathLst>
                <a:path w="1453" h="7490" extrusionOk="0">
                  <a:moveTo>
                    <a:pt x="0" y="0"/>
                  </a:moveTo>
                  <a:lnTo>
                    <a:pt x="0" y="7084"/>
                  </a:lnTo>
                  <a:lnTo>
                    <a:pt x="1453" y="7489"/>
                  </a:lnTo>
                  <a:lnTo>
                    <a:pt x="1453" y="310"/>
                  </a:lnTo>
                  <a:lnTo>
                    <a:pt x="0"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9;p56">
              <a:extLst>
                <a:ext uri="{FF2B5EF4-FFF2-40B4-BE49-F238E27FC236}">
                  <a16:creationId xmlns:a16="http://schemas.microsoft.com/office/drawing/2014/main" id="{4BA16E33-D45E-AB4E-96CF-DB306103F5C4}"/>
                </a:ext>
              </a:extLst>
            </p:cNvPr>
            <p:cNvSpPr/>
            <p:nvPr/>
          </p:nvSpPr>
          <p:spPr>
            <a:xfrm>
              <a:off x="5442625" y="2976325"/>
              <a:ext cx="57775" cy="72050"/>
            </a:xfrm>
            <a:custGeom>
              <a:avLst/>
              <a:gdLst/>
              <a:ahLst/>
              <a:cxnLst/>
              <a:rect l="l" t="t" r="r" b="b"/>
              <a:pathLst>
                <a:path w="2311" h="2882" extrusionOk="0">
                  <a:moveTo>
                    <a:pt x="2310" y="1"/>
                  </a:moveTo>
                  <a:lnTo>
                    <a:pt x="0" y="524"/>
                  </a:lnTo>
                  <a:lnTo>
                    <a:pt x="0" y="2882"/>
                  </a:lnTo>
                  <a:lnTo>
                    <a:pt x="2310" y="2358"/>
                  </a:lnTo>
                  <a:lnTo>
                    <a:pt x="2310"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50;p56">
              <a:extLst>
                <a:ext uri="{FF2B5EF4-FFF2-40B4-BE49-F238E27FC236}">
                  <a16:creationId xmlns:a16="http://schemas.microsoft.com/office/drawing/2014/main" id="{07DC681A-D804-D746-9E1E-E0233922F647}"/>
                </a:ext>
              </a:extLst>
            </p:cNvPr>
            <p:cNvSpPr/>
            <p:nvPr/>
          </p:nvSpPr>
          <p:spPr>
            <a:xfrm>
              <a:off x="5442625" y="3070975"/>
              <a:ext cx="151525" cy="89325"/>
            </a:xfrm>
            <a:custGeom>
              <a:avLst/>
              <a:gdLst/>
              <a:ahLst/>
              <a:cxnLst/>
              <a:rect l="l" t="t" r="r" b="b"/>
              <a:pathLst>
                <a:path w="6061" h="3573" extrusionOk="0">
                  <a:moveTo>
                    <a:pt x="6061" y="1"/>
                  </a:moveTo>
                  <a:lnTo>
                    <a:pt x="0" y="1215"/>
                  </a:lnTo>
                  <a:lnTo>
                    <a:pt x="0" y="3573"/>
                  </a:lnTo>
                  <a:lnTo>
                    <a:pt x="6061" y="2358"/>
                  </a:lnTo>
                  <a:lnTo>
                    <a:pt x="6061"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51;p56">
              <a:extLst>
                <a:ext uri="{FF2B5EF4-FFF2-40B4-BE49-F238E27FC236}">
                  <a16:creationId xmlns:a16="http://schemas.microsoft.com/office/drawing/2014/main" id="{7662053B-404A-3746-BB45-7A074C8CF889}"/>
                </a:ext>
              </a:extLst>
            </p:cNvPr>
            <p:cNvSpPr/>
            <p:nvPr/>
          </p:nvSpPr>
          <p:spPr>
            <a:xfrm>
              <a:off x="5521800" y="2962050"/>
              <a:ext cx="57475" cy="71750"/>
            </a:xfrm>
            <a:custGeom>
              <a:avLst/>
              <a:gdLst/>
              <a:ahLst/>
              <a:cxnLst/>
              <a:rect l="l" t="t" r="r" b="b"/>
              <a:pathLst>
                <a:path w="2299" h="2870" extrusionOk="0">
                  <a:moveTo>
                    <a:pt x="2298" y="0"/>
                  </a:moveTo>
                  <a:lnTo>
                    <a:pt x="1" y="512"/>
                  </a:lnTo>
                  <a:lnTo>
                    <a:pt x="1" y="2869"/>
                  </a:lnTo>
                  <a:lnTo>
                    <a:pt x="2298" y="2357"/>
                  </a:lnTo>
                  <a:lnTo>
                    <a:pt x="2298"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52;p56">
              <a:extLst>
                <a:ext uri="{FF2B5EF4-FFF2-40B4-BE49-F238E27FC236}">
                  <a16:creationId xmlns:a16="http://schemas.microsoft.com/office/drawing/2014/main" id="{6659A2BC-B1CF-1B43-B6FA-6073D4DEFAA6}"/>
                </a:ext>
              </a:extLst>
            </p:cNvPr>
            <p:cNvSpPr/>
            <p:nvPr/>
          </p:nvSpPr>
          <p:spPr>
            <a:xfrm>
              <a:off x="6198075" y="2817075"/>
              <a:ext cx="238450" cy="125350"/>
            </a:xfrm>
            <a:custGeom>
              <a:avLst/>
              <a:gdLst/>
              <a:ahLst/>
              <a:cxnLst/>
              <a:rect l="l" t="t" r="r" b="b"/>
              <a:pathLst>
                <a:path w="9538" h="5014" extrusionOk="0">
                  <a:moveTo>
                    <a:pt x="2096" y="1"/>
                  </a:moveTo>
                  <a:lnTo>
                    <a:pt x="1" y="239"/>
                  </a:lnTo>
                  <a:lnTo>
                    <a:pt x="7478" y="5013"/>
                  </a:lnTo>
                  <a:lnTo>
                    <a:pt x="9537" y="4847"/>
                  </a:lnTo>
                  <a:lnTo>
                    <a:pt x="2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53;p56">
              <a:extLst>
                <a:ext uri="{FF2B5EF4-FFF2-40B4-BE49-F238E27FC236}">
                  <a16:creationId xmlns:a16="http://schemas.microsoft.com/office/drawing/2014/main" id="{A5D4B89E-9105-2140-B53C-72E5ED791C41}"/>
                </a:ext>
              </a:extLst>
            </p:cNvPr>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54;p56">
              <a:extLst>
                <a:ext uri="{FF2B5EF4-FFF2-40B4-BE49-F238E27FC236}">
                  <a16:creationId xmlns:a16="http://schemas.microsoft.com/office/drawing/2014/main" id="{F3AA5F87-5012-F946-B52B-97FF7D9D41F1}"/>
                </a:ext>
              </a:extLst>
            </p:cNvPr>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55;p56">
              <a:extLst>
                <a:ext uri="{FF2B5EF4-FFF2-40B4-BE49-F238E27FC236}">
                  <a16:creationId xmlns:a16="http://schemas.microsoft.com/office/drawing/2014/main" id="{2C01E510-85F6-F54F-BB6F-9D461D89BD5D}"/>
                </a:ext>
              </a:extLst>
            </p:cNvPr>
            <p:cNvSpPr/>
            <p:nvPr/>
          </p:nvSpPr>
          <p:spPr>
            <a:xfrm>
              <a:off x="5812025" y="2918575"/>
              <a:ext cx="267000" cy="269700"/>
            </a:xfrm>
            <a:custGeom>
              <a:avLst/>
              <a:gdLst/>
              <a:ahLst/>
              <a:cxnLst/>
              <a:rect l="l" t="t" r="r" b="b"/>
              <a:pathLst>
                <a:path w="10680" h="10788" extrusionOk="0">
                  <a:moveTo>
                    <a:pt x="0" y="1"/>
                  </a:moveTo>
                  <a:lnTo>
                    <a:pt x="0" y="8871"/>
                  </a:lnTo>
                  <a:lnTo>
                    <a:pt x="10680" y="10788"/>
                  </a:lnTo>
                  <a:lnTo>
                    <a:pt x="10680" y="166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56;p56">
              <a:extLst>
                <a:ext uri="{FF2B5EF4-FFF2-40B4-BE49-F238E27FC236}">
                  <a16:creationId xmlns:a16="http://schemas.microsoft.com/office/drawing/2014/main" id="{57358B43-CEC2-C64C-B124-31EE4094899E}"/>
                </a:ext>
              </a:extLst>
            </p:cNvPr>
            <p:cNvSpPr/>
            <p:nvPr/>
          </p:nvSpPr>
          <p:spPr>
            <a:xfrm>
              <a:off x="5775700" y="2823025"/>
              <a:ext cx="474775" cy="171475"/>
            </a:xfrm>
            <a:custGeom>
              <a:avLst/>
              <a:gdLst/>
              <a:ahLst/>
              <a:cxnLst/>
              <a:rect l="l" t="t" r="r" b="b"/>
              <a:pathLst>
                <a:path w="18991" h="6859" extrusionOk="0">
                  <a:moveTo>
                    <a:pt x="18991" y="1"/>
                  </a:moveTo>
                  <a:lnTo>
                    <a:pt x="1" y="4787"/>
                  </a:lnTo>
                  <a:lnTo>
                    <a:pt x="1" y="5025"/>
                  </a:lnTo>
                  <a:lnTo>
                    <a:pt x="12181" y="6859"/>
                  </a:lnTo>
                  <a:lnTo>
                    <a:pt x="18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57;p56">
              <a:extLst>
                <a:ext uri="{FF2B5EF4-FFF2-40B4-BE49-F238E27FC236}">
                  <a16:creationId xmlns:a16="http://schemas.microsoft.com/office/drawing/2014/main" id="{4A79E757-0D43-2C4D-A361-F13E445788DB}"/>
                </a:ext>
              </a:extLst>
            </p:cNvPr>
            <p:cNvSpPr/>
            <p:nvPr/>
          </p:nvSpPr>
          <p:spPr>
            <a:xfrm>
              <a:off x="5775700" y="2794750"/>
              <a:ext cx="474775" cy="193800"/>
            </a:xfrm>
            <a:custGeom>
              <a:avLst/>
              <a:gdLst/>
              <a:ahLst/>
              <a:cxnLst/>
              <a:rect l="l" t="t" r="r" b="b"/>
              <a:pathLst>
                <a:path w="18991" h="7752" extrusionOk="0">
                  <a:moveTo>
                    <a:pt x="7621" y="1"/>
                  </a:moveTo>
                  <a:lnTo>
                    <a:pt x="1" y="5918"/>
                  </a:lnTo>
                  <a:lnTo>
                    <a:pt x="12181" y="7752"/>
                  </a:lnTo>
                  <a:lnTo>
                    <a:pt x="18991" y="894"/>
                  </a:lnTo>
                  <a:lnTo>
                    <a:pt x="7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58;p56">
              <a:extLst>
                <a:ext uri="{FF2B5EF4-FFF2-40B4-BE49-F238E27FC236}">
                  <a16:creationId xmlns:a16="http://schemas.microsoft.com/office/drawing/2014/main" id="{EEE16556-304A-784E-8097-84C994AE7E15}"/>
                </a:ext>
              </a:extLst>
            </p:cNvPr>
            <p:cNvSpPr/>
            <p:nvPr/>
          </p:nvSpPr>
          <p:spPr>
            <a:xfrm>
              <a:off x="5834050" y="2995675"/>
              <a:ext cx="44375" cy="78900"/>
            </a:xfrm>
            <a:custGeom>
              <a:avLst/>
              <a:gdLst/>
              <a:ahLst/>
              <a:cxnLst/>
              <a:rect l="l" t="t" r="r" b="b"/>
              <a:pathLst>
                <a:path w="1775" h="3156" extrusionOk="0">
                  <a:moveTo>
                    <a:pt x="0" y="0"/>
                  </a:moveTo>
                  <a:lnTo>
                    <a:pt x="0" y="2894"/>
                  </a:lnTo>
                  <a:lnTo>
                    <a:pt x="1774" y="3156"/>
                  </a:lnTo>
                  <a:lnTo>
                    <a:pt x="1774" y="262"/>
                  </a:lnTo>
                  <a:lnTo>
                    <a:pt x="0"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59;p56">
              <a:extLst>
                <a:ext uri="{FF2B5EF4-FFF2-40B4-BE49-F238E27FC236}">
                  <a16:creationId xmlns:a16="http://schemas.microsoft.com/office/drawing/2014/main" id="{2A2BE356-2D0D-6C41-AC9A-D45158A2DFDD}"/>
                </a:ext>
              </a:extLst>
            </p:cNvPr>
            <p:cNvSpPr/>
            <p:nvPr/>
          </p:nvSpPr>
          <p:spPr>
            <a:xfrm>
              <a:off x="6001625" y="3023350"/>
              <a:ext cx="44375" cy="79200"/>
            </a:xfrm>
            <a:custGeom>
              <a:avLst/>
              <a:gdLst/>
              <a:ahLst/>
              <a:cxnLst/>
              <a:rect l="l" t="t" r="r" b="b"/>
              <a:pathLst>
                <a:path w="1775" h="3168" extrusionOk="0">
                  <a:moveTo>
                    <a:pt x="0" y="1"/>
                  </a:moveTo>
                  <a:lnTo>
                    <a:pt x="0" y="2906"/>
                  </a:lnTo>
                  <a:lnTo>
                    <a:pt x="1774" y="3168"/>
                  </a:lnTo>
                  <a:lnTo>
                    <a:pt x="1774" y="263"/>
                  </a:lnTo>
                  <a:lnTo>
                    <a:pt x="0"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60;p56">
              <a:extLst>
                <a:ext uri="{FF2B5EF4-FFF2-40B4-BE49-F238E27FC236}">
                  <a16:creationId xmlns:a16="http://schemas.microsoft.com/office/drawing/2014/main" id="{2131EED0-E35C-2A44-AA70-43F70CCA49B0}"/>
                </a:ext>
              </a:extLst>
            </p:cNvPr>
            <p:cNvSpPr/>
            <p:nvPr/>
          </p:nvSpPr>
          <p:spPr>
            <a:xfrm>
              <a:off x="5919175" y="3012050"/>
              <a:ext cx="44375" cy="155400"/>
            </a:xfrm>
            <a:custGeom>
              <a:avLst/>
              <a:gdLst/>
              <a:ahLst/>
              <a:cxnLst/>
              <a:rect l="l" t="t" r="r" b="b"/>
              <a:pathLst>
                <a:path w="1775" h="6216" extrusionOk="0">
                  <a:moveTo>
                    <a:pt x="0" y="0"/>
                  </a:moveTo>
                  <a:lnTo>
                    <a:pt x="0" y="5882"/>
                  </a:lnTo>
                  <a:lnTo>
                    <a:pt x="1774" y="6215"/>
                  </a:lnTo>
                  <a:lnTo>
                    <a:pt x="1774" y="262"/>
                  </a:lnTo>
                  <a:lnTo>
                    <a:pt x="0"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61;p56">
              <a:extLst>
                <a:ext uri="{FF2B5EF4-FFF2-40B4-BE49-F238E27FC236}">
                  <a16:creationId xmlns:a16="http://schemas.microsoft.com/office/drawing/2014/main" id="{76CBB841-6A9D-9B48-9B30-9BB526D2DBBE}"/>
                </a:ext>
              </a:extLst>
            </p:cNvPr>
            <p:cNvSpPr/>
            <p:nvPr/>
          </p:nvSpPr>
          <p:spPr>
            <a:xfrm>
              <a:off x="6135575" y="3015625"/>
              <a:ext cx="52700" cy="73525"/>
            </a:xfrm>
            <a:custGeom>
              <a:avLst/>
              <a:gdLst/>
              <a:ahLst/>
              <a:cxnLst/>
              <a:rect l="l" t="t" r="r" b="b"/>
              <a:pathLst>
                <a:path w="2108" h="2941" extrusionOk="0">
                  <a:moveTo>
                    <a:pt x="2108" y="0"/>
                  </a:moveTo>
                  <a:lnTo>
                    <a:pt x="0" y="286"/>
                  </a:lnTo>
                  <a:lnTo>
                    <a:pt x="0" y="2941"/>
                  </a:lnTo>
                  <a:lnTo>
                    <a:pt x="2108" y="2655"/>
                  </a:lnTo>
                  <a:lnTo>
                    <a:pt x="2108"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62;p56">
              <a:extLst>
                <a:ext uri="{FF2B5EF4-FFF2-40B4-BE49-F238E27FC236}">
                  <a16:creationId xmlns:a16="http://schemas.microsoft.com/office/drawing/2014/main" id="{A70E2DF3-CC18-A643-8EA6-D9E542607543}"/>
                </a:ext>
              </a:extLst>
            </p:cNvPr>
            <p:cNvSpPr/>
            <p:nvPr/>
          </p:nvSpPr>
          <p:spPr>
            <a:xfrm>
              <a:off x="6225750" y="3004300"/>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3;p56">
              <a:extLst>
                <a:ext uri="{FF2B5EF4-FFF2-40B4-BE49-F238E27FC236}">
                  <a16:creationId xmlns:a16="http://schemas.microsoft.com/office/drawing/2014/main" id="{961B7C1E-BFA6-CA46-B7EA-84FFCB2D957E}"/>
                </a:ext>
              </a:extLst>
            </p:cNvPr>
            <p:cNvSpPr/>
            <p:nvPr/>
          </p:nvSpPr>
          <p:spPr>
            <a:xfrm>
              <a:off x="6310875" y="2994775"/>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4;p56">
              <a:extLst>
                <a:ext uri="{FF2B5EF4-FFF2-40B4-BE49-F238E27FC236}">
                  <a16:creationId xmlns:a16="http://schemas.microsoft.com/office/drawing/2014/main" id="{B46F2964-3642-5047-A5B1-4E8E94AA7361}"/>
                </a:ext>
              </a:extLst>
            </p:cNvPr>
            <p:cNvSpPr/>
            <p:nvPr/>
          </p:nvSpPr>
          <p:spPr>
            <a:xfrm>
              <a:off x="5982875" y="3122475"/>
              <a:ext cx="353325" cy="90225"/>
            </a:xfrm>
            <a:custGeom>
              <a:avLst/>
              <a:gdLst/>
              <a:ahLst/>
              <a:cxnLst/>
              <a:rect l="l" t="t" r="r" b="b"/>
              <a:pathLst>
                <a:path w="14133" h="3609" extrusionOk="0">
                  <a:moveTo>
                    <a:pt x="7192" y="0"/>
                  </a:moveTo>
                  <a:cubicBezTo>
                    <a:pt x="6275" y="0"/>
                    <a:pt x="5489" y="679"/>
                    <a:pt x="5168" y="1644"/>
                  </a:cubicBezTo>
                  <a:cubicBezTo>
                    <a:pt x="4787" y="1263"/>
                    <a:pt x="4251" y="1036"/>
                    <a:pt x="3667" y="1036"/>
                  </a:cubicBezTo>
                  <a:cubicBezTo>
                    <a:pt x="2608" y="1036"/>
                    <a:pt x="1727" y="1798"/>
                    <a:pt x="1548" y="2810"/>
                  </a:cubicBezTo>
                  <a:cubicBezTo>
                    <a:pt x="1405" y="2739"/>
                    <a:pt x="1250" y="2691"/>
                    <a:pt x="1072" y="2691"/>
                  </a:cubicBezTo>
                  <a:cubicBezTo>
                    <a:pt x="536" y="2691"/>
                    <a:pt x="84" y="3084"/>
                    <a:pt x="0" y="3608"/>
                  </a:cubicBezTo>
                  <a:lnTo>
                    <a:pt x="14133" y="3608"/>
                  </a:lnTo>
                  <a:cubicBezTo>
                    <a:pt x="14133" y="3608"/>
                    <a:pt x="14133" y="3596"/>
                    <a:pt x="14133" y="3596"/>
                  </a:cubicBezTo>
                  <a:cubicBezTo>
                    <a:pt x="14133" y="2751"/>
                    <a:pt x="13454" y="2072"/>
                    <a:pt x="12609" y="2072"/>
                  </a:cubicBezTo>
                  <a:cubicBezTo>
                    <a:pt x="12395" y="2072"/>
                    <a:pt x="12192" y="2120"/>
                    <a:pt x="12002" y="2191"/>
                  </a:cubicBezTo>
                  <a:cubicBezTo>
                    <a:pt x="11752" y="1322"/>
                    <a:pt x="10954" y="667"/>
                    <a:pt x="10002" y="667"/>
                  </a:cubicBezTo>
                  <a:cubicBezTo>
                    <a:pt x="9597" y="667"/>
                    <a:pt x="9216" y="786"/>
                    <a:pt x="8906" y="989"/>
                  </a:cubicBezTo>
                  <a:cubicBezTo>
                    <a:pt x="8501" y="381"/>
                    <a:pt x="7882" y="0"/>
                    <a:pt x="7192"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65;p56">
              <a:extLst>
                <a:ext uri="{FF2B5EF4-FFF2-40B4-BE49-F238E27FC236}">
                  <a16:creationId xmlns:a16="http://schemas.microsoft.com/office/drawing/2014/main" id="{A760A4A2-C099-E040-93CC-65295F6450C4}"/>
                </a:ext>
              </a:extLst>
            </p:cNvPr>
            <p:cNvSpPr/>
            <p:nvPr/>
          </p:nvSpPr>
          <p:spPr>
            <a:xfrm>
              <a:off x="6149550" y="3167425"/>
              <a:ext cx="285175" cy="72950"/>
            </a:xfrm>
            <a:custGeom>
              <a:avLst/>
              <a:gdLst/>
              <a:ahLst/>
              <a:cxnLst/>
              <a:rect l="l" t="t" r="r" b="b"/>
              <a:pathLst>
                <a:path w="11407" h="2918" extrusionOk="0">
                  <a:moveTo>
                    <a:pt x="5811" y="0"/>
                  </a:moveTo>
                  <a:cubicBezTo>
                    <a:pt x="5061" y="0"/>
                    <a:pt x="4430" y="560"/>
                    <a:pt x="4168" y="1334"/>
                  </a:cubicBezTo>
                  <a:cubicBezTo>
                    <a:pt x="3858" y="1024"/>
                    <a:pt x="3430" y="834"/>
                    <a:pt x="2965" y="834"/>
                  </a:cubicBezTo>
                  <a:cubicBezTo>
                    <a:pt x="2108" y="834"/>
                    <a:pt x="1394" y="1453"/>
                    <a:pt x="1251" y="2274"/>
                  </a:cubicBezTo>
                  <a:cubicBezTo>
                    <a:pt x="1132" y="2215"/>
                    <a:pt x="1013" y="2179"/>
                    <a:pt x="870" y="2179"/>
                  </a:cubicBezTo>
                  <a:cubicBezTo>
                    <a:pt x="429" y="2179"/>
                    <a:pt x="72" y="2501"/>
                    <a:pt x="1" y="2917"/>
                  </a:cubicBezTo>
                  <a:lnTo>
                    <a:pt x="11407" y="2917"/>
                  </a:lnTo>
                  <a:cubicBezTo>
                    <a:pt x="11407" y="2917"/>
                    <a:pt x="11407" y="2917"/>
                    <a:pt x="11407" y="2905"/>
                  </a:cubicBezTo>
                  <a:cubicBezTo>
                    <a:pt x="11407" y="2227"/>
                    <a:pt x="10859" y="1679"/>
                    <a:pt x="10169" y="1679"/>
                  </a:cubicBezTo>
                  <a:cubicBezTo>
                    <a:pt x="10002" y="1679"/>
                    <a:pt x="9835" y="1715"/>
                    <a:pt x="9681" y="1774"/>
                  </a:cubicBezTo>
                  <a:cubicBezTo>
                    <a:pt x="9490" y="1072"/>
                    <a:pt x="8835" y="548"/>
                    <a:pt x="8073" y="548"/>
                  </a:cubicBezTo>
                  <a:cubicBezTo>
                    <a:pt x="7740" y="548"/>
                    <a:pt x="7442" y="643"/>
                    <a:pt x="7180" y="798"/>
                  </a:cubicBezTo>
                  <a:cubicBezTo>
                    <a:pt x="6859" y="310"/>
                    <a:pt x="6371" y="0"/>
                    <a:pt x="5811" y="0"/>
                  </a:cubicBez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66;p56">
              <a:extLst>
                <a:ext uri="{FF2B5EF4-FFF2-40B4-BE49-F238E27FC236}">
                  <a16:creationId xmlns:a16="http://schemas.microsoft.com/office/drawing/2014/main" id="{BECB696D-C6E2-2D41-A0A4-2887C964F74B}"/>
                </a:ext>
              </a:extLst>
            </p:cNvPr>
            <p:cNvSpPr/>
            <p:nvPr/>
          </p:nvSpPr>
          <p:spPr>
            <a:xfrm>
              <a:off x="3146200" y="3199875"/>
              <a:ext cx="613200" cy="156575"/>
            </a:xfrm>
            <a:custGeom>
              <a:avLst/>
              <a:gdLst/>
              <a:ahLst/>
              <a:cxnLst/>
              <a:rect l="l" t="t" r="r" b="b"/>
              <a:pathLst>
                <a:path w="24528" h="6263" extrusionOk="0">
                  <a:moveTo>
                    <a:pt x="12478" y="0"/>
                  </a:moveTo>
                  <a:cubicBezTo>
                    <a:pt x="10883" y="0"/>
                    <a:pt x="9514" y="1191"/>
                    <a:pt x="8966" y="2858"/>
                  </a:cubicBezTo>
                  <a:cubicBezTo>
                    <a:pt x="8299" y="2203"/>
                    <a:pt x="7383" y="1798"/>
                    <a:pt x="6371" y="1798"/>
                  </a:cubicBezTo>
                  <a:cubicBezTo>
                    <a:pt x="4525" y="1798"/>
                    <a:pt x="3001" y="3131"/>
                    <a:pt x="2692" y="4882"/>
                  </a:cubicBezTo>
                  <a:cubicBezTo>
                    <a:pt x="2442" y="4763"/>
                    <a:pt x="2168" y="4679"/>
                    <a:pt x="1870" y="4679"/>
                  </a:cubicBezTo>
                  <a:cubicBezTo>
                    <a:pt x="929" y="4679"/>
                    <a:pt x="156" y="5358"/>
                    <a:pt x="1" y="6263"/>
                  </a:cubicBezTo>
                  <a:lnTo>
                    <a:pt x="24528" y="6263"/>
                  </a:lnTo>
                  <a:cubicBezTo>
                    <a:pt x="24528" y="6251"/>
                    <a:pt x="24528" y="6251"/>
                    <a:pt x="24528" y="6251"/>
                  </a:cubicBezTo>
                  <a:cubicBezTo>
                    <a:pt x="24528" y="4786"/>
                    <a:pt x="23337" y="3596"/>
                    <a:pt x="21873" y="3596"/>
                  </a:cubicBezTo>
                  <a:cubicBezTo>
                    <a:pt x="21503" y="3596"/>
                    <a:pt x="21146" y="3679"/>
                    <a:pt x="20825" y="3810"/>
                  </a:cubicBezTo>
                  <a:cubicBezTo>
                    <a:pt x="20396" y="2286"/>
                    <a:pt x="19003" y="1167"/>
                    <a:pt x="17348" y="1167"/>
                  </a:cubicBezTo>
                  <a:cubicBezTo>
                    <a:pt x="16646" y="1167"/>
                    <a:pt x="16003" y="1369"/>
                    <a:pt x="15443" y="1715"/>
                  </a:cubicBezTo>
                  <a:cubicBezTo>
                    <a:pt x="14753" y="667"/>
                    <a:pt x="13681" y="0"/>
                    <a:pt x="12478"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67;p56">
              <a:extLst>
                <a:ext uri="{FF2B5EF4-FFF2-40B4-BE49-F238E27FC236}">
                  <a16:creationId xmlns:a16="http://schemas.microsoft.com/office/drawing/2014/main" id="{F854A484-A825-C44C-9810-6E4768D5621D}"/>
                </a:ext>
              </a:extLst>
            </p:cNvPr>
            <p:cNvSpPr/>
            <p:nvPr/>
          </p:nvSpPr>
          <p:spPr>
            <a:xfrm>
              <a:off x="3404875" y="2910250"/>
              <a:ext cx="130975" cy="175050"/>
            </a:xfrm>
            <a:custGeom>
              <a:avLst/>
              <a:gdLst/>
              <a:ahLst/>
              <a:cxnLst/>
              <a:rect l="l" t="t" r="r" b="b"/>
              <a:pathLst>
                <a:path w="5239" h="7002" extrusionOk="0">
                  <a:moveTo>
                    <a:pt x="5239" y="0"/>
                  </a:moveTo>
                  <a:lnTo>
                    <a:pt x="0" y="7001"/>
                  </a:lnTo>
                  <a:lnTo>
                    <a:pt x="4906" y="6870"/>
                  </a:lnTo>
                  <a:lnTo>
                    <a:pt x="5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68;p56">
              <a:extLst>
                <a:ext uri="{FF2B5EF4-FFF2-40B4-BE49-F238E27FC236}">
                  <a16:creationId xmlns:a16="http://schemas.microsoft.com/office/drawing/2014/main" id="{9B9CE112-6DE4-0D47-BED2-0CE613E9BA07}"/>
                </a:ext>
              </a:extLst>
            </p:cNvPr>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69;p56">
              <a:extLst>
                <a:ext uri="{FF2B5EF4-FFF2-40B4-BE49-F238E27FC236}">
                  <a16:creationId xmlns:a16="http://schemas.microsoft.com/office/drawing/2014/main" id="{DAEB7E64-BD74-854D-AB90-1905917E91DD}"/>
                </a:ext>
              </a:extLst>
            </p:cNvPr>
            <p:cNvSpPr/>
            <p:nvPr/>
          </p:nvSpPr>
          <p:spPr>
            <a:xfrm>
              <a:off x="3434050" y="2910250"/>
              <a:ext cx="199150" cy="529850"/>
            </a:xfrm>
            <a:custGeom>
              <a:avLst/>
              <a:gdLst/>
              <a:ahLst/>
              <a:cxnLst/>
              <a:rect l="l" t="t" r="r" b="b"/>
              <a:pathLst>
                <a:path w="7966" h="21194" extrusionOk="0">
                  <a:moveTo>
                    <a:pt x="4072" y="0"/>
                  </a:moveTo>
                  <a:lnTo>
                    <a:pt x="0" y="6799"/>
                  </a:lnTo>
                  <a:lnTo>
                    <a:pt x="0" y="17598"/>
                  </a:lnTo>
                  <a:lnTo>
                    <a:pt x="7965" y="21193"/>
                  </a:lnTo>
                  <a:lnTo>
                    <a:pt x="7965" y="8990"/>
                  </a:lnTo>
                  <a:lnTo>
                    <a:pt x="4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70;p56">
              <a:extLst>
                <a:ext uri="{FF2B5EF4-FFF2-40B4-BE49-F238E27FC236}">
                  <a16:creationId xmlns:a16="http://schemas.microsoft.com/office/drawing/2014/main" id="{4771F1B4-FAB0-824B-A7F7-5AE8F46CCBFA}"/>
                </a:ext>
              </a:extLst>
            </p:cNvPr>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71;p56">
              <a:extLst>
                <a:ext uri="{FF2B5EF4-FFF2-40B4-BE49-F238E27FC236}">
                  <a16:creationId xmlns:a16="http://schemas.microsoft.com/office/drawing/2014/main" id="{D700820F-2D14-AC4D-AD5B-69943B70C424}"/>
                </a:ext>
              </a:extLst>
            </p:cNvPr>
            <p:cNvSpPr/>
            <p:nvPr/>
          </p:nvSpPr>
          <p:spPr>
            <a:xfrm>
              <a:off x="3535850" y="2910250"/>
              <a:ext cx="705750" cy="244700"/>
            </a:xfrm>
            <a:custGeom>
              <a:avLst/>
              <a:gdLst/>
              <a:ahLst/>
              <a:cxnLst/>
              <a:rect l="l" t="t" r="r" b="b"/>
              <a:pathLst>
                <a:path w="28230" h="9788" extrusionOk="0">
                  <a:moveTo>
                    <a:pt x="0" y="0"/>
                  </a:moveTo>
                  <a:lnTo>
                    <a:pt x="3858" y="9787"/>
                  </a:lnTo>
                  <a:lnTo>
                    <a:pt x="28230" y="7227"/>
                  </a:lnTo>
                  <a:lnTo>
                    <a:pt x="28230" y="687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2;p56">
              <a:extLst>
                <a:ext uri="{FF2B5EF4-FFF2-40B4-BE49-F238E27FC236}">
                  <a16:creationId xmlns:a16="http://schemas.microsoft.com/office/drawing/2014/main" id="{D42619CE-2ACD-F14A-A260-16A004026AD5}"/>
                </a:ext>
              </a:extLst>
            </p:cNvPr>
            <p:cNvSpPr/>
            <p:nvPr/>
          </p:nvSpPr>
          <p:spPr>
            <a:xfrm>
              <a:off x="3747475" y="3201950"/>
              <a:ext cx="73550" cy="119675"/>
            </a:xfrm>
            <a:custGeom>
              <a:avLst/>
              <a:gdLst/>
              <a:ahLst/>
              <a:cxnLst/>
              <a:rect l="l" t="t" r="r" b="b"/>
              <a:pathLst>
                <a:path w="2942" h="4787" extrusionOk="0">
                  <a:moveTo>
                    <a:pt x="2941" y="0"/>
                  </a:moveTo>
                  <a:lnTo>
                    <a:pt x="0" y="274"/>
                  </a:lnTo>
                  <a:lnTo>
                    <a:pt x="0" y="4787"/>
                  </a:lnTo>
                  <a:lnTo>
                    <a:pt x="2941" y="4441"/>
                  </a:lnTo>
                  <a:lnTo>
                    <a:pt x="2941" y="0"/>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73;p56">
              <a:extLst>
                <a:ext uri="{FF2B5EF4-FFF2-40B4-BE49-F238E27FC236}">
                  <a16:creationId xmlns:a16="http://schemas.microsoft.com/office/drawing/2014/main" id="{08A8D660-5335-CC4A-862A-DECC29D6B18B}"/>
                </a:ext>
              </a:extLst>
            </p:cNvPr>
            <p:cNvSpPr/>
            <p:nvPr/>
          </p:nvSpPr>
          <p:spPr>
            <a:xfrm>
              <a:off x="3881725" y="3192125"/>
              <a:ext cx="73525" cy="216425"/>
            </a:xfrm>
            <a:custGeom>
              <a:avLst/>
              <a:gdLst/>
              <a:ahLst/>
              <a:cxnLst/>
              <a:rect l="l" t="t" r="r" b="b"/>
              <a:pathLst>
                <a:path w="2941" h="8657" extrusionOk="0">
                  <a:moveTo>
                    <a:pt x="2941" y="1"/>
                  </a:moveTo>
                  <a:lnTo>
                    <a:pt x="0" y="274"/>
                  </a:lnTo>
                  <a:lnTo>
                    <a:pt x="0" y="8656"/>
                  </a:lnTo>
                  <a:lnTo>
                    <a:pt x="2941" y="8299"/>
                  </a:lnTo>
                  <a:lnTo>
                    <a:pt x="2941"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74;p56">
              <a:extLst>
                <a:ext uri="{FF2B5EF4-FFF2-40B4-BE49-F238E27FC236}">
                  <a16:creationId xmlns:a16="http://schemas.microsoft.com/office/drawing/2014/main" id="{CBF516EA-226A-3842-AE82-34292B03E2DA}"/>
                </a:ext>
              </a:extLst>
            </p:cNvPr>
            <p:cNvSpPr/>
            <p:nvPr/>
          </p:nvSpPr>
          <p:spPr>
            <a:xfrm>
              <a:off x="4015950" y="3182300"/>
              <a:ext cx="73550" cy="119675"/>
            </a:xfrm>
            <a:custGeom>
              <a:avLst/>
              <a:gdLst/>
              <a:ahLst/>
              <a:cxnLst/>
              <a:rect l="l" t="t" r="r" b="b"/>
              <a:pathLst>
                <a:path w="2942" h="4787" extrusionOk="0">
                  <a:moveTo>
                    <a:pt x="2942" y="1"/>
                  </a:moveTo>
                  <a:lnTo>
                    <a:pt x="1" y="286"/>
                  </a:lnTo>
                  <a:lnTo>
                    <a:pt x="1" y="4787"/>
                  </a:lnTo>
                  <a:lnTo>
                    <a:pt x="2942" y="4442"/>
                  </a:lnTo>
                  <a:lnTo>
                    <a:pt x="2942"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75;p56">
              <a:extLst>
                <a:ext uri="{FF2B5EF4-FFF2-40B4-BE49-F238E27FC236}">
                  <a16:creationId xmlns:a16="http://schemas.microsoft.com/office/drawing/2014/main" id="{41B6FA01-D8C1-B641-8C60-EB82BB43A548}"/>
                </a:ext>
              </a:extLst>
            </p:cNvPr>
            <p:cNvSpPr/>
            <p:nvPr/>
          </p:nvSpPr>
          <p:spPr>
            <a:xfrm>
              <a:off x="3487925" y="3140925"/>
              <a:ext cx="63425" cy="111050"/>
            </a:xfrm>
            <a:custGeom>
              <a:avLst/>
              <a:gdLst/>
              <a:ahLst/>
              <a:cxnLst/>
              <a:rect l="l" t="t" r="r" b="b"/>
              <a:pathLst>
                <a:path w="2537" h="4442" extrusionOk="0">
                  <a:moveTo>
                    <a:pt x="0" y="1"/>
                  </a:moveTo>
                  <a:lnTo>
                    <a:pt x="0" y="4049"/>
                  </a:lnTo>
                  <a:lnTo>
                    <a:pt x="2536" y="4442"/>
                  </a:lnTo>
                  <a:lnTo>
                    <a:pt x="2536" y="394"/>
                  </a:lnTo>
                  <a:lnTo>
                    <a:pt x="0" y="1"/>
                  </a:lnTo>
                  <a:close/>
                </a:path>
              </a:pathLst>
            </a:custGeom>
            <a:solidFill>
              <a:srgbClr val="043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76;p56">
              <a:extLst>
                <a:ext uri="{FF2B5EF4-FFF2-40B4-BE49-F238E27FC236}">
                  <a16:creationId xmlns:a16="http://schemas.microsoft.com/office/drawing/2014/main" id="{F1705FC8-D6C2-044A-B4B5-14C686AFFC84}"/>
                </a:ext>
              </a:extLst>
            </p:cNvPr>
            <p:cNvSpPr/>
            <p:nvPr/>
          </p:nvSpPr>
          <p:spPr>
            <a:xfrm>
              <a:off x="3535850" y="2866200"/>
              <a:ext cx="705750" cy="274750"/>
            </a:xfrm>
            <a:custGeom>
              <a:avLst/>
              <a:gdLst/>
              <a:ahLst/>
              <a:cxnLst/>
              <a:rect l="l" t="t" r="r" b="b"/>
              <a:pathLst>
                <a:path w="28230" h="10990" extrusionOk="0">
                  <a:moveTo>
                    <a:pt x="22253" y="0"/>
                  </a:moveTo>
                  <a:lnTo>
                    <a:pt x="0" y="1762"/>
                  </a:lnTo>
                  <a:lnTo>
                    <a:pt x="3893" y="10990"/>
                  </a:lnTo>
                  <a:lnTo>
                    <a:pt x="28230" y="8632"/>
                  </a:lnTo>
                  <a:lnTo>
                    <a:pt x="22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77;p56">
              <a:extLst>
                <a:ext uri="{FF2B5EF4-FFF2-40B4-BE49-F238E27FC236}">
                  <a16:creationId xmlns:a16="http://schemas.microsoft.com/office/drawing/2014/main" id="{76CBF548-FD58-D541-9F5F-AC53CF833962}"/>
                </a:ext>
              </a:extLst>
            </p:cNvPr>
            <p:cNvSpPr/>
            <p:nvPr/>
          </p:nvSpPr>
          <p:spPr>
            <a:xfrm>
              <a:off x="4027275" y="3230825"/>
              <a:ext cx="613200" cy="156575"/>
            </a:xfrm>
            <a:custGeom>
              <a:avLst/>
              <a:gdLst/>
              <a:ahLst/>
              <a:cxnLst/>
              <a:rect l="l" t="t" r="r" b="b"/>
              <a:pathLst>
                <a:path w="24528" h="6263" extrusionOk="0">
                  <a:moveTo>
                    <a:pt x="12478" y="0"/>
                  </a:moveTo>
                  <a:cubicBezTo>
                    <a:pt x="10883" y="0"/>
                    <a:pt x="9525" y="1191"/>
                    <a:pt x="8966" y="2858"/>
                  </a:cubicBezTo>
                  <a:cubicBezTo>
                    <a:pt x="8299" y="2203"/>
                    <a:pt x="7382" y="1798"/>
                    <a:pt x="6370" y="1798"/>
                  </a:cubicBezTo>
                  <a:cubicBezTo>
                    <a:pt x="4525" y="1798"/>
                    <a:pt x="3001" y="3132"/>
                    <a:pt x="2703" y="4882"/>
                  </a:cubicBezTo>
                  <a:cubicBezTo>
                    <a:pt x="2441" y="4763"/>
                    <a:pt x="2167" y="4679"/>
                    <a:pt x="1870" y="4679"/>
                  </a:cubicBezTo>
                  <a:cubicBezTo>
                    <a:pt x="929" y="4679"/>
                    <a:pt x="155" y="5358"/>
                    <a:pt x="0" y="6263"/>
                  </a:cubicBezTo>
                  <a:lnTo>
                    <a:pt x="24527" y="6263"/>
                  </a:lnTo>
                  <a:cubicBezTo>
                    <a:pt x="24527" y="6251"/>
                    <a:pt x="24527" y="6251"/>
                    <a:pt x="24527" y="6251"/>
                  </a:cubicBezTo>
                  <a:cubicBezTo>
                    <a:pt x="24527" y="4787"/>
                    <a:pt x="23336" y="3596"/>
                    <a:pt x="21872" y="3596"/>
                  </a:cubicBezTo>
                  <a:cubicBezTo>
                    <a:pt x="21503" y="3596"/>
                    <a:pt x="21146" y="3679"/>
                    <a:pt x="20824" y="3810"/>
                  </a:cubicBezTo>
                  <a:cubicBezTo>
                    <a:pt x="20408" y="2286"/>
                    <a:pt x="19015" y="1167"/>
                    <a:pt x="17348" y="1167"/>
                  </a:cubicBezTo>
                  <a:cubicBezTo>
                    <a:pt x="16645" y="1167"/>
                    <a:pt x="16002" y="1370"/>
                    <a:pt x="15443" y="1715"/>
                  </a:cubicBezTo>
                  <a:cubicBezTo>
                    <a:pt x="14752" y="667"/>
                    <a:pt x="13681" y="0"/>
                    <a:pt x="12478"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78;p56">
              <a:extLst>
                <a:ext uri="{FF2B5EF4-FFF2-40B4-BE49-F238E27FC236}">
                  <a16:creationId xmlns:a16="http://schemas.microsoft.com/office/drawing/2014/main" id="{CE0C9CA6-CA8A-4A4C-8E3B-E1EDC86E5EC2}"/>
                </a:ext>
              </a:extLst>
            </p:cNvPr>
            <p:cNvSpPr/>
            <p:nvPr/>
          </p:nvSpPr>
          <p:spPr>
            <a:xfrm>
              <a:off x="4027275" y="3332625"/>
              <a:ext cx="386075" cy="98550"/>
            </a:xfrm>
            <a:custGeom>
              <a:avLst/>
              <a:gdLst/>
              <a:ahLst/>
              <a:cxnLst/>
              <a:rect l="l" t="t" r="r" b="b"/>
              <a:pathLst>
                <a:path w="15443" h="3942" extrusionOk="0">
                  <a:moveTo>
                    <a:pt x="7858" y="0"/>
                  </a:moveTo>
                  <a:cubicBezTo>
                    <a:pt x="6858" y="0"/>
                    <a:pt x="5989" y="750"/>
                    <a:pt x="5644" y="1798"/>
                  </a:cubicBezTo>
                  <a:cubicBezTo>
                    <a:pt x="5227" y="1393"/>
                    <a:pt x="4644" y="1131"/>
                    <a:pt x="4013" y="1131"/>
                  </a:cubicBezTo>
                  <a:cubicBezTo>
                    <a:pt x="2846" y="1131"/>
                    <a:pt x="1893" y="1977"/>
                    <a:pt x="1703" y="3072"/>
                  </a:cubicBezTo>
                  <a:cubicBezTo>
                    <a:pt x="1536" y="3001"/>
                    <a:pt x="1369" y="2953"/>
                    <a:pt x="1179" y="2953"/>
                  </a:cubicBezTo>
                  <a:cubicBezTo>
                    <a:pt x="584" y="2953"/>
                    <a:pt x="95" y="3382"/>
                    <a:pt x="0" y="3941"/>
                  </a:cubicBezTo>
                  <a:lnTo>
                    <a:pt x="15443" y="3941"/>
                  </a:lnTo>
                  <a:cubicBezTo>
                    <a:pt x="15443" y="3013"/>
                    <a:pt x="14693" y="2262"/>
                    <a:pt x="13776" y="2262"/>
                  </a:cubicBezTo>
                  <a:cubicBezTo>
                    <a:pt x="13538" y="2262"/>
                    <a:pt x="13311" y="2310"/>
                    <a:pt x="13121" y="2405"/>
                  </a:cubicBezTo>
                  <a:cubicBezTo>
                    <a:pt x="12847" y="1441"/>
                    <a:pt x="11966" y="738"/>
                    <a:pt x="10930" y="738"/>
                  </a:cubicBezTo>
                  <a:cubicBezTo>
                    <a:pt x="10490" y="738"/>
                    <a:pt x="10073" y="869"/>
                    <a:pt x="9728" y="1084"/>
                  </a:cubicBezTo>
                  <a:cubicBezTo>
                    <a:pt x="9287" y="429"/>
                    <a:pt x="8620" y="0"/>
                    <a:pt x="7858" y="0"/>
                  </a:cubicBez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79;p56">
              <a:extLst>
                <a:ext uri="{FF2B5EF4-FFF2-40B4-BE49-F238E27FC236}">
                  <a16:creationId xmlns:a16="http://schemas.microsoft.com/office/drawing/2014/main" id="{EE249CDE-F931-4741-9FA5-BE893C44761F}"/>
                </a:ext>
              </a:extLst>
            </p:cNvPr>
            <p:cNvSpPr/>
            <p:nvPr/>
          </p:nvSpPr>
          <p:spPr>
            <a:xfrm>
              <a:off x="6480550" y="1938400"/>
              <a:ext cx="32175" cy="1017700"/>
            </a:xfrm>
            <a:custGeom>
              <a:avLst/>
              <a:gdLst/>
              <a:ahLst/>
              <a:cxnLst/>
              <a:rect l="l" t="t" r="r" b="b"/>
              <a:pathLst>
                <a:path w="1287" h="40708" extrusionOk="0">
                  <a:moveTo>
                    <a:pt x="1" y="1"/>
                  </a:moveTo>
                  <a:lnTo>
                    <a:pt x="1" y="40708"/>
                  </a:lnTo>
                  <a:lnTo>
                    <a:pt x="1286" y="40708"/>
                  </a:lnTo>
                  <a:lnTo>
                    <a:pt x="1286" y="1"/>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80;p56">
              <a:extLst>
                <a:ext uri="{FF2B5EF4-FFF2-40B4-BE49-F238E27FC236}">
                  <a16:creationId xmlns:a16="http://schemas.microsoft.com/office/drawing/2014/main" id="{25BF42AB-E1EF-DE4C-89CB-101AEE5A7BA0}"/>
                </a:ext>
              </a:extLst>
            </p:cNvPr>
            <p:cNvSpPr/>
            <p:nvPr/>
          </p:nvSpPr>
          <p:spPr>
            <a:xfrm>
              <a:off x="6502575" y="1938400"/>
              <a:ext cx="10150" cy="1017700"/>
            </a:xfrm>
            <a:custGeom>
              <a:avLst/>
              <a:gdLst/>
              <a:ahLst/>
              <a:cxnLst/>
              <a:rect l="l" t="t" r="r" b="b"/>
              <a:pathLst>
                <a:path w="406" h="40708" extrusionOk="0">
                  <a:moveTo>
                    <a:pt x="1" y="1"/>
                  </a:moveTo>
                  <a:lnTo>
                    <a:pt x="1" y="40708"/>
                  </a:lnTo>
                  <a:lnTo>
                    <a:pt x="405" y="40708"/>
                  </a:lnTo>
                  <a:lnTo>
                    <a:pt x="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81;p56">
              <a:extLst>
                <a:ext uri="{FF2B5EF4-FFF2-40B4-BE49-F238E27FC236}">
                  <a16:creationId xmlns:a16="http://schemas.microsoft.com/office/drawing/2014/main" id="{D0062B52-568A-3140-8FD3-5E0C684AF0B5}"/>
                </a:ext>
              </a:extLst>
            </p:cNvPr>
            <p:cNvSpPr/>
            <p:nvPr/>
          </p:nvSpPr>
          <p:spPr>
            <a:xfrm>
              <a:off x="6449000" y="1438350"/>
              <a:ext cx="89925" cy="472700"/>
            </a:xfrm>
            <a:custGeom>
              <a:avLst/>
              <a:gdLst/>
              <a:ahLst/>
              <a:cxnLst/>
              <a:rect l="l" t="t" r="r" b="b"/>
              <a:pathLst>
                <a:path w="3597" h="18908" extrusionOk="0">
                  <a:moveTo>
                    <a:pt x="751" y="0"/>
                  </a:moveTo>
                  <a:lnTo>
                    <a:pt x="0" y="16788"/>
                  </a:lnTo>
                  <a:lnTo>
                    <a:pt x="1751" y="18907"/>
                  </a:lnTo>
                  <a:lnTo>
                    <a:pt x="3596" y="16407"/>
                  </a:lnTo>
                  <a:lnTo>
                    <a:pt x="2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82;p56">
              <a:extLst>
                <a:ext uri="{FF2B5EF4-FFF2-40B4-BE49-F238E27FC236}">
                  <a16:creationId xmlns:a16="http://schemas.microsoft.com/office/drawing/2014/main" id="{BE20DBC7-AB67-CE40-9AAB-B1DA8BFF9A40}"/>
                </a:ext>
              </a:extLst>
            </p:cNvPr>
            <p:cNvSpPr/>
            <p:nvPr/>
          </p:nvSpPr>
          <p:spPr>
            <a:xfrm>
              <a:off x="6490975" y="1902675"/>
              <a:ext cx="469425" cy="139925"/>
            </a:xfrm>
            <a:custGeom>
              <a:avLst/>
              <a:gdLst/>
              <a:ahLst/>
              <a:cxnLst/>
              <a:rect l="l" t="t" r="r" b="b"/>
              <a:pathLst>
                <a:path w="18777" h="5597" extrusionOk="0">
                  <a:moveTo>
                    <a:pt x="2405" y="1"/>
                  </a:moveTo>
                  <a:lnTo>
                    <a:pt x="0" y="1346"/>
                  </a:lnTo>
                  <a:lnTo>
                    <a:pt x="2131" y="3620"/>
                  </a:lnTo>
                  <a:lnTo>
                    <a:pt x="18443" y="5597"/>
                  </a:lnTo>
                  <a:lnTo>
                    <a:pt x="18776" y="3799"/>
                  </a:lnTo>
                  <a:lnTo>
                    <a:pt x="2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83;p56">
              <a:extLst>
                <a:ext uri="{FF2B5EF4-FFF2-40B4-BE49-F238E27FC236}">
                  <a16:creationId xmlns:a16="http://schemas.microsoft.com/office/drawing/2014/main" id="{2D5E5915-7ABE-D147-B930-7CF43F82A7F4}"/>
                </a:ext>
              </a:extLst>
            </p:cNvPr>
            <p:cNvSpPr/>
            <p:nvPr/>
          </p:nvSpPr>
          <p:spPr>
            <a:xfrm>
              <a:off x="6442750" y="1438350"/>
              <a:ext cx="89925" cy="472700"/>
            </a:xfrm>
            <a:custGeom>
              <a:avLst/>
              <a:gdLst/>
              <a:ahLst/>
              <a:cxnLst/>
              <a:rect l="l" t="t" r="r" b="b"/>
              <a:pathLst>
                <a:path w="3597" h="18908" extrusionOk="0">
                  <a:moveTo>
                    <a:pt x="762" y="0"/>
                  </a:moveTo>
                  <a:lnTo>
                    <a:pt x="0" y="16788"/>
                  </a:lnTo>
                  <a:lnTo>
                    <a:pt x="1763" y="18907"/>
                  </a:lnTo>
                  <a:lnTo>
                    <a:pt x="3596" y="16407"/>
                  </a:lnTo>
                  <a:lnTo>
                    <a:pt x="2584"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84;p56">
              <a:extLst>
                <a:ext uri="{FF2B5EF4-FFF2-40B4-BE49-F238E27FC236}">
                  <a16:creationId xmlns:a16="http://schemas.microsoft.com/office/drawing/2014/main" id="{C43B5B1B-D19F-DE44-B4F6-47B5188B498B}"/>
                </a:ext>
              </a:extLst>
            </p:cNvPr>
            <p:cNvSpPr/>
            <p:nvPr/>
          </p:nvSpPr>
          <p:spPr>
            <a:xfrm>
              <a:off x="6490975" y="1894050"/>
              <a:ext cx="469425" cy="139625"/>
            </a:xfrm>
            <a:custGeom>
              <a:avLst/>
              <a:gdLst/>
              <a:ahLst/>
              <a:cxnLst/>
              <a:rect l="l" t="t" r="r" b="b"/>
              <a:pathLst>
                <a:path w="18777" h="5585" extrusionOk="0">
                  <a:moveTo>
                    <a:pt x="2405" y="0"/>
                  </a:moveTo>
                  <a:lnTo>
                    <a:pt x="0" y="1346"/>
                  </a:lnTo>
                  <a:lnTo>
                    <a:pt x="2131" y="3608"/>
                  </a:lnTo>
                  <a:lnTo>
                    <a:pt x="18443" y="5584"/>
                  </a:lnTo>
                  <a:lnTo>
                    <a:pt x="18776" y="3799"/>
                  </a:lnTo>
                  <a:lnTo>
                    <a:pt x="2405"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85;p56">
              <a:extLst>
                <a:ext uri="{FF2B5EF4-FFF2-40B4-BE49-F238E27FC236}">
                  <a16:creationId xmlns:a16="http://schemas.microsoft.com/office/drawing/2014/main" id="{B7117E9F-B9E5-CC42-82ED-B879FD2540D2}"/>
                </a:ext>
              </a:extLst>
            </p:cNvPr>
            <p:cNvSpPr/>
            <p:nvPr/>
          </p:nvSpPr>
          <p:spPr>
            <a:xfrm>
              <a:off x="6070375" y="1919650"/>
              <a:ext cx="421800" cy="263750"/>
            </a:xfrm>
            <a:custGeom>
              <a:avLst/>
              <a:gdLst/>
              <a:ahLst/>
              <a:cxnLst/>
              <a:rect l="l" t="t" r="r" b="b"/>
              <a:pathLst>
                <a:path w="16872" h="10550" extrusionOk="0">
                  <a:moveTo>
                    <a:pt x="13788" y="0"/>
                  </a:moveTo>
                  <a:lnTo>
                    <a:pt x="1" y="8966"/>
                  </a:lnTo>
                  <a:lnTo>
                    <a:pt x="906" y="10549"/>
                  </a:lnTo>
                  <a:lnTo>
                    <a:pt x="15896" y="2953"/>
                  </a:lnTo>
                  <a:lnTo>
                    <a:pt x="16872" y="381"/>
                  </a:lnTo>
                  <a:lnTo>
                    <a:pt x="137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86;p56">
              <a:extLst>
                <a:ext uri="{FF2B5EF4-FFF2-40B4-BE49-F238E27FC236}">
                  <a16:creationId xmlns:a16="http://schemas.microsoft.com/office/drawing/2014/main" id="{7EBAF059-0275-4642-B3E4-62D61D998357}"/>
                </a:ext>
              </a:extLst>
            </p:cNvPr>
            <p:cNvSpPr/>
            <p:nvPr/>
          </p:nvSpPr>
          <p:spPr>
            <a:xfrm>
              <a:off x="6066225" y="1911025"/>
              <a:ext cx="421500" cy="263750"/>
            </a:xfrm>
            <a:custGeom>
              <a:avLst/>
              <a:gdLst/>
              <a:ahLst/>
              <a:cxnLst/>
              <a:rect l="l" t="t" r="r" b="b"/>
              <a:pathLst>
                <a:path w="16860" h="10550" extrusionOk="0">
                  <a:moveTo>
                    <a:pt x="13776" y="0"/>
                  </a:moveTo>
                  <a:lnTo>
                    <a:pt x="0" y="8966"/>
                  </a:lnTo>
                  <a:lnTo>
                    <a:pt x="893" y="10549"/>
                  </a:lnTo>
                  <a:lnTo>
                    <a:pt x="15883" y="2941"/>
                  </a:lnTo>
                  <a:lnTo>
                    <a:pt x="16859" y="369"/>
                  </a:lnTo>
                  <a:lnTo>
                    <a:pt x="13776"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87;p56">
              <a:extLst>
                <a:ext uri="{FF2B5EF4-FFF2-40B4-BE49-F238E27FC236}">
                  <a16:creationId xmlns:a16="http://schemas.microsoft.com/office/drawing/2014/main" id="{F8D01EA3-BDCE-D54F-B44E-9FDEA49A7BEB}"/>
                </a:ext>
              </a:extLst>
            </p:cNvPr>
            <p:cNvSpPr/>
            <p:nvPr/>
          </p:nvSpPr>
          <p:spPr>
            <a:xfrm>
              <a:off x="6445725" y="1872925"/>
              <a:ext cx="90800" cy="90800"/>
            </a:xfrm>
            <a:custGeom>
              <a:avLst/>
              <a:gdLst/>
              <a:ahLst/>
              <a:cxnLst/>
              <a:rect l="l" t="t" r="r" b="b"/>
              <a:pathLst>
                <a:path w="3632" h="3632" extrusionOk="0">
                  <a:moveTo>
                    <a:pt x="1810" y="0"/>
                  </a:moveTo>
                  <a:cubicBezTo>
                    <a:pt x="810" y="0"/>
                    <a:pt x="1" y="810"/>
                    <a:pt x="1" y="1822"/>
                  </a:cubicBezTo>
                  <a:cubicBezTo>
                    <a:pt x="1" y="2822"/>
                    <a:pt x="810" y="3632"/>
                    <a:pt x="1810" y="3632"/>
                  </a:cubicBezTo>
                  <a:cubicBezTo>
                    <a:pt x="2822" y="3632"/>
                    <a:pt x="3632" y="2822"/>
                    <a:pt x="3632" y="1822"/>
                  </a:cubicBezTo>
                  <a:cubicBezTo>
                    <a:pt x="3632" y="810"/>
                    <a:pt x="2822" y="0"/>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88;p56">
              <a:extLst>
                <a:ext uri="{FF2B5EF4-FFF2-40B4-BE49-F238E27FC236}">
                  <a16:creationId xmlns:a16="http://schemas.microsoft.com/office/drawing/2014/main" id="{225A77CD-90C4-D049-901F-E7E80DF7A662}"/>
                </a:ext>
              </a:extLst>
            </p:cNvPr>
            <p:cNvSpPr/>
            <p:nvPr/>
          </p:nvSpPr>
          <p:spPr>
            <a:xfrm>
              <a:off x="4370175" y="2501850"/>
              <a:ext cx="16975" cy="535525"/>
            </a:xfrm>
            <a:custGeom>
              <a:avLst/>
              <a:gdLst/>
              <a:ahLst/>
              <a:cxnLst/>
              <a:rect l="l" t="t" r="r" b="b"/>
              <a:pathLst>
                <a:path w="679" h="21421" extrusionOk="0">
                  <a:moveTo>
                    <a:pt x="0" y="1"/>
                  </a:moveTo>
                  <a:lnTo>
                    <a:pt x="0" y="21420"/>
                  </a:lnTo>
                  <a:lnTo>
                    <a:pt x="679" y="21420"/>
                  </a:lnTo>
                  <a:lnTo>
                    <a:pt x="679" y="1"/>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89;p56">
              <a:extLst>
                <a:ext uri="{FF2B5EF4-FFF2-40B4-BE49-F238E27FC236}">
                  <a16:creationId xmlns:a16="http://schemas.microsoft.com/office/drawing/2014/main" id="{EECE9BB2-3A1D-D547-A2A8-46C73774A037}"/>
                </a:ext>
              </a:extLst>
            </p:cNvPr>
            <p:cNvSpPr/>
            <p:nvPr/>
          </p:nvSpPr>
          <p:spPr>
            <a:xfrm>
              <a:off x="4381775" y="2501850"/>
              <a:ext cx="5375" cy="535525"/>
            </a:xfrm>
            <a:custGeom>
              <a:avLst/>
              <a:gdLst/>
              <a:ahLst/>
              <a:cxnLst/>
              <a:rect l="l" t="t" r="r" b="b"/>
              <a:pathLst>
                <a:path w="215" h="21421" extrusionOk="0">
                  <a:moveTo>
                    <a:pt x="1" y="1"/>
                  </a:moveTo>
                  <a:lnTo>
                    <a:pt x="1" y="21420"/>
                  </a:lnTo>
                  <a:lnTo>
                    <a:pt x="215" y="21420"/>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90;p56">
              <a:extLst>
                <a:ext uri="{FF2B5EF4-FFF2-40B4-BE49-F238E27FC236}">
                  <a16:creationId xmlns:a16="http://schemas.microsoft.com/office/drawing/2014/main" id="{8E4093A9-082B-6648-9949-91734989EA23}"/>
                </a:ext>
              </a:extLst>
            </p:cNvPr>
            <p:cNvSpPr/>
            <p:nvPr/>
          </p:nvSpPr>
          <p:spPr>
            <a:xfrm>
              <a:off x="4364800" y="2250950"/>
              <a:ext cx="105400" cy="238725"/>
            </a:xfrm>
            <a:custGeom>
              <a:avLst/>
              <a:gdLst/>
              <a:ahLst/>
              <a:cxnLst/>
              <a:rect l="l" t="t" r="r" b="b"/>
              <a:pathLst>
                <a:path w="4216" h="9549" extrusionOk="0">
                  <a:moveTo>
                    <a:pt x="3311" y="0"/>
                  </a:moveTo>
                  <a:lnTo>
                    <a:pt x="1" y="8192"/>
                  </a:lnTo>
                  <a:lnTo>
                    <a:pt x="501" y="9549"/>
                  </a:lnTo>
                  <a:lnTo>
                    <a:pt x="1846" y="8632"/>
                  </a:lnTo>
                  <a:lnTo>
                    <a:pt x="4216" y="310"/>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91;p56">
              <a:extLst>
                <a:ext uri="{FF2B5EF4-FFF2-40B4-BE49-F238E27FC236}">
                  <a16:creationId xmlns:a16="http://schemas.microsoft.com/office/drawing/2014/main" id="{F5929103-49B4-F34D-A399-687E36877225}"/>
                </a:ext>
              </a:extLst>
            </p:cNvPr>
            <p:cNvSpPr/>
            <p:nvPr/>
          </p:nvSpPr>
          <p:spPr>
            <a:xfrm>
              <a:off x="4371950" y="2495900"/>
              <a:ext cx="222075" cy="139325"/>
            </a:xfrm>
            <a:custGeom>
              <a:avLst/>
              <a:gdLst/>
              <a:ahLst/>
              <a:cxnLst/>
              <a:rect l="l" t="t" r="r" b="b"/>
              <a:pathLst>
                <a:path w="8883" h="5573" extrusionOk="0">
                  <a:moveTo>
                    <a:pt x="1429" y="1"/>
                  </a:moveTo>
                  <a:lnTo>
                    <a:pt x="1" y="239"/>
                  </a:lnTo>
                  <a:lnTo>
                    <a:pt x="656" y="1739"/>
                  </a:lnTo>
                  <a:lnTo>
                    <a:pt x="8406" y="5573"/>
                  </a:lnTo>
                  <a:lnTo>
                    <a:pt x="8883" y="4751"/>
                  </a:lnTo>
                  <a:lnTo>
                    <a:pt x="14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92;p56">
              <a:extLst>
                <a:ext uri="{FF2B5EF4-FFF2-40B4-BE49-F238E27FC236}">
                  <a16:creationId xmlns:a16="http://schemas.microsoft.com/office/drawing/2014/main" id="{30BE0AD6-5B95-9A40-936F-45572259E1CE}"/>
                </a:ext>
              </a:extLst>
            </p:cNvPr>
            <p:cNvSpPr/>
            <p:nvPr/>
          </p:nvSpPr>
          <p:spPr>
            <a:xfrm>
              <a:off x="4361525" y="2249750"/>
              <a:ext cx="105700" cy="239050"/>
            </a:xfrm>
            <a:custGeom>
              <a:avLst/>
              <a:gdLst/>
              <a:ahLst/>
              <a:cxnLst/>
              <a:rect l="l" t="t" r="r" b="b"/>
              <a:pathLst>
                <a:path w="4228" h="9562" extrusionOk="0">
                  <a:moveTo>
                    <a:pt x="3323" y="0"/>
                  </a:moveTo>
                  <a:lnTo>
                    <a:pt x="1" y="8204"/>
                  </a:lnTo>
                  <a:lnTo>
                    <a:pt x="513" y="9561"/>
                  </a:lnTo>
                  <a:lnTo>
                    <a:pt x="1858" y="8632"/>
                  </a:lnTo>
                  <a:lnTo>
                    <a:pt x="4228" y="322"/>
                  </a:lnTo>
                  <a:lnTo>
                    <a:pt x="3323"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93;p56">
              <a:extLst>
                <a:ext uri="{FF2B5EF4-FFF2-40B4-BE49-F238E27FC236}">
                  <a16:creationId xmlns:a16="http://schemas.microsoft.com/office/drawing/2014/main" id="{9D6D9E64-C539-9E41-8D3A-A3F0DE7FCB8E}"/>
                </a:ext>
              </a:extLst>
            </p:cNvPr>
            <p:cNvSpPr/>
            <p:nvPr/>
          </p:nvSpPr>
          <p:spPr>
            <a:xfrm>
              <a:off x="4373450" y="2491450"/>
              <a:ext cx="222075" cy="139625"/>
            </a:xfrm>
            <a:custGeom>
              <a:avLst/>
              <a:gdLst/>
              <a:ahLst/>
              <a:cxnLst/>
              <a:rect l="l" t="t" r="r" b="b"/>
              <a:pathLst>
                <a:path w="8883" h="5585" extrusionOk="0">
                  <a:moveTo>
                    <a:pt x="1429" y="0"/>
                  </a:moveTo>
                  <a:lnTo>
                    <a:pt x="0" y="250"/>
                  </a:lnTo>
                  <a:lnTo>
                    <a:pt x="655" y="1739"/>
                  </a:lnTo>
                  <a:lnTo>
                    <a:pt x="8406" y="5584"/>
                  </a:lnTo>
                  <a:lnTo>
                    <a:pt x="8882" y="4751"/>
                  </a:lnTo>
                  <a:lnTo>
                    <a:pt x="1429"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94;p56">
              <a:extLst>
                <a:ext uri="{FF2B5EF4-FFF2-40B4-BE49-F238E27FC236}">
                  <a16:creationId xmlns:a16="http://schemas.microsoft.com/office/drawing/2014/main" id="{8B1CEAD8-E3DA-8F43-8684-96108A43FE29}"/>
                </a:ext>
              </a:extLst>
            </p:cNvPr>
            <p:cNvSpPr/>
            <p:nvPr/>
          </p:nvSpPr>
          <p:spPr>
            <a:xfrm>
              <a:off x="4126975" y="2480425"/>
              <a:ext cx="246800" cy="74450"/>
            </a:xfrm>
            <a:custGeom>
              <a:avLst/>
              <a:gdLst/>
              <a:ahLst/>
              <a:cxnLst/>
              <a:rect l="l" t="t" r="r" b="b"/>
              <a:pathLst>
                <a:path w="9872" h="2978" extrusionOk="0">
                  <a:moveTo>
                    <a:pt x="8407" y="1"/>
                  </a:moveTo>
                  <a:lnTo>
                    <a:pt x="1" y="2037"/>
                  </a:lnTo>
                  <a:lnTo>
                    <a:pt x="168" y="2977"/>
                  </a:lnTo>
                  <a:lnTo>
                    <a:pt x="8942" y="1834"/>
                  </a:lnTo>
                  <a:lnTo>
                    <a:pt x="9871" y="727"/>
                  </a:lnTo>
                  <a:lnTo>
                    <a:pt x="84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95;p56">
              <a:extLst>
                <a:ext uri="{FF2B5EF4-FFF2-40B4-BE49-F238E27FC236}">
                  <a16:creationId xmlns:a16="http://schemas.microsoft.com/office/drawing/2014/main" id="{F893C5B9-0366-5040-BB19-F734A3DFE944}"/>
                </a:ext>
              </a:extLst>
            </p:cNvPr>
            <p:cNvSpPr/>
            <p:nvPr/>
          </p:nvSpPr>
          <p:spPr>
            <a:xfrm>
              <a:off x="4126400" y="2475375"/>
              <a:ext cx="246775" cy="74425"/>
            </a:xfrm>
            <a:custGeom>
              <a:avLst/>
              <a:gdLst/>
              <a:ahLst/>
              <a:cxnLst/>
              <a:rect l="l" t="t" r="r" b="b"/>
              <a:pathLst>
                <a:path w="9871" h="2977" extrusionOk="0">
                  <a:moveTo>
                    <a:pt x="8406" y="0"/>
                  </a:moveTo>
                  <a:lnTo>
                    <a:pt x="0" y="2036"/>
                  </a:lnTo>
                  <a:lnTo>
                    <a:pt x="167" y="2977"/>
                  </a:lnTo>
                  <a:lnTo>
                    <a:pt x="8930" y="1822"/>
                  </a:lnTo>
                  <a:lnTo>
                    <a:pt x="9870" y="727"/>
                  </a:lnTo>
                  <a:lnTo>
                    <a:pt x="8406"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96;p56">
              <a:extLst>
                <a:ext uri="{FF2B5EF4-FFF2-40B4-BE49-F238E27FC236}">
                  <a16:creationId xmlns:a16="http://schemas.microsoft.com/office/drawing/2014/main" id="{1EE92DAB-2FDC-FC43-BF5C-B73EB3DD8518}"/>
                </a:ext>
              </a:extLst>
            </p:cNvPr>
            <p:cNvSpPr/>
            <p:nvPr/>
          </p:nvSpPr>
          <p:spPr>
            <a:xfrm>
              <a:off x="4351125" y="2469125"/>
              <a:ext cx="47950" cy="47950"/>
            </a:xfrm>
            <a:custGeom>
              <a:avLst/>
              <a:gdLst/>
              <a:ahLst/>
              <a:cxnLst/>
              <a:rect l="l" t="t" r="r" b="b"/>
              <a:pathLst>
                <a:path w="1918" h="1918" extrusionOk="0">
                  <a:moveTo>
                    <a:pt x="965" y="0"/>
                  </a:moveTo>
                  <a:cubicBezTo>
                    <a:pt x="429" y="0"/>
                    <a:pt x="0" y="429"/>
                    <a:pt x="0" y="953"/>
                  </a:cubicBezTo>
                  <a:cubicBezTo>
                    <a:pt x="0" y="1489"/>
                    <a:pt x="429" y="1917"/>
                    <a:pt x="965" y="1917"/>
                  </a:cubicBezTo>
                  <a:cubicBezTo>
                    <a:pt x="1489" y="1917"/>
                    <a:pt x="1917" y="1489"/>
                    <a:pt x="1917" y="953"/>
                  </a:cubicBezTo>
                  <a:cubicBezTo>
                    <a:pt x="1917" y="429"/>
                    <a:pt x="1489"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97;p56">
              <a:extLst>
                <a:ext uri="{FF2B5EF4-FFF2-40B4-BE49-F238E27FC236}">
                  <a16:creationId xmlns:a16="http://schemas.microsoft.com/office/drawing/2014/main" id="{7A3C79CB-F966-0C44-9BE7-BBB41C63090E}"/>
                </a:ext>
              </a:extLst>
            </p:cNvPr>
            <p:cNvSpPr/>
            <p:nvPr/>
          </p:nvSpPr>
          <p:spPr>
            <a:xfrm>
              <a:off x="5916800" y="2292325"/>
              <a:ext cx="11625" cy="365225"/>
            </a:xfrm>
            <a:custGeom>
              <a:avLst/>
              <a:gdLst/>
              <a:ahLst/>
              <a:cxnLst/>
              <a:rect l="l" t="t" r="r" b="b"/>
              <a:pathLst>
                <a:path w="465" h="14609" extrusionOk="0">
                  <a:moveTo>
                    <a:pt x="0" y="0"/>
                  </a:moveTo>
                  <a:lnTo>
                    <a:pt x="0" y="14609"/>
                  </a:lnTo>
                  <a:lnTo>
                    <a:pt x="464" y="14609"/>
                  </a:lnTo>
                  <a:lnTo>
                    <a:pt x="464"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98;p56">
              <a:extLst>
                <a:ext uri="{FF2B5EF4-FFF2-40B4-BE49-F238E27FC236}">
                  <a16:creationId xmlns:a16="http://schemas.microsoft.com/office/drawing/2014/main" id="{5CC35C38-5B04-3A46-AE8E-094F3A8C0F83}"/>
                </a:ext>
              </a:extLst>
            </p:cNvPr>
            <p:cNvSpPr/>
            <p:nvPr/>
          </p:nvSpPr>
          <p:spPr>
            <a:xfrm>
              <a:off x="5924525" y="2292325"/>
              <a:ext cx="3900" cy="365225"/>
            </a:xfrm>
            <a:custGeom>
              <a:avLst/>
              <a:gdLst/>
              <a:ahLst/>
              <a:cxnLst/>
              <a:rect l="l" t="t" r="r" b="b"/>
              <a:pathLst>
                <a:path w="156" h="14609" extrusionOk="0">
                  <a:moveTo>
                    <a:pt x="1" y="0"/>
                  </a:moveTo>
                  <a:lnTo>
                    <a:pt x="1" y="14609"/>
                  </a:lnTo>
                  <a:lnTo>
                    <a:pt x="155" y="1460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99;p56">
              <a:extLst>
                <a:ext uri="{FF2B5EF4-FFF2-40B4-BE49-F238E27FC236}">
                  <a16:creationId xmlns:a16="http://schemas.microsoft.com/office/drawing/2014/main" id="{3D6537CF-CC7E-094D-8525-866B92CD5D62}"/>
                </a:ext>
              </a:extLst>
            </p:cNvPr>
            <p:cNvSpPr/>
            <p:nvPr/>
          </p:nvSpPr>
          <p:spPr>
            <a:xfrm>
              <a:off x="5912925" y="2120875"/>
              <a:ext cx="72050" cy="163125"/>
            </a:xfrm>
            <a:custGeom>
              <a:avLst/>
              <a:gdLst/>
              <a:ahLst/>
              <a:cxnLst/>
              <a:rect l="l" t="t" r="r" b="b"/>
              <a:pathLst>
                <a:path w="2882" h="6525" extrusionOk="0">
                  <a:moveTo>
                    <a:pt x="2263" y="0"/>
                  </a:moveTo>
                  <a:lnTo>
                    <a:pt x="0" y="5596"/>
                  </a:lnTo>
                  <a:lnTo>
                    <a:pt x="346" y="6525"/>
                  </a:lnTo>
                  <a:lnTo>
                    <a:pt x="1274" y="5894"/>
                  </a:lnTo>
                  <a:lnTo>
                    <a:pt x="2882" y="214"/>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00;p56">
              <a:extLst>
                <a:ext uri="{FF2B5EF4-FFF2-40B4-BE49-F238E27FC236}">
                  <a16:creationId xmlns:a16="http://schemas.microsoft.com/office/drawing/2014/main" id="{2E8F829A-A86A-454A-9BEC-11020E70D7F5}"/>
                </a:ext>
              </a:extLst>
            </p:cNvPr>
            <p:cNvSpPr/>
            <p:nvPr/>
          </p:nvSpPr>
          <p:spPr>
            <a:xfrm>
              <a:off x="5917975" y="2288150"/>
              <a:ext cx="151525" cy="95275"/>
            </a:xfrm>
            <a:custGeom>
              <a:avLst/>
              <a:gdLst/>
              <a:ahLst/>
              <a:cxnLst/>
              <a:rect l="l" t="t" r="r" b="b"/>
              <a:pathLst>
                <a:path w="6061" h="3811" extrusionOk="0">
                  <a:moveTo>
                    <a:pt x="977" y="0"/>
                  </a:moveTo>
                  <a:lnTo>
                    <a:pt x="1" y="167"/>
                  </a:lnTo>
                  <a:lnTo>
                    <a:pt x="453" y="1191"/>
                  </a:lnTo>
                  <a:lnTo>
                    <a:pt x="5740" y="3810"/>
                  </a:lnTo>
                  <a:lnTo>
                    <a:pt x="6061" y="3239"/>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01;p56">
              <a:extLst>
                <a:ext uri="{FF2B5EF4-FFF2-40B4-BE49-F238E27FC236}">
                  <a16:creationId xmlns:a16="http://schemas.microsoft.com/office/drawing/2014/main" id="{7735B577-D7D9-E942-A382-AD20FA9CBF55}"/>
                </a:ext>
              </a:extLst>
            </p:cNvPr>
            <p:cNvSpPr/>
            <p:nvPr/>
          </p:nvSpPr>
          <p:spPr>
            <a:xfrm>
              <a:off x="5910825" y="2120275"/>
              <a:ext cx="72075" cy="162825"/>
            </a:xfrm>
            <a:custGeom>
              <a:avLst/>
              <a:gdLst/>
              <a:ahLst/>
              <a:cxnLst/>
              <a:rect l="l" t="t" r="r" b="b"/>
              <a:pathLst>
                <a:path w="2883" h="6513" extrusionOk="0">
                  <a:moveTo>
                    <a:pt x="2263" y="0"/>
                  </a:moveTo>
                  <a:lnTo>
                    <a:pt x="1" y="5596"/>
                  </a:lnTo>
                  <a:lnTo>
                    <a:pt x="346" y="6513"/>
                  </a:lnTo>
                  <a:lnTo>
                    <a:pt x="1275" y="5894"/>
                  </a:lnTo>
                  <a:lnTo>
                    <a:pt x="2882" y="215"/>
                  </a:lnTo>
                  <a:lnTo>
                    <a:pt x="2263"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02;p56">
              <a:extLst>
                <a:ext uri="{FF2B5EF4-FFF2-40B4-BE49-F238E27FC236}">
                  <a16:creationId xmlns:a16="http://schemas.microsoft.com/office/drawing/2014/main" id="{EA11F6E1-EBC7-5545-99D7-2A00CC53BBE2}"/>
                </a:ext>
              </a:extLst>
            </p:cNvPr>
            <p:cNvSpPr/>
            <p:nvPr/>
          </p:nvSpPr>
          <p:spPr>
            <a:xfrm>
              <a:off x="5918875" y="2285175"/>
              <a:ext cx="151525" cy="95275"/>
            </a:xfrm>
            <a:custGeom>
              <a:avLst/>
              <a:gdLst/>
              <a:ahLst/>
              <a:cxnLst/>
              <a:rect l="l" t="t" r="r" b="b"/>
              <a:pathLst>
                <a:path w="6061" h="3811" extrusionOk="0">
                  <a:moveTo>
                    <a:pt x="977" y="0"/>
                  </a:moveTo>
                  <a:lnTo>
                    <a:pt x="0" y="167"/>
                  </a:lnTo>
                  <a:lnTo>
                    <a:pt x="453" y="1191"/>
                  </a:lnTo>
                  <a:lnTo>
                    <a:pt x="5739" y="3810"/>
                  </a:lnTo>
                  <a:lnTo>
                    <a:pt x="6061" y="3239"/>
                  </a:lnTo>
                  <a:lnTo>
                    <a:pt x="977" y="0"/>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03;p56">
              <a:extLst>
                <a:ext uri="{FF2B5EF4-FFF2-40B4-BE49-F238E27FC236}">
                  <a16:creationId xmlns:a16="http://schemas.microsoft.com/office/drawing/2014/main" id="{08FC6713-57BB-4F4C-BF24-520A573915A2}"/>
                </a:ext>
              </a:extLst>
            </p:cNvPr>
            <p:cNvSpPr/>
            <p:nvPr/>
          </p:nvSpPr>
          <p:spPr>
            <a:xfrm>
              <a:off x="5750700" y="2277725"/>
              <a:ext cx="168500" cy="50625"/>
            </a:xfrm>
            <a:custGeom>
              <a:avLst/>
              <a:gdLst/>
              <a:ahLst/>
              <a:cxnLst/>
              <a:rect l="l" t="t" r="r" b="b"/>
              <a:pathLst>
                <a:path w="6740" h="2025" extrusionOk="0">
                  <a:moveTo>
                    <a:pt x="5739" y="1"/>
                  </a:moveTo>
                  <a:lnTo>
                    <a:pt x="0" y="1382"/>
                  </a:lnTo>
                  <a:lnTo>
                    <a:pt x="119" y="2025"/>
                  </a:lnTo>
                  <a:lnTo>
                    <a:pt x="6096" y="1239"/>
                  </a:lnTo>
                  <a:lnTo>
                    <a:pt x="6739" y="48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04;p56">
              <a:extLst>
                <a:ext uri="{FF2B5EF4-FFF2-40B4-BE49-F238E27FC236}">
                  <a16:creationId xmlns:a16="http://schemas.microsoft.com/office/drawing/2014/main" id="{01A04156-F593-144F-9A7E-D8869D13AA94}"/>
                </a:ext>
              </a:extLst>
            </p:cNvPr>
            <p:cNvSpPr/>
            <p:nvPr/>
          </p:nvSpPr>
          <p:spPr>
            <a:xfrm>
              <a:off x="5750400" y="2274150"/>
              <a:ext cx="168200" cy="50625"/>
            </a:xfrm>
            <a:custGeom>
              <a:avLst/>
              <a:gdLst/>
              <a:ahLst/>
              <a:cxnLst/>
              <a:rect l="l" t="t" r="r" b="b"/>
              <a:pathLst>
                <a:path w="6728" h="2025" extrusionOk="0">
                  <a:moveTo>
                    <a:pt x="5739" y="1"/>
                  </a:moveTo>
                  <a:lnTo>
                    <a:pt x="1" y="1382"/>
                  </a:lnTo>
                  <a:lnTo>
                    <a:pt x="108" y="2025"/>
                  </a:lnTo>
                  <a:lnTo>
                    <a:pt x="6097" y="1251"/>
                  </a:lnTo>
                  <a:lnTo>
                    <a:pt x="6728" y="489"/>
                  </a:lnTo>
                  <a:lnTo>
                    <a:pt x="5739" y="1"/>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05;p56">
              <a:extLst>
                <a:ext uri="{FF2B5EF4-FFF2-40B4-BE49-F238E27FC236}">
                  <a16:creationId xmlns:a16="http://schemas.microsoft.com/office/drawing/2014/main" id="{424CC721-B9D9-7F42-BBD2-6C298F09E6E3}"/>
                </a:ext>
              </a:extLst>
            </p:cNvPr>
            <p:cNvSpPr/>
            <p:nvPr/>
          </p:nvSpPr>
          <p:spPr>
            <a:xfrm>
              <a:off x="5903700" y="2270000"/>
              <a:ext cx="32750" cy="32450"/>
            </a:xfrm>
            <a:custGeom>
              <a:avLst/>
              <a:gdLst/>
              <a:ahLst/>
              <a:cxnLst/>
              <a:rect l="l" t="t" r="r" b="b"/>
              <a:pathLst>
                <a:path w="1310" h="1298" extrusionOk="0">
                  <a:moveTo>
                    <a:pt x="655" y="0"/>
                  </a:moveTo>
                  <a:cubicBezTo>
                    <a:pt x="298" y="0"/>
                    <a:pt x="0" y="286"/>
                    <a:pt x="0" y="643"/>
                  </a:cubicBezTo>
                  <a:cubicBezTo>
                    <a:pt x="0" y="1012"/>
                    <a:pt x="298" y="1298"/>
                    <a:pt x="655" y="1298"/>
                  </a:cubicBezTo>
                  <a:cubicBezTo>
                    <a:pt x="1012" y="1298"/>
                    <a:pt x="1310" y="1012"/>
                    <a:pt x="1310" y="643"/>
                  </a:cubicBezTo>
                  <a:cubicBezTo>
                    <a:pt x="1310" y="286"/>
                    <a:pt x="1012"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06;p56">
              <a:extLst>
                <a:ext uri="{FF2B5EF4-FFF2-40B4-BE49-F238E27FC236}">
                  <a16:creationId xmlns:a16="http://schemas.microsoft.com/office/drawing/2014/main" id="{58F917B9-CB2B-3243-86B6-12E3E87A38F1}"/>
                </a:ext>
              </a:extLst>
            </p:cNvPr>
            <p:cNvSpPr/>
            <p:nvPr/>
          </p:nvSpPr>
          <p:spPr>
            <a:xfrm>
              <a:off x="5400050" y="2039600"/>
              <a:ext cx="23250" cy="728700"/>
            </a:xfrm>
            <a:custGeom>
              <a:avLst/>
              <a:gdLst/>
              <a:ahLst/>
              <a:cxnLst/>
              <a:rect l="l" t="t" r="r" b="b"/>
              <a:pathLst>
                <a:path w="930" h="29148" extrusionOk="0">
                  <a:moveTo>
                    <a:pt x="1" y="1"/>
                  </a:moveTo>
                  <a:lnTo>
                    <a:pt x="1" y="29147"/>
                  </a:lnTo>
                  <a:lnTo>
                    <a:pt x="930" y="29147"/>
                  </a:lnTo>
                  <a:lnTo>
                    <a:pt x="930" y="1"/>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07;p56">
              <a:extLst>
                <a:ext uri="{FF2B5EF4-FFF2-40B4-BE49-F238E27FC236}">
                  <a16:creationId xmlns:a16="http://schemas.microsoft.com/office/drawing/2014/main" id="{7E31921F-EE55-F14F-B9A6-CC74DB702F55}"/>
                </a:ext>
              </a:extLst>
            </p:cNvPr>
            <p:cNvSpPr/>
            <p:nvPr/>
          </p:nvSpPr>
          <p:spPr>
            <a:xfrm>
              <a:off x="5417847" y="2039600"/>
              <a:ext cx="7475" cy="728700"/>
            </a:xfrm>
            <a:custGeom>
              <a:avLst/>
              <a:gdLst/>
              <a:ahLst/>
              <a:cxnLst/>
              <a:rect l="l" t="t" r="r" b="b"/>
              <a:pathLst>
                <a:path w="299" h="29148" extrusionOk="0">
                  <a:moveTo>
                    <a:pt x="1" y="1"/>
                  </a:moveTo>
                  <a:lnTo>
                    <a:pt x="1" y="29147"/>
                  </a:lnTo>
                  <a:lnTo>
                    <a:pt x="299" y="29147"/>
                  </a:lnTo>
                  <a:lnTo>
                    <a:pt x="2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08;p56">
              <a:extLst>
                <a:ext uri="{FF2B5EF4-FFF2-40B4-BE49-F238E27FC236}">
                  <a16:creationId xmlns:a16="http://schemas.microsoft.com/office/drawing/2014/main" id="{41C980F1-4C3B-CB4B-BA40-CAB1E5C6245C}"/>
                </a:ext>
              </a:extLst>
            </p:cNvPr>
            <p:cNvSpPr/>
            <p:nvPr/>
          </p:nvSpPr>
          <p:spPr>
            <a:xfrm>
              <a:off x="5198250" y="1783325"/>
              <a:ext cx="213150" cy="283100"/>
            </a:xfrm>
            <a:custGeom>
              <a:avLst/>
              <a:gdLst/>
              <a:ahLst/>
              <a:cxnLst/>
              <a:rect l="l" t="t" r="r" b="b"/>
              <a:pathLst>
                <a:path w="8526" h="11324" extrusionOk="0">
                  <a:moveTo>
                    <a:pt x="1060" y="0"/>
                  </a:moveTo>
                  <a:lnTo>
                    <a:pt x="0" y="762"/>
                  </a:lnTo>
                  <a:lnTo>
                    <a:pt x="6596" y="10835"/>
                  </a:lnTo>
                  <a:lnTo>
                    <a:pt x="8501" y="11323"/>
                  </a:lnTo>
                  <a:lnTo>
                    <a:pt x="8525" y="9097"/>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09;p56">
              <a:extLst>
                <a:ext uri="{FF2B5EF4-FFF2-40B4-BE49-F238E27FC236}">
                  <a16:creationId xmlns:a16="http://schemas.microsoft.com/office/drawing/2014/main" id="{7FE8CFAB-FE2B-BA47-BB76-773876E05F6F}"/>
                </a:ext>
              </a:extLst>
            </p:cNvPr>
            <p:cNvSpPr/>
            <p:nvPr/>
          </p:nvSpPr>
          <p:spPr>
            <a:xfrm>
              <a:off x="5420300" y="1920850"/>
              <a:ext cx="312275" cy="171750"/>
            </a:xfrm>
            <a:custGeom>
              <a:avLst/>
              <a:gdLst/>
              <a:ahLst/>
              <a:cxnLst/>
              <a:rect l="l" t="t" r="r" b="b"/>
              <a:pathLst>
                <a:path w="12491" h="6870" extrusionOk="0">
                  <a:moveTo>
                    <a:pt x="11931" y="0"/>
                  </a:moveTo>
                  <a:lnTo>
                    <a:pt x="834" y="4655"/>
                  </a:lnTo>
                  <a:lnTo>
                    <a:pt x="0" y="6441"/>
                  </a:lnTo>
                  <a:lnTo>
                    <a:pt x="2191" y="6870"/>
                  </a:lnTo>
                  <a:lnTo>
                    <a:pt x="12490" y="1179"/>
                  </a:lnTo>
                  <a:lnTo>
                    <a:pt x="119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10;p56">
              <a:extLst>
                <a:ext uri="{FF2B5EF4-FFF2-40B4-BE49-F238E27FC236}">
                  <a16:creationId xmlns:a16="http://schemas.microsoft.com/office/drawing/2014/main" id="{3C7CAC14-EEFE-1D43-BED6-097EDF4D080D}"/>
                </a:ext>
              </a:extLst>
            </p:cNvPr>
            <p:cNvSpPr/>
            <p:nvPr/>
          </p:nvSpPr>
          <p:spPr>
            <a:xfrm>
              <a:off x="5194675" y="1786000"/>
              <a:ext cx="213150" cy="283100"/>
            </a:xfrm>
            <a:custGeom>
              <a:avLst/>
              <a:gdLst/>
              <a:ahLst/>
              <a:cxnLst/>
              <a:rect l="l" t="t" r="r" b="b"/>
              <a:pathLst>
                <a:path w="8526" h="11324" extrusionOk="0">
                  <a:moveTo>
                    <a:pt x="1060" y="1"/>
                  </a:moveTo>
                  <a:lnTo>
                    <a:pt x="1" y="763"/>
                  </a:lnTo>
                  <a:lnTo>
                    <a:pt x="6597" y="10835"/>
                  </a:lnTo>
                  <a:lnTo>
                    <a:pt x="8502" y="11323"/>
                  </a:lnTo>
                  <a:lnTo>
                    <a:pt x="8525" y="9097"/>
                  </a:lnTo>
                  <a:lnTo>
                    <a:pt x="1060" y="1"/>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11;p56">
              <a:extLst>
                <a:ext uri="{FF2B5EF4-FFF2-40B4-BE49-F238E27FC236}">
                  <a16:creationId xmlns:a16="http://schemas.microsoft.com/office/drawing/2014/main" id="{89948E53-7C53-0747-91A3-9425280CC6EA}"/>
                </a:ext>
              </a:extLst>
            </p:cNvPr>
            <p:cNvSpPr/>
            <p:nvPr/>
          </p:nvSpPr>
          <p:spPr>
            <a:xfrm>
              <a:off x="5416725" y="1915775"/>
              <a:ext cx="312275" cy="171775"/>
            </a:xfrm>
            <a:custGeom>
              <a:avLst/>
              <a:gdLst/>
              <a:ahLst/>
              <a:cxnLst/>
              <a:rect l="l" t="t" r="r" b="b"/>
              <a:pathLst>
                <a:path w="12491" h="6871" extrusionOk="0">
                  <a:moveTo>
                    <a:pt x="11931" y="1"/>
                  </a:moveTo>
                  <a:lnTo>
                    <a:pt x="834" y="4656"/>
                  </a:lnTo>
                  <a:lnTo>
                    <a:pt x="1" y="6442"/>
                  </a:lnTo>
                  <a:lnTo>
                    <a:pt x="2179" y="6871"/>
                  </a:lnTo>
                  <a:lnTo>
                    <a:pt x="12490" y="1179"/>
                  </a:lnTo>
                  <a:lnTo>
                    <a:pt x="11931" y="1"/>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12;p56">
              <a:extLst>
                <a:ext uri="{FF2B5EF4-FFF2-40B4-BE49-F238E27FC236}">
                  <a16:creationId xmlns:a16="http://schemas.microsoft.com/office/drawing/2014/main" id="{2CE50427-CC53-3E4E-BF96-FA12A5FFDED0}"/>
                </a:ext>
              </a:extLst>
            </p:cNvPr>
            <p:cNvSpPr/>
            <p:nvPr/>
          </p:nvSpPr>
          <p:spPr>
            <a:xfrm>
              <a:off x="5263125" y="2077400"/>
              <a:ext cx="167625" cy="314950"/>
            </a:xfrm>
            <a:custGeom>
              <a:avLst/>
              <a:gdLst/>
              <a:ahLst/>
              <a:cxnLst/>
              <a:rect l="l" t="t" r="r" b="b"/>
              <a:pathLst>
                <a:path w="6705" h="12598" extrusionOk="0">
                  <a:moveTo>
                    <a:pt x="6192" y="1"/>
                  </a:moveTo>
                  <a:lnTo>
                    <a:pt x="4252" y="1072"/>
                  </a:lnTo>
                  <a:lnTo>
                    <a:pt x="1" y="12050"/>
                  </a:lnTo>
                  <a:lnTo>
                    <a:pt x="1180" y="12598"/>
                  </a:lnTo>
                  <a:lnTo>
                    <a:pt x="6704" y="1894"/>
                  </a:lnTo>
                  <a:lnTo>
                    <a:pt x="6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13;p56">
              <a:extLst>
                <a:ext uri="{FF2B5EF4-FFF2-40B4-BE49-F238E27FC236}">
                  <a16:creationId xmlns:a16="http://schemas.microsoft.com/office/drawing/2014/main" id="{D6CC3B86-D1F5-D443-B13F-8FFBE38587B7}"/>
                </a:ext>
              </a:extLst>
            </p:cNvPr>
            <p:cNvSpPr/>
            <p:nvPr/>
          </p:nvSpPr>
          <p:spPr>
            <a:xfrm>
              <a:off x="5256875" y="2074125"/>
              <a:ext cx="167625" cy="314950"/>
            </a:xfrm>
            <a:custGeom>
              <a:avLst/>
              <a:gdLst/>
              <a:ahLst/>
              <a:cxnLst/>
              <a:rect l="l" t="t" r="r" b="b"/>
              <a:pathLst>
                <a:path w="6705" h="12598" extrusionOk="0">
                  <a:moveTo>
                    <a:pt x="6192" y="1"/>
                  </a:moveTo>
                  <a:lnTo>
                    <a:pt x="4251" y="1072"/>
                  </a:lnTo>
                  <a:lnTo>
                    <a:pt x="1" y="12050"/>
                  </a:lnTo>
                  <a:lnTo>
                    <a:pt x="1180" y="12598"/>
                  </a:lnTo>
                  <a:lnTo>
                    <a:pt x="6704" y="1894"/>
                  </a:lnTo>
                  <a:lnTo>
                    <a:pt x="6192" y="1"/>
                  </a:lnTo>
                  <a:close/>
                </a:path>
              </a:pathLst>
            </a:custGeom>
            <a:solidFill>
              <a:srgbClr val="FB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14;p56">
              <a:extLst>
                <a:ext uri="{FF2B5EF4-FFF2-40B4-BE49-F238E27FC236}">
                  <a16:creationId xmlns:a16="http://schemas.microsoft.com/office/drawing/2014/main" id="{E12870BD-87A7-1345-B655-753A5CAB8991}"/>
                </a:ext>
              </a:extLst>
            </p:cNvPr>
            <p:cNvSpPr/>
            <p:nvPr/>
          </p:nvSpPr>
          <p:spPr>
            <a:xfrm>
              <a:off x="5380125" y="2039000"/>
              <a:ext cx="65200" cy="64925"/>
            </a:xfrm>
            <a:custGeom>
              <a:avLst/>
              <a:gdLst/>
              <a:ahLst/>
              <a:cxnLst/>
              <a:rect l="l" t="t" r="r" b="b"/>
              <a:pathLst>
                <a:path w="2608" h="2597" extrusionOk="0">
                  <a:moveTo>
                    <a:pt x="1310" y="1"/>
                  </a:moveTo>
                  <a:cubicBezTo>
                    <a:pt x="584" y="1"/>
                    <a:pt x="0" y="584"/>
                    <a:pt x="0" y="1299"/>
                  </a:cubicBezTo>
                  <a:cubicBezTo>
                    <a:pt x="0" y="2013"/>
                    <a:pt x="584" y="2596"/>
                    <a:pt x="1310" y="2596"/>
                  </a:cubicBezTo>
                  <a:cubicBezTo>
                    <a:pt x="2024" y="2596"/>
                    <a:pt x="2608" y="2013"/>
                    <a:pt x="2608" y="1299"/>
                  </a:cubicBezTo>
                  <a:cubicBezTo>
                    <a:pt x="2608" y="584"/>
                    <a:pt x="2024"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15;p56">
              <a:extLst>
                <a:ext uri="{FF2B5EF4-FFF2-40B4-BE49-F238E27FC236}">
                  <a16:creationId xmlns:a16="http://schemas.microsoft.com/office/drawing/2014/main" id="{D99F5070-D4CD-A347-8123-89AD8DC4528F}"/>
                </a:ext>
              </a:extLst>
            </p:cNvPr>
            <p:cNvSpPr/>
            <p:nvPr/>
          </p:nvSpPr>
          <p:spPr>
            <a:xfrm>
              <a:off x="7405375" y="3059375"/>
              <a:ext cx="25" cy="25"/>
            </a:xfrm>
            <a:custGeom>
              <a:avLst/>
              <a:gdLst/>
              <a:ahLst/>
              <a:cxnLst/>
              <a:rect l="l" t="t" r="r" b="b"/>
              <a:pathLst>
                <a:path w="1" h="1" extrusionOk="0">
                  <a:moveTo>
                    <a:pt x="0" y="0"/>
                  </a:moveTo>
                  <a:close/>
                </a:path>
              </a:pathLst>
            </a:custGeom>
            <a:solidFill>
              <a:srgbClr val="28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16;p56">
              <a:extLst>
                <a:ext uri="{FF2B5EF4-FFF2-40B4-BE49-F238E27FC236}">
                  <a16:creationId xmlns:a16="http://schemas.microsoft.com/office/drawing/2014/main" id="{D2558A52-D14E-714C-B0ED-CC0C2D370AD4}"/>
                </a:ext>
              </a:extLst>
            </p:cNvPr>
            <p:cNvSpPr/>
            <p:nvPr/>
          </p:nvSpPr>
          <p:spPr>
            <a:xfrm>
              <a:off x="4008525" y="3049550"/>
              <a:ext cx="3708800" cy="809200"/>
            </a:xfrm>
            <a:custGeom>
              <a:avLst/>
              <a:gdLst/>
              <a:ahLst/>
              <a:cxnLst/>
              <a:rect l="l" t="t" r="r" b="b"/>
              <a:pathLst>
                <a:path w="148352" h="32368" extrusionOk="0">
                  <a:moveTo>
                    <a:pt x="128403" y="1"/>
                  </a:moveTo>
                  <a:cubicBezTo>
                    <a:pt x="126146" y="1"/>
                    <a:pt x="123944" y="496"/>
                    <a:pt x="122027" y="1780"/>
                  </a:cubicBezTo>
                  <a:cubicBezTo>
                    <a:pt x="113657" y="7400"/>
                    <a:pt x="108359" y="12281"/>
                    <a:pt x="91535" y="12496"/>
                  </a:cubicBezTo>
                  <a:cubicBezTo>
                    <a:pt x="74712" y="12722"/>
                    <a:pt x="55388" y="17187"/>
                    <a:pt x="47780" y="22247"/>
                  </a:cubicBezTo>
                  <a:cubicBezTo>
                    <a:pt x="40803" y="26902"/>
                    <a:pt x="12764" y="26235"/>
                    <a:pt x="0" y="32367"/>
                  </a:cubicBezTo>
                  <a:lnTo>
                    <a:pt x="148352" y="32367"/>
                  </a:lnTo>
                  <a:lnTo>
                    <a:pt x="148352" y="9555"/>
                  </a:lnTo>
                  <a:lnTo>
                    <a:pt x="144221" y="5614"/>
                  </a:lnTo>
                  <a:cubicBezTo>
                    <a:pt x="144221" y="5614"/>
                    <a:pt x="136003" y="1"/>
                    <a:pt x="128403"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17;p56">
              <a:extLst>
                <a:ext uri="{FF2B5EF4-FFF2-40B4-BE49-F238E27FC236}">
                  <a16:creationId xmlns:a16="http://schemas.microsoft.com/office/drawing/2014/main" id="{9AB883E4-B65E-8C41-9005-E3BE8D457FBB}"/>
                </a:ext>
              </a:extLst>
            </p:cNvPr>
            <p:cNvSpPr/>
            <p:nvPr/>
          </p:nvSpPr>
          <p:spPr>
            <a:xfrm>
              <a:off x="1655813" y="3473125"/>
              <a:ext cx="1529975" cy="390550"/>
            </a:xfrm>
            <a:custGeom>
              <a:avLst/>
              <a:gdLst/>
              <a:ahLst/>
              <a:cxnLst/>
              <a:rect l="l" t="t" r="r" b="b"/>
              <a:pathLst>
                <a:path w="61199" h="15622" extrusionOk="0">
                  <a:moveTo>
                    <a:pt x="31147" y="1"/>
                  </a:moveTo>
                  <a:cubicBezTo>
                    <a:pt x="27159" y="1"/>
                    <a:pt x="23753" y="2965"/>
                    <a:pt x="22384" y="7145"/>
                  </a:cubicBezTo>
                  <a:cubicBezTo>
                    <a:pt x="20717" y="5501"/>
                    <a:pt x="18419" y="4489"/>
                    <a:pt x="15895" y="4489"/>
                  </a:cubicBezTo>
                  <a:cubicBezTo>
                    <a:pt x="11311" y="4489"/>
                    <a:pt x="7501" y="7811"/>
                    <a:pt x="6739" y="12181"/>
                  </a:cubicBezTo>
                  <a:cubicBezTo>
                    <a:pt x="6108" y="11871"/>
                    <a:pt x="5418" y="11693"/>
                    <a:pt x="4680" y="11693"/>
                  </a:cubicBezTo>
                  <a:cubicBezTo>
                    <a:pt x="2334" y="11693"/>
                    <a:pt x="393" y="13383"/>
                    <a:pt x="0" y="15622"/>
                  </a:cubicBezTo>
                  <a:lnTo>
                    <a:pt x="61199" y="15622"/>
                  </a:lnTo>
                  <a:cubicBezTo>
                    <a:pt x="61199" y="15610"/>
                    <a:pt x="61199" y="15610"/>
                    <a:pt x="61199" y="15598"/>
                  </a:cubicBezTo>
                  <a:cubicBezTo>
                    <a:pt x="61199" y="11943"/>
                    <a:pt x="58234" y="8978"/>
                    <a:pt x="54579" y="8978"/>
                  </a:cubicBezTo>
                  <a:cubicBezTo>
                    <a:pt x="53650" y="8978"/>
                    <a:pt x="52769" y="9169"/>
                    <a:pt x="51959" y="9514"/>
                  </a:cubicBezTo>
                  <a:cubicBezTo>
                    <a:pt x="50912" y="5716"/>
                    <a:pt x="47435" y="2918"/>
                    <a:pt x="43292" y="2918"/>
                  </a:cubicBezTo>
                  <a:cubicBezTo>
                    <a:pt x="41553" y="2918"/>
                    <a:pt x="39922" y="3430"/>
                    <a:pt x="38541" y="4287"/>
                  </a:cubicBezTo>
                  <a:cubicBezTo>
                    <a:pt x="36827" y="1680"/>
                    <a:pt x="34148" y="1"/>
                    <a:pt x="31147"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18;p56">
              <a:extLst>
                <a:ext uri="{FF2B5EF4-FFF2-40B4-BE49-F238E27FC236}">
                  <a16:creationId xmlns:a16="http://schemas.microsoft.com/office/drawing/2014/main" id="{7458E018-C9CC-0943-AF6A-DA7586D750E7}"/>
                </a:ext>
              </a:extLst>
            </p:cNvPr>
            <p:cNvSpPr/>
            <p:nvPr/>
          </p:nvSpPr>
          <p:spPr>
            <a:xfrm>
              <a:off x="5460488" y="3289175"/>
              <a:ext cx="2250625" cy="574500"/>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19;p56">
              <a:extLst>
                <a:ext uri="{FF2B5EF4-FFF2-40B4-BE49-F238E27FC236}">
                  <a16:creationId xmlns:a16="http://schemas.microsoft.com/office/drawing/2014/main" id="{57D9E10E-0E45-534D-B4DA-8D74550C8828}"/>
                </a:ext>
              </a:extLst>
            </p:cNvPr>
            <p:cNvSpPr/>
            <p:nvPr/>
          </p:nvSpPr>
          <p:spPr>
            <a:xfrm>
              <a:off x="3512313" y="3449600"/>
              <a:ext cx="1621650" cy="414075"/>
            </a:xfrm>
            <a:custGeom>
              <a:avLst/>
              <a:gdLst/>
              <a:ahLst/>
              <a:cxnLst/>
              <a:rect l="l" t="t" r="r" b="b"/>
              <a:pathLst>
                <a:path w="64866" h="16563" extrusionOk="0">
                  <a:moveTo>
                    <a:pt x="33016" y="1"/>
                  </a:moveTo>
                  <a:cubicBezTo>
                    <a:pt x="28790" y="1"/>
                    <a:pt x="25182" y="3144"/>
                    <a:pt x="23729" y="7573"/>
                  </a:cubicBezTo>
                  <a:cubicBezTo>
                    <a:pt x="21955" y="5835"/>
                    <a:pt x="19527" y="4763"/>
                    <a:pt x="16848" y="4763"/>
                  </a:cubicBezTo>
                  <a:cubicBezTo>
                    <a:pt x="11990" y="4763"/>
                    <a:pt x="7954" y="8287"/>
                    <a:pt x="7144" y="12919"/>
                  </a:cubicBezTo>
                  <a:cubicBezTo>
                    <a:pt x="6477" y="12597"/>
                    <a:pt x="5739" y="12395"/>
                    <a:pt x="4953" y="12395"/>
                  </a:cubicBezTo>
                  <a:cubicBezTo>
                    <a:pt x="2477" y="12395"/>
                    <a:pt x="417" y="14193"/>
                    <a:pt x="0" y="16562"/>
                  </a:cubicBezTo>
                  <a:lnTo>
                    <a:pt x="64866" y="16562"/>
                  </a:lnTo>
                  <a:cubicBezTo>
                    <a:pt x="64866" y="16550"/>
                    <a:pt x="64866" y="16550"/>
                    <a:pt x="64866" y="16538"/>
                  </a:cubicBezTo>
                  <a:cubicBezTo>
                    <a:pt x="64866" y="12669"/>
                    <a:pt x="61722" y="9526"/>
                    <a:pt x="57841" y="9526"/>
                  </a:cubicBezTo>
                  <a:cubicBezTo>
                    <a:pt x="56865" y="9526"/>
                    <a:pt x="55924" y="9728"/>
                    <a:pt x="55079" y="10097"/>
                  </a:cubicBezTo>
                  <a:cubicBezTo>
                    <a:pt x="53959" y="6061"/>
                    <a:pt x="50280" y="3108"/>
                    <a:pt x="45887" y="3108"/>
                  </a:cubicBezTo>
                  <a:cubicBezTo>
                    <a:pt x="44041" y="3108"/>
                    <a:pt x="42315" y="3644"/>
                    <a:pt x="40851" y="4549"/>
                  </a:cubicBezTo>
                  <a:cubicBezTo>
                    <a:pt x="39029" y="1787"/>
                    <a:pt x="36195" y="1"/>
                    <a:pt x="33016"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20;p56">
              <a:extLst>
                <a:ext uri="{FF2B5EF4-FFF2-40B4-BE49-F238E27FC236}">
                  <a16:creationId xmlns:a16="http://schemas.microsoft.com/office/drawing/2014/main" id="{A28897AC-9E14-5A42-8476-C435E17F9BDF}"/>
                </a:ext>
              </a:extLst>
            </p:cNvPr>
            <p:cNvSpPr/>
            <p:nvPr/>
          </p:nvSpPr>
          <p:spPr>
            <a:xfrm>
              <a:off x="4241588" y="3588925"/>
              <a:ext cx="1076350" cy="274750"/>
            </a:xfrm>
            <a:custGeom>
              <a:avLst/>
              <a:gdLst/>
              <a:ahLst/>
              <a:cxnLst/>
              <a:rect l="l" t="t" r="r" b="b"/>
              <a:pathLst>
                <a:path w="43054" h="10990" extrusionOk="0">
                  <a:moveTo>
                    <a:pt x="21908" y="0"/>
                  </a:moveTo>
                  <a:cubicBezTo>
                    <a:pt x="19110" y="0"/>
                    <a:pt x="16717" y="2084"/>
                    <a:pt x="15753" y="5025"/>
                  </a:cubicBezTo>
                  <a:cubicBezTo>
                    <a:pt x="14574" y="3882"/>
                    <a:pt x="12955" y="3168"/>
                    <a:pt x="11181" y="3168"/>
                  </a:cubicBezTo>
                  <a:cubicBezTo>
                    <a:pt x="7954" y="3168"/>
                    <a:pt x="5275" y="5501"/>
                    <a:pt x="4739" y="8573"/>
                  </a:cubicBezTo>
                  <a:cubicBezTo>
                    <a:pt x="4299" y="8359"/>
                    <a:pt x="3811" y="8228"/>
                    <a:pt x="3287" y="8228"/>
                  </a:cubicBezTo>
                  <a:cubicBezTo>
                    <a:pt x="1632" y="8228"/>
                    <a:pt x="275" y="9418"/>
                    <a:pt x="1" y="10990"/>
                  </a:cubicBezTo>
                  <a:lnTo>
                    <a:pt x="43054" y="10990"/>
                  </a:lnTo>
                  <a:cubicBezTo>
                    <a:pt x="43054" y="10990"/>
                    <a:pt x="43054" y="10990"/>
                    <a:pt x="43054" y="10978"/>
                  </a:cubicBezTo>
                  <a:cubicBezTo>
                    <a:pt x="43054" y="8406"/>
                    <a:pt x="40970" y="6323"/>
                    <a:pt x="38398" y="6323"/>
                  </a:cubicBezTo>
                  <a:cubicBezTo>
                    <a:pt x="37744" y="6323"/>
                    <a:pt x="37124" y="6454"/>
                    <a:pt x="36553" y="6704"/>
                  </a:cubicBezTo>
                  <a:cubicBezTo>
                    <a:pt x="35815" y="4025"/>
                    <a:pt x="33374" y="2060"/>
                    <a:pt x="30457" y="2060"/>
                  </a:cubicBezTo>
                  <a:cubicBezTo>
                    <a:pt x="29231" y="2060"/>
                    <a:pt x="28088" y="2417"/>
                    <a:pt x="27111" y="3025"/>
                  </a:cubicBezTo>
                  <a:cubicBezTo>
                    <a:pt x="25897" y="1191"/>
                    <a:pt x="24028" y="0"/>
                    <a:pt x="21908"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21;p56">
              <a:extLst>
                <a:ext uri="{FF2B5EF4-FFF2-40B4-BE49-F238E27FC236}">
                  <a16:creationId xmlns:a16="http://schemas.microsoft.com/office/drawing/2014/main" id="{A871B063-E8ED-AC45-ADE4-52C9F2C2A2EB}"/>
                </a:ext>
              </a:extLst>
            </p:cNvPr>
            <p:cNvSpPr/>
            <p:nvPr/>
          </p:nvSpPr>
          <p:spPr>
            <a:xfrm>
              <a:off x="4749063" y="3588900"/>
              <a:ext cx="1076350" cy="274775"/>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22;p56">
              <a:extLst>
                <a:ext uri="{FF2B5EF4-FFF2-40B4-BE49-F238E27FC236}">
                  <a16:creationId xmlns:a16="http://schemas.microsoft.com/office/drawing/2014/main" id="{F684899B-0634-DE49-809A-566E932E7B7F}"/>
                </a:ext>
              </a:extLst>
            </p:cNvPr>
            <p:cNvSpPr/>
            <p:nvPr/>
          </p:nvSpPr>
          <p:spPr>
            <a:xfrm>
              <a:off x="2647613" y="3588900"/>
              <a:ext cx="1076350" cy="274775"/>
            </a:xfrm>
            <a:custGeom>
              <a:avLst/>
              <a:gdLst/>
              <a:ahLst/>
              <a:cxnLst/>
              <a:rect l="l" t="t" r="r" b="b"/>
              <a:pathLst>
                <a:path w="43054" h="10991" extrusionOk="0">
                  <a:moveTo>
                    <a:pt x="21908" y="1"/>
                  </a:moveTo>
                  <a:cubicBezTo>
                    <a:pt x="19110" y="1"/>
                    <a:pt x="16716" y="2084"/>
                    <a:pt x="15752" y="5025"/>
                  </a:cubicBezTo>
                  <a:cubicBezTo>
                    <a:pt x="14573" y="3882"/>
                    <a:pt x="12954" y="3168"/>
                    <a:pt x="11180" y="3168"/>
                  </a:cubicBezTo>
                  <a:cubicBezTo>
                    <a:pt x="7953" y="3168"/>
                    <a:pt x="5275" y="5502"/>
                    <a:pt x="4739" y="8573"/>
                  </a:cubicBezTo>
                  <a:cubicBezTo>
                    <a:pt x="4298" y="8359"/>
                    <a:pt x="3810" y="8228"/>
                    <a:pt x="3286" y="8228"/>
                  </a:cubicBezTo>
                  <a:cubicBezTo>
                    <a:pt x="1631" y="8228"/>
                    <a:pt x="274" y="9419"/>
                    <a:pt x="0" y="10990"/>
                  </a:cubicBezTo>
                  <a:lnTo>
                    <a:pt x="43053" y="10990"/>
                  </a:lnTo>
                  <a:cubicBezTo>
                    <a:pt x="43053" y="10990"/>
                    <a:pt x="43053" y="10990"/>
                    <a:pt x="43053" y="10978"/>
                  </a:cubicBezTo>
                  <a:cubicBezTo>
                    <a:pt x="43053" y="8407"/>
                    <a:pt x="40970" y="6323"/>
                    <a:pt x="38398" y="6323"/>
                  </a:cubicBezTo>
                  <a:cubicBezTo>
                    <a:pt x="37743" y="6323"/>
                    <a:pt x="37124" y="6454"/>
                    <a:pt x="36552" y="6704"/>
                  </a:cubicBezTo>
                  <a:cubicBezTo>
                    <a:pt x="35814" y="4025"/>
                    <a:pt x="33373" y="2061"/>
                    <a:pt x="30456" y="2061"/>
                  </a:cubicBezTo>
                  <a:cubicBezTo>
                    <a:pt x="29230" y="2061"/>
                    <a:pt x="28087" y="2418"/>
                    <a:pt x="27111" y="3025"/>
                  </a:cubicBezTo>
                  <a:cubicBezTo>
                    <a:pt x="25896" y="1191"/>
                    <a:pt x="24027" y="1"/>
                    <a:pt x="21908" y="1"/>
                  </a:cubicBezTo>
                  <a:close/>
                </a:path>
              </a:pathLst>
            </a:custGeom>
            <a:solidFill>
              <a:srgbClr val="FFD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1724;p56">
            <a:extLst>
              <a:ext uri="{FF2B5EF4-FFF2-40B4-BE49-F238E27FC236}">
                <a16:creationId xmlns:a16="http://schemas.microsoft.com/office/drawing/2014/main" id="{878406F5-95CF-CC4B-82EF-D4507B85D0F7}"/>
              </a:ext>
            </a:extLst>
          </p:cNvPr>
          <p:cNvSpPr txBox="1">
            <a:spLocks/>
          </p:cNvSpPr>
          <p:nvPr/>
        </p:nvSpPr>
        <p:spPr>
          <a:xfrm>
            <a:off x="4605279" y="652923"/>
            <a:ext cx="4174131" cy="203207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8000" dirty="0"/>
              <a:t>Thanks!</a:t>
            </a:r>
          </a:p>
        </p:txBody>
      </p:sp>
    </p:spTree>
    <p:extLst>
      <p:ext uri="{BB962C8B-B14F-4D97-AF65-F5344CB8AC3E}">
        <p14:creationId xmlns:p14="http://schemas.microsoft.com/office/powerpoint/2010/main" val="352022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9628-C90A-9844-A811-318208A9346F}"/>
              </a:ext>
            </a:extLst>
          </p:cNvPr>
          <p:cNvSpPr>
            <a:spLocks noGrp="1"/>
          </p:cNvSpPr>
          <p:nvPr>
            <p:ph type="title"/>
          </p:nvPr>
        </p:nvSpPr>
        <p:spPr/>
        <p:txBody>
          <a:bodyPr/>
          <a:lstStyle/>
          <a:p>
            <a:r>
              <a:rPr lang="en-US"/>
              <a:t>Citations &amp; References</a:t>
            </a:r>
          </a:p>
        </p:txBody>
      </p:sp>
      <p:sp>
        <p:nvSpPr>
          <p:cNvPr id="3" name="Text Placeholder 2">
            <a:extLst>
              <a:ext uri="{FF2B5EF4-FFF2-40B4-BE49-F238E27FC236}">
                <a16:creationId xmlns:a16="http://schemas.microsoft.com/office/drawing/2014/main" id="{F2BCC580-E7E6-C14F-A8C2-DCA73318AB97}"/>
              </a:ext>
            </a:extLst>
          </p:cNvPr>
          <p:cNvSpPr>
            <a:spLocks noGrp="1"/>
          </p:cNvSpPr>
          <p:nvPr>
            <p:ph type="body" idx="1"/>
          </p:nvPr>
        </p:nvSpPr>
        <p:spPr/>
        <p:txBody>
          <a:bodyPr/>
          <a:lstStyle/>
          <a:p>
            <a:r>
              <a:rPr lang="en-SG" sz="600" dirty="0"/>
              <a:t>Asian Power. 2020. Singapore To Deploy 2GW Of Solar Power By 2030. [online] Available at: </a:t>
            </a:r>
            <a:r>
              <a:rPr lang="en-SG" sz="600" dirty="0">
                <a:hlinkClick r:id="rId3"/>
              </a:rPr>
              <a:t>https://asian-power.com/power-utility/news/singapore-deploy-2gw-solar-power-2030</a:t>
            </a:r>
            <a:r>
              <a:rPr lang="en-SG" sz="600" dirty="0"/>
              <a:t> [Accessed 29 November 2020].</a:t>
            </a:r>
          </a:p>
          <a:p>
            <a:endParaRPr lang="en-US" sz="600" dirty="0"/>
          </a:p>
          <a:p>
            <a:r>
              <a:rPr lang="en-US" sz="600" dirty="0" err="1"/>
              <a:t>Datacatalog.worldbank.org</a:t>
            </a:r>
            <a:r>
              <a:rPr lang="en-US" sz="600" dirty="0"/>
              <a:t>. 2020. Global Photovoltaic Power Potential By Country | Data Catalog. [online] Available at: &lt;https://datacatalog.worldbank.org/dataset/global-photovoltaic-power-potential-country&gt; [Accessed 27 November 2020]</a:t>
            </a:r>
          </a:p>
          <a:p>
            <a:endParaRPr lang="en-US" sz="600" dirty="0"/>
          </a:p>
          <a:p>
            <a:endParaRPr lang="en-US" sz="600" dirty="0"/>
          </a:p>
          <a:p>
            <a:r>
              <a:rPr lang="en-US" sz="600" dirty="0"/>
              <a:t>Ema.gov.sg. 2020. EMA : Singapore Energy Statistics. [online] Available at: &lt;https://www.ema.gov.sg/Singapore_Energy_Statistics.aspx&gt; [Accessed 27 November 2020]</a:t>
            </a:r>
          </a:p>
          <a:p>
            <a:endParaRPr lang="en-US" sz="600" dirty="0"/>
          </a:p>
          <a:p>
            <a:r>
              <a:rPr lang="en-US" sz="600" dirty="0"/>
              <a:t>GitHub. 2020. </a:t>
            </a:r>
            <a:r>
              <a:rPr lang="en-US" sz="600" dirty="0" err="1"/>
              <a:t>Owid</a:t>
            </a:r>
            <a:r>
              <a:rPr lang="en-US" sz="600" dirty="0"/>
              <a:t>/Co2-Data. [online] Available at: &lt;https://github.com/owid/co2-data&gt; [Accessed 27 November 2020]</a:t>
            </a:r>
          </a:p>
          <a:p>
            <a:endParaRPr lang="en-US" sz="600" dirty="0"/>
          </a:p>
          <a:p>
            <a:r>
              <a:rPr lang="en-SG" sz="600" dirty="0"/>
              <a:t>Han, T., 2020. Solar Could Meet 43% Of Singapore's Power Demand During Mid-Day By 2050: Study. [online] Eco-Business. Available at: &lt;https://</a:t>
            </a:r>
            <a:r>
              <a:rPr lang="en-SG" sz="600" dirty="0" err="1"/>
              <a:t>www.eco-business.com</a:t>
            </a:r>
            <a:r>
              <a:rPr lang="en-SG" sz="600" dirty="0"/>
              <a:t>/news/solar-could-meet-43-of-singapores-power-demand-during-mid-day-by-2050-study/&gt; [Accessed 29 November 2020].</a:t>
            </a:r>
            <a:endParaRPr lang="en-US" sz="600" dirty="0"/>
          </a:p>
          <a:p>
            <a:endParaRPr lang="en-US" sz="600" dirty="0"/>
          </a:p>
          <a:p>
            <a:r>
              <a:rPr lang="en-US" sz="600" dirty="0"/>
              <a:t>Iopscience.iop.org. 2018. </a:t>
            </a:r>
            <a:r>
              <a:rPr lang="en-US" sz="600" dirty="0" err="1"/>
              <a:t>Shieldsquare</a:t>
            </a:r>
            <a:r>
              <a:rPr lang="en-US" sz="600" dirty="0"/>
              <a:t> Captcha. [online] Available at: &lt;https://iopscience.iop.org/article/10.1088/1748-9326/aabe1c/meta#erlaabe1cs7&gt; [Accessed 27 November 2020]</a:t>
            </a:r>
          </a:p>
          <a:p>
            <a:endParaRPr lang="en-US" sz="600" dirty="0"/>
          </a:p>
          <a:p>
            <a:r>
              <a:rPr lang="en-US" sz="600" dirty="0"/>
              <a:t>Solar-repository.sg. 2020. NSR | National Solar Repository Of Singapore. [online] Available at: &lt;https://www.solar-repository.sg/database/index.cfm?id_sort_by=nm_contact&amp;page=2&amp;maxRowsSelect=500&gt; [Accessed 27 November 2020]</a:t>
            </a:r>
          </a:p>
          <a:p>
            <a:endParaRPr lang="en-US" sz="600" dirty="0"/>
          </a:p>
        </p:txBody>
      </p:sp>
      <p:sp>
        <p:nvSpPr>
          <p:cNvPr id="4" name="Text Placeholder 3">
            <a:extLst>
              <a:ext uri="{FF2B5EF4-FFF2-40B4-BE49-F238E27FC236}">
                <a16:creationId xmlns:a16="http://schemas.microsoft.com/office/drawing/2014/main" id="{5EDAA591-7EDE-6F47-BC72-A8434E0DF6AC}"/>
              </a:ext>
            </a:extLst>
          </p:cNvPr>
          <p:cNvSpPr>
            <a:spLocks noGrp="1"/>
          </p:cNvSpPr>
          <p:nvPr>
            <p:ph type="body" idx="2"/>
          </p:nvPr>
        </p:nvSpPr>
        <p:spPr>
          <a:xfrm>
            <a:off x="4770616" y="682919"/>
            <a:ext cx="3999900" cy="3416400"/>
          </a:xfrm>
        </p:spPr>
        <p:txBody>
          <a:bodyPr/>
          <a:lstStyle/>
          <a:p>
            <a:pPr lvl="0"/>
            <a:r>
              <a:rPr lang="en-US" sz="600" dirty="0"/>
              <a:t>Mangrove carbon </a:t>
            </a:r>
            <a:r>
              <a:rPr lang="en-US" sz="600" dirty="0" err="1"/>
              <a:t>sequestration.xlsx</a:t>
            </a:r>
            <a:endParaRPr lang="en-SG" sz="600" dirty="0"/>
          </a:p>
          <a:p>
            <a:pPr lvl="0"/>
            <a:r>
              <a:rPr lang="en-US" sz="600" dirty="0"/>
              <a:t>Original dataset name: ERL_5__055002_SD_mangroveSOC_country_stats_121917.xlsx</a:t>
            </a:r>
            <a:endParaRPr lang="en-SG" sz="600" dirty="0"/>
          </a:p>
          <a:p>
            <a:pPr lvl="0"/>
            <a:r>
              <a:rPr lang="en-US" sz="600" dirty="0"/>
              <a:t>Used in sheet: </a:t>
            </a:r>
            <a:endParaRPr lang="en-SG" sz="600" dirty="0"/>
          </a:p>
          <a:p>
            <a:pPr lvl="1"/>
            <a:r>
              <a:rPr lang="en-US" sz="600" dirty="0"/>
              <a:t>﻿V2 - 1 - Efficiency of carbon sequestration</a:t>
            </a:r>
            <a:endParaRPr lang="en-SG" sz="600" dirty="0"/>
          </a:p>
          <a:p>
            <a:pPr lvl="1"/>
            <a:r>
              <a:rPr lang="en-US" sz="600" dirty="0"/>
              <a:t>﻿V2 - 1 - Country Carbon Mangrove Stocks</a:t>
            </a:r>
            <a:endParaRPr lang="en-SG" sz="600" dirty="0"/>
          </a:p>
          <a:p>
            <a:pPr lvl="1"/>
            <a:r>
              <a:rPr lang="en-US" sz="600" dirty="0"/>
              <a:t>﻿V2 - 1 - Area vs Carbon stored</a:t>
            </a:r>
            <a:endParaRPr lang="en-SG" sz="600" dirty="0"/>
          </a:p>
          <a:p>
            <a:pPr lvl="1"/>
            <a:r>
              <a:rPr lang="en-US" sz="600" dirty="0"/>
              <a:t>﻿V2 - 2 - Carbon lost to deforestation</a:t>
            </a:r>
            <a:endParaRPr lang="en-SG" sz="600" dirty="0"/>
          </a:p>
          <a:p>
            <a:pPr lvl="1"/>
            <a:r>
              <a:rPr lang="en-US" sz="600" dirty="0"/>
              <a:t>﻿V2 - 2 - Area of mangrove deforested	</a:t>
            </a:r>
            <a:endParaRPr lang="en-SG" sz="600" dirty="0"/>
          </a:p>
          <a:p>
            <a:pPr lvl="1"/>
            <a:r>
              <a:rPr lang="en-US" sz="600" dirty="0"/>
              <a:t>﻿V2 - 2 - Total Carbon Loss	</a:t>
            </a:r>
            <a:endParaRPr lang="en-SG" sz="600" dirty="0"/>
          </a:p>
          <a:p>
            <a:pPr lvl="0"/>
            <a:r>
              <a:rPr lang="en-US" sz="600" dirty="0"/>
              <a:t>Source: </a:t>
            </a:r>
            <a:r>
              <a:rPr lang="en-SG" sz="600" dirty="0" err="1"/>
              <a:t>Iopscience.iop.org</a:t>
            </a:r>
            <a:r>
              <a:rPr lang="en-SG" sz="600" dirty="0"/>
              <a:t>. 2018. </a:t>
            </a:r>
            <a:r>
              <a:rPr lang="en-SG" sz="600" i="1" dirty="0" err="1"/>
              <a:t>Shieldsquare</a:t>
            </a:r>
            <a:r>
              <a:rPr lang="en-SG" sz="600" i="1" dirty="0"/>
              <a:t> Captcha</a:t>
            </a:r>
            <a:r>
              <a:rPr lang="en-SG" sz="600" dirty="0"/>
              <a:t>. [online] Available at: &lt;https://</a:t>
            </a:r>
            <a:r>
              <a:rPr lang="en-SG" sz="600" dirty="0" err="1"/>
              <a:t>iopscience.iop.org</a:t>
            </a:r>
            <a:r>
              <a:rPr lang="en-SG" sz="600" dirty="0"/>
              <a:t>/article/10.1088/1748-9326/aabe1c/meta#erlaabe1cs7&gt; [Accessed 27 November 2020].</a:t>
            </a:r>
          </a:p>
          <a:p>
            <a:pPr lvl="0"/>
            <a:r>
              <a:rPr lang="en-SG" sz="600" dirty="0"/>
              <a:t>Remark: The downloading towards the file is at the supplementary file of the article</a:t>
            </a:r>
          </a:p>
          <a:p>
            <a:r>
              <a:rPr lang="en-US" sz="600" dirty="0"/>
              <a:t> </a:t>
            </a:r>
            <a:endParaRPr lang="en-SG" sz="600" dirty="0"/>
          </a:p>
          <a:p>
            <a:r>
              <a:rPr lang="en-US" sz="600" dirty="0"/>
              <a:t> </a:t>
            </a:r>
            <a:endParaRPr lang="en-SG" sz="600" dirty="0"/>
          </a:p>
          <a:p>
            <a:pPr lvl="0"/>
            <a:r>
              <a:rPr lang="en-US" sz="600" dirty="0"/>
              <a:t>Global co2 </a:t>
            </a:r>
            <a:r>
              <a:rPr lang="en-US" sz="600" dirty="0" err="1"/>
              <a:t>emissions.xlsx</a:t>
            </a:r>
            <a:endParaRPr lang="en-SG" sz="600" dirty="0"/>
          </a:p>
          <a:p>
            <a:pPr lvl="0"/>
            <a:r>
              <a:rPr lang="en-US" sz="600" dirty="0"/>
              <a:t>Original dataset name: </a:t>
            </a:r>
            <a:r>
              <a:rPr lang="en-SG" sz="600" dirty="0"/>
              <a:t>owid-co2-data.xlsx</a:t>
            </a:r>
          </a:p>
          <a:p>
            <a:pPr lvl="0"/>
            <a:r>
              <a:rPr lang="en-US" sz="600" dirty="0"/>
              <a:t>Used in sheet: </a:t>
            </a:r>
            <a:endParaRPr lang="en-SG" sz="600" dirty="0"/>
          </a:p>
          <a:p>
            <a:pPr lvl="1"/>
            <a:r>
              <a:rPr lang="en-US" sz="600" dirty="0"/>
              <a:t>﻿ ﻿V2 - 2 - Annual CO2 Emissions Brazil</a:t>
            </a:r>
            <a:endParaRPr lang="en-SG" sz="600" dirty="0"/>
          </a:p>
          <a:p>
            <a:pPr lvl="0"/>
            <a:r>
              <a:rPr lang="en-US" sz="600" dirty="0"/>
              <a:t>Source: </a:t>
            </a:r>
            <a:r>
              <a:rPr lang="en-SG" sz="600" dirty="0"/>
              <a:t>GitHub. 2020. </a:t>
            </a:r>
            <a:r>
              <a:rPr lang="en-SG" sz="600" i="1" dirty="0" err="1"/>
              <a:t>Owid</a:t>
            </a:r>
            <a:r>
              <a:rPr lang="en-SG" sz="600" i="1" dirty="0"/>
              <a:t>/Co2-Data</a:t>
            </a:r>
            <a:r>
              <a:rPr lang="en-SG" sz="600" dirty="0"/>
              <a:t>. [online] Available at: &lt;https://</a:t>
            </a:r>
            <a:r>
              <a:rPr lang="en-SG" sz="600" dirty="0" err="1"/>
              <a:t>github.com</a:t>
            </a:r>
            <a:r>
              <a:rPr lang="en-SG" sz="600" dirty="0"/>
              <a:t>/</a:t>
            </a:r>
            <a:r>
              <a:rPr lang="en-SG" sz="600" dirty="0" err="1"/>
              <a:t>owid</a:t>
            </a:r>
            <a:r>
              <a:rPr lang="en-SG" sz="600" dirty="0"/>
              <a:t>/co2-data&gt; [Accessed 27 November 2020].</a:t>
            </a:r>
          </a:p>
          <a:p>
            <a:endParaRPr lang="en-US" sz="600" dirty="0"/>
          </a:p>
        </p:txBody>
      </p:sp>
    </p:spTree>
    <p:extLst>
      <p:ext uri="{BB962C8B-B14F-4D97-AF65-F5344CB8AC3E}">
        <p14:creationId xmlns:p14="http://schemas.microsoft.com/office/powerpoint/2010/main" val="374206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4"/>
          <p:cNvSpPr txBox="1">
            <a:spLocks noGrp="1"/>
          </p:cNvSpPr>
          <p:nvPr>
            <p:ph type="title"/>
          </p:nvPr>
        </p:nvSpPr>
        <p:spPr>
          <a:xfrm>
            <a:off x="2672550" y="1207850"/>
            <a:ext cx="3798900" cy="7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Topic: Environment</a:t>
            </a:r>
            <a:endParaRPr/>
          </a:p>
        </p:txBody>
      </p:sp>
      <p:sp>
        <p:nvSpPr>
          <p:cNvPr id="467" name="Google Shape;467;p34"/>
          <p:cNvSpPr txBox="1">
            <a:spLocks noGrp="1"/>
          </p:cNvSpPr>
          <p:nvPr>
            <p:ph type="subTitle" idx="1"/>
          </p:nvPr>
        </p:nvSpPr>
        <p:spPr>
          <a:xfrm>
            <a:off x="2672700" y="1817150"/>
            <a:ext cx="3798900" cy="1406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Business Objectives:</a:t>
            </a:r>
          </a:p>
          <a:p>
            <a:pPr marL="285750" indent="-285750">
              <a:spcAft>
                <a:spcPts val="1600"/>
              </a:spcAft>
              <a:buFont typeface="Arial" panose="020B0604020202020204" pitchFamily="34" charset="0"/>
              <a:buChar char="•"/>
            </a:pPr>
            <a:r>
              <a:rPr lang="en-US" dirty="0"/>
              <a:t>How can solar energy light up Africa</a:t>
            </a:r>
          </a:p>
          <a:p>
            <a:pPr marL="285750" lvl="0" indent="-285750" algn="ctr" rtl="0">
              <a:spcBef>
                <a:spcPts val="0"/>
              </a:spcBef>
              <a:spcAft>
                <a:spcPts val="1600"/>
              </a:spcAft>
              <a:buFont typeface="Arial" panose="020B0604020202020204" pitchFamily="34" charset="0"/>
              <a:buChar char="•"/>
            </a:pPr>
            <a:r>
              <a:rPr lang="en-US" dirty="0"/>
              <a:t>How effective are mangroves at Carbon Sequestrating</a:t>
            </a:r>
          </a:p>
          <a:p>
            <a:pPr marL="0" lvl="0" indent="0" algn="ctr" rtl="0">
              <a:spcBef>
                <a:spcPts val="0"/>
              </a:spcBef>
              <a:spcAft>
                <a:spcPts val="1600"/>
              </a:spcAft>
            </a:pPr>
            <a:endParaRPr lang="en-S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title" idx="2"/>
          </p:nvPr>
        </p:nvSpPr>
        <p:spPr>
          <a:xfrm>
            <a:off x="1891025" y="1655607"/>
            <a:ext cx="5361900" cy="10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 </a:t>
            </a:r>
            <a:endParaRPr/>
          </a:p>
        </p:txBody>
      </p:sp>
      <p:sp>
        <p:nvSpPr>
          <p:cNvPr id="720" name="Google Shape;720;p40"/>
          <p:cNvSpPr txBox="1">
            <a:spLocks noGrp="1"/>
          </p:cNvSpPr>
          <p:nvPr>
            <p:ph type="title"/>
          </p:nvPr>
        </p:nvSpPr>
        <p:spPr>
          <a:xfrm>
            <a:off x="1891025" y="998007"/>
            <a:ext cx="5361900" cy="657600"/>
          </a:xfrm>
          <a:prstGeom prst="rect">
            <a:avLst/>
          </a:prstGeom>
        </p:spPr>
        <p:txBody>
          <a:bodyPr spcFirstLastPara="1" wrap="square" lIns="91425" tIns="91425" rIns="91425" bIns="91425" anchor="b" anchorCtr="0">
            <a:noAutofit/>
          </a:bodyPr>
          <a:lstStyle/>
          <a:p>
            <a:pPr lvl="0"/>
            <a:r>
              <a:rPr lang="en-US" sz="2000"/>
              <a:t>Carbon Dioxide accounts for more than</a:t>
            </a:r>
            <a:endParaRPr sz="2000"/>
          </a:p>
        </p:txBody>
      </p:sp>
      <p:sp>
        <p:nvSpPr>
          <p:cNvPr id="7" name="Google Shape;720;p40">
            <a:extLst>
              <a:ext uri="{FF2B5EF4-FFF2-40B4-BE49-F238E27FC236}">
                <a16:creationId xmlns:a16="http://schemas.microsoft.com/office/drawing/2014/main" id="{9032B5B1-B3EE-4A92-87AC-E0A99A7A75B9}"/>
              </a:ext>
            </a:extLst>
          </p:cNvPr>
          <p:cNvSpPr txBox="1">
            <a:spLocks/>
          </p:cNvSpPr>
          <p:nvPr/>
        </p:nvSpPr>
        <p:spPr>
          <a:xfrm>
            <a:off x="1891025" y="2380707"/>
            <a:ext cx="5361900" cy="65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2800" b="0" i="0" u="none" strike="noStrike" cap="none">
                <a:solidFill>
                  <a:srgbClr val="053B5C"/>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sz="2000"/>
              <a:t>Of the Global Annual Climate Pollution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379688" y="218127"/>
            <a:ext cx="3346082" cy="6878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Dataset (Solar energy)</a:t>
            </a:r>
          </a:p>
        </p:txBody>
      </p:sp>
      <p:graphicFrame>
        <p:nvGraphicFramePr>
          <p:cNvPr id="6" name="Table 6">
            <a:extLst>
              <a:ext uri="{FF2B5EF4-FFF2-40B4-BE49-F238E27FC236}">
                <a16:creationId xmlns:a16="http://schemas.microsoft.com/office/drawing/2014/main" id="{736C43F8-9ADB-3A44-81F2-DD4AFEBA5525}"/>
              </a:ext>
            </a:extLst>
          </p:cNvPr>
          <p:cNvGraphicFramePr>
            <a:graphicFrameLocks noGrp="1"/>
          </p:cNvGraphicFramePr>
          <p:nvPr>
            <p:extLst>
              <p:ext uri="{D42A27DB-BD31-4B8C-83A1-F6EECF244321}">
                <p14:modId xmlns:p14="http://schemas.microsoft.com/office/powerpoint/2010/main" val="92203248"/>
              </p:ext>
            </p:extLst>
          </p:nvPr>
        </p:nvGraphicFramePr>
        <p:xfrm>
          <a:off x="466513" y="862434"/>
          <a:ext cx="8182632" cy="3548308"/>
        </p:xfrm>
        <a:graphic>
          <a:graphicData uri="http://schemas.openxmlformats.org/drawingml/2006/table">
            <a:tbl>
              <a:tblPr firstRow="1" bandRow="1">
                <a:tableStyleId>{602874D6-7682-47B8-9A26-4676FD720E65}</a:tableStyleId>
              </a:tblPr>
              <a:tblGrid>
                <a:gridCol w="3644663">
                  <a:extLst>
                    <a:ext uri="{9D8B030D-6E8A-4147-A177-3AD203B41FA5}">
                      <a16:colId xmlns:a16="http://schemas.microsoft.com/office/drawing/2014/main" val="3351552320"/>
                    </a:ext>
                  </a:extLst>
                </a:gridCol>
                <a:gridCol w="4537969">
                  <a:extLst>
                    <a:ext uri="{9D8B030D-6E8A-4147-A177-3AD203B41FA5}">
                      <a16:colId xmlns:a16="http://schemas.microsoft.com/office/drawing/2014/main" val="1597088350"/>
                    </a:ext>
                  </a:extLst>
                </a:gridCol>
              </a:tblGrid>
              <a:tr h="285333">
                <a:tc>
                  <a:txBody>
                    <a:bodyPr/>
                    <a:lstStyle/>
                    <a:p>
                      <a:r>
                        <a:rPr lang="en-US" sz="1400" b="0" i="1">
                          <a:latin typeface="Open Sans" panose="020B0604020202020204" charset="0"/>
                          <a:ea typeface="Open Sans" panose="020B0604020202020204" charset="0"/>
                          <a:cs typeface="Open Sans" panose="020B0604020202020204" charset="0"/>
                        </a:rPr>
                        <a:t>Data Header</a:t>
                      </a:r>
                    </a:p>
                  </a:txBody>
                  <a:tcPr/>
                </a:tc>
                <a:tc>
                  <a:txBody>
                    <a:bodyPr/>
                    <a:lstStyle/>
                    <a:p>
                      <a:r>
                        <a:rPr lang="en-US" sz="1400" b="0" i="1">
                          <a:latin typeface="Open Sans" panose="020B0604020202020204" charset="0"/>
                          <a:ea typeface="Open Sans" panose="020B0604020202020204" charset="0"/>
                          <a:cs typeface="Open Sans" panose="020B0604020202020204" charset="0"/>
                        </a:rPr>
                        <a:t>Description</a:t>
                      </a:r>
                    </a:p>
                  </a:txBody>
                  <a:tcPr/>
                </a:tc>
                <a:extLst>
                  <a:ext uri="{0D108BD9-81ED-4DB2-BD59-A6C34878D82A}">
                    <a16:rowId xmlns:a16="http://schemas.microsoft.com/office/drawing/2014/main" val="2328621515"/>
                  </a:ext>
                </a:extLst>
              </a:tr>
              <a:tr h="14519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latin typeface="Open Sans" panose="020B0604020202020204" charset="0"/>
                          <a:ea typeface="Open Sans" panose="020B0604020202020204" charset="0"/>
                          <a:cs typeface="Open Sans" panose="020B0604020202020204" charset="0"/>
                        </a:rPr>
                        <a:t>System Size(kWp) </a:t>
                      </a:r>
                    </a:p>
                    <a:p>
                      <a:endParaRPr lang="en-US" sz="1400">
                        <a:latin typeface="Open Sans" panose="020B0604020202020204" charset="0"/>
                        <a:ea typeface="Open Sans" panose="020B0604020202020204" charset="0"/>
                        <a:cs typeface="Open Sans"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latin typeface="Open Sans" panose="020B0604020202020204" charset="0"/>
                          <a:ea typeface="Open Sans" panose="020B0604020202020204" charset="0"/>
                          <a:cs typeface="Open Sans" panose="020B0604020202020204" charset="0"/>
                        </a:rPr>
                        <a:t>Current installed Photovoltaic capacity </a:t>
                      </a:r>
                    </a:p>
                    <a:p>
                      <a:endParaRPr lang="en-US" sz="140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659719626"/>
                  </a:ext>
                </a:extLst>
              </a:tr>
              <a:tr h="462352">
                <a:tc>
                  <a:txBody>
                    <a:bodyPr/>
                    <a:lstStyle/>
                    <a:p>
                      <a:r>
                        <a:rPr lang="en-US" sz="1400">
                          <a:latin typeface="Open Sans" panose="020B0604020202020204" charset="0"/>
                          <a:ea typeface="Open Sans" panose="020B0604020202020204" charset="0"/>
                          <a:cs typeface="Open Sans" panose="020B0604020202020204" charset="0"/>
                        </a:rPr>
                        <a:t>Household Consumptions (GWh)</a:t>
                      </a:r>
                    </a:p>
                  </a:txBody>
                  <a:tcPr/>
                </a:tc>
                <a:tc>
                  <a:txBody>
                    <a:bodyPr/>
                    <a:lstStyle/>
                    <a:p>
                      <a:r>
                        <a:rPr lang="en-US" sz="1400">
                          <a:latin typeface="Open Sans" panose="020B0604020202020204" charset="0"/>
                          <a:ea typeface="Open Sans" panose="020B0604020202020204" charset="0"/>
                          <a:cs typeface="Open Sans" panose="020B0604020202020204" charset="0"/>
                        </a:rPr>
                        <a:t>Amount of electricity consumed per Hour</a:t>
                      </a:r>
                    </a:p>
                  </a:txBody>
                  <a:tcPr/>
                </a:tc>
                <a:extLst>
                  <a:ext uri="{0D108BD9-81ED-4DB2-BD59-A6C34878D82A}">
                    <a16:rowId xmlns:a16="http://schemas.microsoft.com/office/drawing/2014/main" val="460994374"/>
                  </a:ext>
                </a:extLst>
              </a:tr>
              <a:tr h="65273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latin typeface="Open Sans" panose="020B0604020202020204" charset="0"/>
                          <a:ea typeface="Open Sans" panose="020B0604020202020204" charset="0"/>
                          <a:cs typeface="Open Sans" panose="020B0604020202020204" charset="0"/>
                        </a:rPr>
                        <a:t>Industrial Consumptions (GWh)</a:t>
                      </a:r>
                    </a:p>
                    <a:p>
                      <a:endParaRPr lang="en-US" sz="1400">
                        <a:latin typeface="Open Sans" panose="020B0604020202020204" charset="0"/>
                        <a:ea typeface="Open Sans" panose="020B0604020202020204" charset="0"/>
                        <a:cs typeface="Open Sans"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latin typeface="Open Sans" panose="020B0604020202020204" charset="0"/>
                          <a:ea typeface="Open Sans" panose="020B0604020202020204" charset="0"/>
                          <a:cs typeface="Open Sans" panose="020B0604020202020204" charset="0"/>
                        </a:rPr>
                        <a:t>Amount of electricity consumed per Hour</a:t>
                      </a:r>
                    </a:p>
                    <a:p>
                      <a:endParaRPr lang="en-US" sz="140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2111535860"/>
                  </a:ext>
                </a:extLst>
              </a:tr>
              <a:tr h="652732">
                <a:tc>
                  <a:txBody>
                    <a:bodyPr/>
                    <a:lstStyle/>
                    <a:p>
                      <a:r>
                        <a:rPr lang="en-US" sz="1400">
                          <a:latin typeface="Open Sans" panose="020B0604020202020204" charset="0"/>
                          <a:ea typeface="Open Sans" panose="020B0604020202020204" charset="0"/>
                          <a:cs typeface="Open Sans" panose="020B0604020202020204" charset="0"/>
                        </a:rPr>
                        <a:t>Average Practical Potential (PVOUT, kWh/kWp/day)</a:t>
                      </a:r>
                    </a:p>
                  </a:txBody>
                  <a:tcPr/>
                </a:tc>
                <a:tc>
                  <a:txBody>
                    <a:bodyPr/>
                    <a:lstStyle/>
                    <a:p>
                      <a:r>
                        <a:rPr lang="en-US" sz="1400">
                          <a:latin typeface="Open Sans" panose="020B0604020202020204" charset="0"/>
                          <a:ea typeface="Open Sans" panose="020B0604020202020204" charset="0"/>
                          <a:cs typeface="Open Sans" panose="020B0604020202020204" charset="0"/>
                        </a:rPr>
                        <a:t>Approximate Photovoltaic panel power output per day</a:t>
                      </a:r>
                    </a:p>
                  </a:txBody>
                  <a:tcPr/>
                </a:tc>
                <a:extLst>
                  <a:ext uri="{0D108BD9-81ED-4DB2-BD59-A6C34878D82A}">
                    <a16:rowId xmlns:a16="http://schemas.microsoft.com/office/drawing/2014/main" val="8308968"/>
                  </a:ext>
                </a:extLst>
              </a:tr>
              <a:tr h="652732">
                <a:tc>
                  <a:txBody>
                    <a:bodyPr/>
                    <a:lstStyle/>
                    <a:p>
                      <a:r>
                        <a:rPr lang="en-US" sz="1400">
                          <a:latin typeface="Open Sans" panose="020B0604020202020204" charset="0"/>
                          <a:ea typeface="Open Sans" panose="020B0604020202020204" charset="0"/>
                          <a:cs typeface="Open Sans" panose="020B0604020202020204" charset="0"/>
                        </a:rPr>
                        <a:t>System Type</a:t>
                      </a:r>
                    </a:p>
                  </a:txBody>
                  <a:tcPr/>
                </a:tc>
                <a:tc>
                  <a:txBody>
                    <a:bodyPr/>
                    <a:lstStyle/>
                    <a:p>
                      <a:r>
                        <a:rPr lang="en-US" sz="1400">
                          <a:latin typeface="Open Sans" panose="020B0604020202020204" charset="0"/>
                          <a:ea typeface="Open Sans" panose="020B0604020202020204" charset="0"/>
                          <a:cs typeface="Open Sans" panose="020B0604020202020204" charset="0"/>
                        </a:rPr>
                        <a:t>Category that implemented the system</a:t>
                      </a:r>
                    </a:p>
                  </a:txBody>
                  <a:tcPr/>
                </a:tc>
                <a:extLst>
                  <a:ext uri="{0D108BD9-81ED-4DB2-BD59-A6C34878D82A}">
                    <a16:rowId xmlns:a16="http://schemas.microsoft.com/office/drawing/2014/main" val="3290611199"/>
                  </a:ext>
                </a:extLst>
              </a:tr>
              <a:tr h="285333">
                <a:tc>
                  <a:txBody>
                    <a:bodyPr/>
                    <a:lstStyle/>
                    <a:p>
                      <a:r>
                        <a:rPr lang="en-US" sz="1400">
                          <a:latin typeface="Open Sans" panose="020B0604020202020204" charset="0"/>
                          <a:ea typeface="Open Sans" panose="020B0604020202020204" charset="0"/>
                          <a:cs typeface="Open Sans" panose="020B0604020202020204" charset="0"/>
                        </a:rPr>
                        <a:t>Singapore Total Solar Generation (GWh)</a:t>
                      </a:r>
                    </a:p>
                  </a:txBody>
                  <a:tcPr/>
                </a:tc>
                <a:tc>
                  <a:txBody>
                    <a:bodyPr/>
                    <a:lstStyle/>
                    <a:p>
                      <a:r>
                        <a:rPr lang="en-US" sz="1400" dirty="0">
                          <a:latin typeface="Open Sans" panose="020B0604020202020204" charset="0"/>
                          <a:ea typeface="Open Sans" panose="020B0604020202020204" charset="0"/>
                          <a:cs typeface="Open Sans" panose="020B0604020202020204" charset="0"/>
                        </a:rPr>
                        <a:t>Total Solar Energy Generated in Singapore</a:t>
                      </a:r>
                    </a:p>
                  </a:txBody>
                  <a:tcPr/>
                </a:tc>
                <a:extLst>
                  <a:ext uri="{0D108BD9-81ED-4DB2-BD59-A6C34878D82A}">
                    <a16:rowId xmlns:a16="http://schemas.microsoft.com/office/drawing/2014/main" val="585402719"/>
                  </a:ext>
                </a:extLst>
              </a:tr>
            </a:tbl>
          </a:graphicData>
        </a:graphic>
      </p:graphicFrame>
      <p:sp>
        <p:nvSpPr>
          <p:cNvPr id="77" name="Google Shape;507;p36">
            <a:extLst>
              <a:ext uri="{FF2B5EF4-FFF2-40B4-BE49-F238E27FC236}">
                <a16:creationId xmlns:a16="http://schemas.microsoft.com/office/drawing/2014/main" id="{B3B115DD-D408-194D-84B5-C58F24009703}"/>
              </a:ext>
            </a:extLst>
          </p:cNvPr>
          <p:cNvSpPr txBox="1">
            <a:spLocks/>
          </p:cNvSpPr>
          <p:nvPr/>
        </p:nvSpPr>
        <p:spPr>
          <a:xfrm>
            <a:off x="501950" y="4673013"/>
            <a:ext cx="8452280" cy="4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sz="1400">
                <a:latin typeface="Open Sans" panose="020B0604020202020204" charset="0"/>
                <a:ea typeface="Open Sans" panose="020B0604020202020204" charset="0"/>
                <a:cs typeface="Open Sans" panose="020B0604020202020204" charset="0"/>
              </a:rPr>
              <a:t>The dataset includes Photovoltaic values, panel installation from Singapore and globally.</a:t>
            </a:r>
          </a:p>
        </p:txBody>
      </p:sp>
      <p:sp>
        <p:nvSpPr>
          <p:cNvPr id="78" name="Google Shape;507;p36">
            <a:extLst>
              <a:ext uri="{FF2B5EF4-FFF2-40B4-BE49-F238E27FC236}">
                <a16:creationId xmlns:a16="http://schemas.microsoft.com/office/drawing/2014/main" id="{781BD170-3495-49E5-BB86-3C2F9C41ABCD}"/>
              </a:ext>
            </a:extLst>
          </p:cNvPr>
          <p:cNvSpPr txBox="1">
            <a:spLocks/>
          </p:cNvSpPr>
          <p:nvPr/>
        </p:nvSpPr>
        <p:spPr>
          <a:xfrm>
            <a:off x="466513" y="4300262"/>
            <a:ext cx="802317" cy="5730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sz="2400" dirty="0"/>
              <a:t>Size:</a:t>
            </a:r>
          </a:p>
        </p:txBody>
      </p:sp>
    </p:spTree>
    <p:extLst>
      <p:ext uri="{BB962C8B-B14F-4D97-AF65-F5344CB8AC3E}">
        <p14:creationId xmlns:p14="http://schemas.microsoft.com/office/powerpoint/2010/main" val="130227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5F0EA1B-7916-1F47-A8D6-3C78777605D5}"/>
              </a:ext>
            </a:extLst>
          </p:cNvPr>
          <p:cNvSpPr txBox="1">
            <a:spLocks/>
          </p:cNvSpPr>
          <p:nvPr/>
        </p:nvSpPr>
        <p:spPr>
          <a:xfrm>
            <a:off x="6925497" y="975465"/>
            <a:ext cx="2172462" cy="347330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SG"/>
              <a:t>There are large amount of countries that don’t have proper access to power, concentrated on the Africa continent, countries like Liberia only have 1.3 % of rural population have access to power in 2016</a:t>
            </a:r>
          </a:p>
          <a:p>
            <a:pPr marL="444500" indent="-285750">
              <a:buFont typeface="Arial" panose="020B0604020202020204" pitchFamily="34" charset="0"/>
              <a:buChar char="•"/>
            </a:pPr>
            <a:endParaRPr lang="en-SG"/>
          </a:p>
          <a:p>
            <a:pPr marL="285750" indent="-285750">
              <a:buFont typeface="Arial" panose="020B0604020202020204" pitchFamily="34" charset="0"/>
              <a:buChar char="•"/>
            </a:pPr>
            <a:r>
              <a:rPr lang="en-SG"/>
              <a:t>The photovoltaic practical potential index on the Africa continent is amongst the highest globally</a:t>
            </a:r>
          </a:p>
        </p:txBody>
      </p:sp>
      <p:sp>
        <p:nvSpPr>
          <p:cNvPr id="3" name="Google Shape;507;p36">
            <a:extLst>
              <a:ext uri="{FF2B5EF4-FFF2-40B4-BE49-F238E27FC236}">
                <a16:creationId xmlns:a16="http://schemas.microsoft.com/office/drawing/2014/main" id="{EF7A0A46-113C-EE40-8951-2F89A85E3A9F}"/>
              </a:ext>
            </a:extLst>
          </p:cNvPr>
          <p:cNvSpPr txBox="1">
            <a:spLocks/>
          </p:cNvSpPr>
          <p:nvPr/>
        </p:nvSpPr>
        <p:spPr>
          <a:xfrm>
            <a:off x="6925497" y="232537"/>
            <a:ext cx="1834966" cy="77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sz="2800"/>
              <a:t>Data Insights</a:t>
            </a:r>
          </a:p>
        </p:txBody>
      </p:sp>
      <p:pic>
        <p:nvPicPr>
          <p:cNvPr id="4" name="Picture 3" descr="Map&#10;&#10;Description automatically generated">
            <a:extLst>
              <a:ext uri="{FF2B5EF4-FFF2-40B4-BE49-F238E27FC236}">
                <a16:creationId xmlns:a16="http://schemas.microsoft.com/office/drawing/2014/main" id="{87177015-BB50-CF4E-B81C-152B68222153}"/>
              </a:ext>
            </a:extLst>
          </p:cNvPr>
          <p:cNvPicPr>
            <a:picLocks noChangeAspect="1"/>
          </p:cNvPicPr>
          <p:nvPr/>
        </p:nvPicPr>
        <p:blipFill>
          <a:blip r:embed="rId3"/>
          <a:stretch>
            <a:fillRect/>
          </a:stretch>
        </p:blipFill>
        <p:spPr>
          <a:xfrm>
            <a:off x="0" y="0"/>
            <a:ext cx="6925497" cy="5161343"/>
          </a:xfrm>
          <a:prstGeom prst="rect">
            <a:avLst/>
          </a:prstGeom>
        </p:spPr>
      </p:pic>
    </p:spTree>
    <p:extLst>
      <p:ext uri="{BB962C8B-B14F-4D97-AF65-F5344CB8AC3E}">
        <p14:creationId xmlns:p14="http://schemas.microsoft.com/office/powerpoint/2010/main" val="339894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F9D9-CD11-6045-8F15-18D07637AAB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D51BAB3-3225-2941-8BB0-78D59937F6D8}"/>
              </a:ext>
            </a:extLst>
          </p:cNvPr>
          <p:cNvSpPr txBox="1">
            <a:spLocks/>
          </p:cNvSpPr>
          <p:nvPr/>
        </p:nvSpPr>
        <p:spPr>
          <a:xfrm>
            <a:off x="6705938" y="1180223"/>
            <a:ext cx="2089719" cy="36541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a:t>The amount of adoption for Solar Panels in Singapore is increasing exponentially as more and more private and government sectors are installing these panels to save cost on their energy consumption.</a:t>
            </a:r>
          </a:p>
          <a:p>
            <a:endParaRPr lang="en-US" sz="1200"/>
          </a:p>
          <a:p>
            <a:r>
              <a:rPr lang="en-US" sz="1200"/>
              <a:t>There are healthy competitions of solar panel contractor, which encourages the development of solar panel, also reduce the price as demand raises. </a:t>
            </a:r>
          </a:p>
          <a:p>
            <a:pPr marL="158750"/>
            <a:endParaRPr lang="en-US" sz="1200"/>
          </a:p>
          <a:p>
            <a:pPr marL="158750"/>
            <a:endParaRPr lang="en-US" sz="1200"/>
          </a:p>
        </p:txBody>
      </p:sp>
      <p:pic>
        <p:nvPicPr>
          <p:cNvPr id="4" name="Picture 3" descr="A picture containing chart&#10;&#10;Description automatically generated">
            <a:extLst>
              <a:ext uri="{FF2B5EF4-FFF2-40B4-BE49-F238E27FC236}">
                <a16:creationId xmlns:a16="http://schemas.microsoft.com/office/drawing/2014/main" id="{841A8078-4AC4-854E-A811-25D9A1C70170}"/>
              </a:ext>
            </a:extLst>
          </p:cNvPr>
          <p:cNvPicPr>
            <a:picLocks noChangeAspect="1"/>
          </p:cNvPicPr>
          <p:nvPr/>
        </p:nvPicPr>
        <p:blipFill>
          <a:blip r:embed="rId2"/>
          <a:stretch>
            <a:fillRect/>
          </a:stretch>
        </p:blipFill>
        <p:spPr>
          <a:xfrm>
            <a:off x="0" y="0"/>
            <a:ext cx="6705938" cy="5143500"/>
          </a:xfrm>
          <a:prstGeom prst="rect">
            <a:avLst/>
          </a:prstGeom>
        </p:spPr>
      </p:pic>
      <p:sp>
        <p:nvSpPr>
          <p:cNvPr id="5" name="Google Shape;507;p36">
            <a:extLst>
              <a:ext uri="{FF2B5EF4-FFF2-40B4-BE49-F238E27FC236}">
                <a16:creationId xmlns:a16="http://schemas.microsoft.com/office/drawing/2014/main" id="{ADD12AFC-E315-A542-803D-E42B8525EC15}"/>
              </a:ext>
            </a:extLst>
          </p:cNvPr>
          <p:cNvSpPr txBox="1">
            <a:spLocks/>
          </p:cNvSpPr>
          <p:nvPr/>
        </p:nvSpPr>
        <p:spPr>
          <a:xfrm>
            <a:off x="6705938" y="309171"/>
            <a:ext cx="1834966" cy="77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sz="2800"/>
              <a:t>Data Insights</a:t>
            </a:r>
          </a:p>
        </p:txBody>
      </p:sp>
    </p:spTree>
    <p:extLst>
      <p:ext uri="{BB962C8B-B14F-4D97-AF65-F5344CB8AC3E}">
        <p14:creationId xmlns:p14="http://schemas.microsoft.com/office/powerpoint/2010/main" val="406519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9628-C90A-9844-A811-318208A9346F}"/>
              </a:ext>
            </a:extLst>
          </p:cNvPr>
          <p:cNvSpPr>
            <a:spLocks noGrp="1"/>
          </p:cNvSpPr>
          <p:nvPr>
            <p:ph type="title"/>
          </p:nvPr>
        </p:nvSpPr>
        <p:spPr>
          <a:xfrm>
            <a:off x="311700" y="276600"/>
            <a:ext cx="8520600" cy="572700"/>
          </a:xfrm>
        </p:spPr>
        <p:txBody>
          <a:bodyPr/>
          <a:lstStyle/>
          <a:p>
            <a:r>
              <a:rPr lang="en-US" sz="2900"/>
              <a:t>Is Solar Energy a viable alternative Source of Power Globally?</a:t>
            </a:r>
          </a:p>
        </p:txBody>
      </p:sp>
      <p:pic>
        <p:nvPicPr>
          <p:cNvPr id="20" name="Picture 19" descr="Chart&#10;&#10;Description automatically generated">
            <a:extLst>
              <a:ext uri="{FF2B5EF4-FFF2-40B4-BE49-F238E27FC236}">
                <a16:creationId xmlns:a16="http://schemas.microsoft.com/office/drawing/2014/main" id="{6E48A7AC-105B-5043-A9E5-9DF1EA9577C9}"/>
              </a:ext>
            </a:extLst>
          </p:cNvPr>
          <p:cNvPicPr>
            <a:picLocks noChangeAspect="1"/>
          </p:cNvPicPr>
          <p:nvPr/>
        </p:nvPicPr>
        <p:blipFill>
          <a:blip r:embed="rId2"/>
          <a:stretch>
            <a:fillRect/>
          </a:stretch>
        </p:blipFill>
        <p:spPr>
          <a:xfrm>
            <a:off x="311700" y="758942"/>
            <a:ext cx="5587200" cy="4107958"/>
          </a:xfrm>
          <a:prstGeom prst="rect">
            <a:avLst/>
          </a:prstGeom>
        </p:spPr>
      </p:pic>
      <p:sp>
        <p:nvSpPr>
          <p:cNvPr id="21" name="TextBox 20">
            <a:extLst>
              <a:ext uri="{FF2B5EF4-FFF2-40B4-BE49-F238E27FC236}">
                <a16:creationId xmlns:a16="http://schemas.microsoft.com/office/drawing/2014/main" id="{473A5D8E-F577-AC42-B9D5-43100E9BF690}"/>
              </a:ext>
            </a:extLst>
          </p:cNvPr>
          <p:cNvSpPr txBox="1"/>
          <p:nvPr/>
        </p:nvSpPr>
        <p:spPr>
          <a:xfrm>
            <a:off x="6062400" y="849300"/>
            <a:ext cx="2769900" cy="2862322"/>
          </a:xfrm>
          <a:prstGeom prst="rect">
            <a:avLst/>
          </a:prstGeom>
          <a:noFill/>
        </p:spPr>
        <p:txBody>
          <a:bodyPr wrap="square" rtlCol="0">
            <a:spAutoFit/>
          </a:bodyPr>
          <a:lstStyle/>
          <a:p>
            <a:pPr marL="285750" indent="-285750">
              <a:buFont typeface="Arial" panose="020B0604020202020204" pitchFamily="34" charset="0"/>
              <a:buChar char="•"/>
            </a:pPr>
            <a:r>
              <a:rPr lang="en-US" sz="1200"/>
              <a:t>The countries around Africa and South America yields higher PV values as opposed to Singapore’s PV value.</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This shows that the Solar Panels that are installed at these locations will yield better results as compared to Singapore.</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The photovoltaic practical potential index on the Africa continent is amongst the highest globally.</a:t>
            </a:r>
          </a:p>
          <a:p>
            <a:pPr marL="285750" indent="-285750">
              <a:buFont typeface="Arial" panose="020B0604020202020204" pitchFamily="34" charset="0"/>
              <a:buChar char="•"/>
            </a:pPr>
            <a:endParaRPr lang="en-US" sz="1200"/>
          </a:p>
        </p:txBody>
      </p:sp>
    </p:spTree>
    <p:extLst>
      <p:ext uri="{BB962C8B-B14F-4D97-AF65-F5344CB8AC3E}">
        <p14:creationId xmlns:p14="http://schemas.microsoft.com/office/powerpoint/2010/main" val="248498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6"/>
          <p:cNvSpPr txBox="1">
            <a:spLocks noGrp="1"/>
          </p:cNvSpPr>
          <p:nvPr>
            <p:ph type="title"/>
          </p:nvPr>
        </p:nvSpPr>
        <p:spPr>
          <a:xfrm>
            <a:off x="225801" y="-90854"/>
            <a:ext cx="7844306"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Dataset (Mangrove Sequestration)</a:t>
            </a:r>
          </a:p>
        </p:txBody>
      </p:sp>
      <p:graphicFrame>
        <p:nvGraphicFramePr>
          <p:cNvPr id="3" name="Table 4">
            <a:extLst>
              <a:ext uri="{FF2B5EF4-FFF2-40B4-BE49-F238E27FC236}">
                <a16:creationId xmlns:a16="http://schemas.microsoft.com/office/drawing/2014/main" id="{B1DA0E32-537D-433F-B58C-E8D3D332238E}"/>
              </a:ext>
            </a:extLst>
          </p:cNvPr>
          <p:cNvGraphicFramePr>
            <a:graphicFrameLocks noGrp="1"/>
          </p:cNvGraphicFramePr>
          <p:nvPr>
            <p:extLst>
              <p:ext uri="{D42A27DB-BD31-4B8C-83A1-F6EECF244321}">
                <p14:modId xmlns:p14="http://schemas.microsoft.com/office/powerpoint/2010/main" val="1867984011"/>
              </p:ext>
            </p:extLst>
          </p:nvPr>
        </p:nvGraphicFramePr>
        <p:xfrm>
          <a:off x="311888" y="688546"/>
          <a:ext cx="8725786" cy="3622040"/>
        </p:xfrm>
        <a:graphic>
          <a:graphicData uri="http://schemas.openxmlformats.org/drawingml/2006/table">
            <a:tbl>
              <a:tblPr firstRow="1" bandRow="1">
                <a:tableStyleId>{602874D6-7682-47B8-9A26-4676FD720E65}</a:tableStyleId>
              </a:tblPr>
              <a:tblGrid>
                <a:gridCol w="2548270">
                  <a:extLst>
                    <a:ext uri="{9D8B030D-6E8A-4147-A177-3AD203B41FA5}">
                      <a16:colId xmlns:a16="http://schemas.microsoft.com/office/drawing/2014/main" val="925028401"/>
                    </a:ext>
                  </a:extLst>
                </a:gridCol>
                <a:gridCol w="6177516">
                  <a:extLst>
                    <a:ext uri="{9D8B030D-6E8A-4147-A177-3AD203B41FA5}">
                      <a16:colId xmlns:a16="http://schemas.microsoft.com/office/drawing/2014/main" val="1811971537"/>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b="0" i="1">
                          <a:latin typeface="Open Sans" panose="020B0604020202020204" charset="0"/>
                          <a:ea typeface="Open Sans" panose="020B0604020202020204" charset="0"/>
                          <a:cs typeface="Open Sans" panose="020B0604020202020204" charset="0"/>
                        </a:rPr>
                        <a:t>Data Header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i="1">
                          <a:latin typeface="Open Sans" panose="020B0604020202020204" charset="0"/>
                          <a:ea typeface="Open Sans" panose="020B0604020202020204" charset="0"/>
                          <a:cs typeface="Open Sans" panose="020B0604020202020204" charset="0"/>
                        </a:rPr>
                        <a:t>Data Description</a:t>
                      </a:r>
                    </a:p>
                  </a:txBody>
                  <a:tcPr/>
                </a:tc>
                <a:extLst>
                  <a:ext uri="{0D108BD9-81ED-4DB2-BD59-A6C34878D82A}">
                    <a16:rowId xmlns:a16="http://schemas.microsoft.com/office/drawing/2014/main" val="1402893567"/>
                  </a:ext>
                </a:extLst>
              </a:tr>
              <a:tr h="370840">
                <a:tc>
                  <a:txBody>
                    <a:bodyPr/>
                    <a:lstStyle/>
                    <a:p>
                      <a:r>
                        <a:rPr lang="pl-PL">
                          <a:latin typeface="Open Sans" panose="020B0604020202020204" charset="0"/>
                          <a:ea typeface="Open Sans" panose="020B0604020202020204" charset="0"/>
                          <a:cs typeface="Open Sans" panose="020B0604020202020204" charset="0"/>
                        </a:rPr>
                        <a:t>1 m SOC (Mg C)</a:t>
                      </a:r>
                      <a:endParaRPr lang="en-SG">
                        <a:latin typeface="Open Sans" panose="020B0604020202020204" charset="0"/>
                        <a:ea typeface="Open Sans" panose="020B0604020202020204" charset="0"/>
                        <a:cs typeface="Open Sans" panose="020B0604020202020204" charset="0"/>
                      </a:endParaRPr>
                    </a:p>
                  </a:txBody>
                  <a:tcPr/>
                </a:tc>
                <a:tc>
                  <a:txBody>
                    <a:bodyPr/>
                    <a:lstStyle/>
                    <a:p>
                      <a:r>
                        <a:rPr lang="en-SG" sz="1400">
                          <a:latin typeface="Open Sans" panose="020B0604020202020204" charset="0"/>
                          <a:ea typeface="Open Sans" panose="020B0604020202020204" charset="0"/>
                          <a:cs typeface="Open Sans" panose="020B0604020202020204" charset="0"/>
                        </a:rPr>
                        <a:t>Amount of carbon stored in the top 1m of mangrove soil </a:t>
                      </a:r>
                      <a:endParaRPr lang="en-SG">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2810725230"/>
                  </a:ext>
                </a:extLst>
              </a:tr>
              <a:tr h="370840">
                <a:tc>
                  <a:txBody>
                    <a:bodyPr/>
                    <a:lstStyle/>
                    <a:p>
                      <a:r>
                        <a:rPr lang="en-SG" sz="1400">
                          <a:latin typeface="Open Sans" panose="020B0604020202020204" charset="0"/>
                          <a:ea typeface="Open Sans" panose="020B0604020202020204" charset="0"/>
                          <a:cs typeface="Open Sans" panose="020B0604020202020204" charset="0"/>
                        </a:rPr>
                        <a:t>Area (ha)</a:t>
                      </a:r>
                      <a:endParaRPr lang="en-SG">
                        <a:latin typeface="Open Sans" panose="020B0604020202020204" charset="0"/>
                        <a:ea typeface="Open Sans" panose="020B0604020202020204" charset="0"/>
                        <a:cs typeface="Open Sans" panose="020B0604020202020204" charset="0"/>
                      </a:endParaRPr>
                    </a:p>
                  </a:txBody>
                  <a:tcPr/>
                </a:tc>
                <a:tc>
                  <a:txBody>
                    <a:bodyPr/>
                    <a:lstStyle/>
                    <a:p>
                      <a:r>
                        <a:rPr lang="en-US">
                          <a:latin typeface="Open Sans" panose="020B0604020202020204" charset="0"/>
                          <a:ea typeface="Open Sans" panose="020B0604020202020204" charset="0"/>
                          <a:cs typeface="Open Sans" panose="020B0604020202020204" charset="0"/>
                        </a:rPr>
                        <a:t>Area of mangrove in 2000</a:t>
                      </a:r>
                      <a:endParaRPr lang="en-SG">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2610907432"/>
                  </a:ext>
                </a:extLst>
              </a:tr>
              <a:tr h="370840">
                <a:tc>
                  <a:txBody>
                    <a:bodyPr/>
                    <a:lstStyle/>
                    <a:p>
                      <a:r>
                        <a:rPr lang="en-SG">
                          <a:latin typeface="Open Sans" panose="020B0604020202020204" charset="0"/>
                          <a:ea typeface="Open Sans" panose="020B0604020202020204" charset="0"/>
                          <a:cs typeface="Open Sans" panose="020B0604020202020204" charset="0"/>
                        </a:rPr>
                        <a:t>Deforested area (ha)</a:t>
                      </a:r>
                    </a:p>
                  </a:txBody>
                  <a:tcPr/>
                </a:tc>
                <a:tc>
                  <a:txBody>
                    <a:bodyPr/>
                    <a:lstStyle/>
                    <a:p>
                      <a:r>
                        <a:rPr lang="en-US">
                          <a:latin typeface="Open Sans" panose="020B0604020202020204" charset="0"/>
                          <a:ea typeface="Open Sans" panose="020B0604020202020204" charset="0"/>
                          <a:cs typeface="Open Sans" panose="020B0604020202020204" charset="0"/>
                        </a:rPr>
                        <a:t>Area of mangrove that was deforested between 2000</a:t>
                      </a:r>
                    </a:p>
                    <a:p>
                      <a:r>
                        <a:rPr lang="en-US">
                          <a:latin typeface="Open Sans" panose="020B0604020202020204" charset="0"/>
                          <a:ea typeface="Open Sans" panose="020B0604020202020204" charset="0"/>
                          <a:cs typeface="Open Sans" panose="020B0604020202020204" charset="0"/>
                        </a:rPr>
                        <a:t>and 2015</a:t>
                      </a:r>
                      <a:endParaRPr lang="en-SG">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54794840"/>
                  </a:ext>
                </a:extLst>
              </a:tr>
              <a:tr h="370840">
                <a:tc>
                  <a:txBody>
                    <a:bodyPr/>
                    <a:lstStyle/>
                    <a:p>
                      <a:r>
                        <a:rPr lang="en-US">
                          <a:latin typeface="Open Sans" panose="020B0604020202020204" charset="0"/>
                          <a:ea typeface="Open Sans" panose="020B0604020202020204" charset="0"/>
                          <a:cs typeface="Open Sans" panose="020B0604020202020204" charset="0"/>
                        </a:rPr>
                        <a:t>High deforested SOC (Mg C)</a:t>
                      </a:r>
                      <a:endParaRPr lang="en-SG">
                        <a:latin typeface="Open Sans" panose="020B0604020202020204" charset="0"/>
                        <a:ea typeface="Open Sans" panose="020B0604020202020204" charset="0"/>
                        <a:cs typeface="Open Sans" panose="020B0604020202020204" charset="0"/>
                      </a:endParaRPr>
                    </a:p>
                  </a:txBody>
                  <a:tcPr/>
                </a:tc>
                <a:tc>
                  <a:txBody>
                    <a:bodyPr/>
                    <a:lstStyle/>
                    <a:p>
                      <a:r>
                        <a:rPr lang="en-US">
                          <a:latin typeface="Open Sans" panose="020B0604020202020204" charset="0"/>
                          <a:ea typeface="Open Sans" panose="020B0604020202020204" charset="0"/>
                          <a:cs typeface="Open Sans" panose="020B0604020202020204" charset="0"/>
                        </a:rPr>
                        <a:t>Sum of all carbon loss due to deforested</a:t>
                      </a:r>
                    </a:p>
                    <a:p>
                      <a:r>
                        <a:rPr lang="en-US">
                          <a:latin typeface="Open Sans" panose="020B0604020202020204" charset="0"/>
                          <a:ea typeface="Open Sans" panose="020B0604020202020204" charset="0"/>
                          <a:cs typeface="Open Sans" panose="020B0604020202020204" charset="0"/>
                        </a:rPr>
                        <a:t>Mangrove</a:t>
                      </a:r>
                      <a:endParaRPr lang="en-SG">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267337615"/>
                  </a:ext>
                </a:extLst>
              </a:tr>
              <a:tr h="370840">
                <a:tc>
                  <a:txBody>
                    <a:bodyPr/>
                    <a:lstStyle/>
                    <a:p>
                      <a:r>
                        <a:rPr lang="en-SG">
                          <a:latin typeface="Open Sans" panose="020B0604020202020204" charset="0"/>
                          <a:ea typeface="Open Sans" panose="020B0604020202020204" charset="0"/>
                          <a:cs typeface="Open Sans" panose="020B0604020202020204" charset="0"/>
                        </a:rPr>
                        <a:t>Land cover category</a:t>
                      </a:r>
                    </a:p>
                  </a:txBody>
                  <a:tcPr/>
                </a:tc>
                <a:tc>
                  <a:txBody>
                    <a:bodyPr/>
                    <a:lstStyle/>
                    <a:p>
                      <a:r>
                        <a:rPr lang="en-US">
                          <a:latin typeface="Open Sans" panose="020B0604020202020204" charset="0"/>
                          <a:ea typeface="Open Sans" panose="020B0604020202020204" charset="0"/>
                          <a:cs typeface="Open Sans" panose="020B0604020202020204" charset="0"/>
                        </a:rPr>
                        <a:t>Different types of terrestrial ecosystems</a:t>
                      </a:r>
                      <a:endParaRPr lang="en-SG">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264316020"/>
                  </a:ext>
                </a:extLst>
              </a:tr>
              <a:tr h="370840">
                <a:tc>
                  <a:txBody>
                    <a:bodyPr/>
                    <a:lstStyle/>
                    <a:p>
                      <a:r>
                        <a:rPr lang="en-SG">
                          <a:latin typeface="Open Sans" panose="020B0604020202020204" charset="0"/>
                          <a:ea typeface="Open Sans" panose="020B0604020202020204" charset="0"/>
                          <a:cs typeface="Open Sans" panose="020B0604020202020204" charset="0"/>
                        </a:rPr>
                        <a:t>Cntry_name</a:t>
                      </a:r>
                    </a:p>
                  </a:txBody>
                  <a:tcPr/>
                </a:tc>
                <a:tc>
                  <a:txBody>
                    <a:bodyPr/>
                    <a:lstStyle/>
                    <a:p>
                      <a:r>
                        <a:rPr lang="en-SG">
                          <a:latin typeface="Open Sans" panose="020B0604020202020204" charset="0"/>
                          <a:ea typeface="Open Sans" panose="020B0604020202020204" charset="0"/>
                          <a:cs typeface="Open Sans" panose="020B0604020202020204" charset="0"/>
                        </a:rPr>
                        <a:t>Names of countries</a:t>
                      </a:r>
                    </a:p>
                  </a:txBody>
                  <a:tcPr/>
                </a:tc>
                <a:extLst>
                  <a:ext uri="{0D108BD9-81ED-4DB2-BD59-A6C34878D82A}">
                    <a16:rowId xmlns:a16="http://schemas.microsoft.com/office/drawing/2014/main" val="170460259"/>
                  </a:ext>
                </a:extLst>
              </a:tr>
              <a:tr h="370840">
                <a:tc>
                  <a:txBody>
                    <a:bodyPr/>
                    <a:lstStyle/>
                    <a:p>
                      <a:r>
                        <a:rPr lang="en-SG">
                          <a:latin typeface="Open Sans" panose="020B0604020202020204" charset="0"/>
                          <a:ea typeface="Open Sans" panose="020B0604020202020204" charset="0"/>
                          <a:cs typeface="Open Sans" panose="020B0604020202020204" charset="0"/>
                        </a:rPr>
                        <a:t>Co2</a:t>
                      </a:r>
                    </a:p>
                  </a:txBody>
                  <a:tcPr/>
                </a:tc>
                <a:tc>
                  <a:txBody>
                    <a:bodyPr/>
                    <a:lstStyle/>
                    <a:p>
                      <a:r>
                        <a:rPr lang="en-US">
                          <a:latin typeface="Open Sans" panose="020B0604020202020204" charset="0"/>
                          <a:ea typeface="Open Sans" panose="020B0604020202020204" charset="0"/>
                          <a:cs typeface="Open Sans" panose="020B0604020202020204" charset="0"/>
                        </a:rPr>
                        <a:t>Annual production-based emissions of carbon dioxide (CO2), measured in million tonnes per year.</a:t>
                      </a:r>
                    </a:p>
                    <a:p>
                      <a:endParaRPr lang="en-SG"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297272581"/>
                  </a:ext>
                </a:extLst>
              </a:tr>
            </a:tbl>
          </a:graphicData>
        </a:graphic>
      </p:graphicFrame>
      <p:sp>
        <p:nvSpPr>
          <p:cNvPr id="78" name="Google Shape;507;p36">
            <a:extLst>
              <a:ext uri="{FF2B5EF4-FFF2-40B4-BE49-F238E27FC236}">
                <a16:creationId xmlns:a16="http://schemas.microsoft.com/office/drawing/2014/main" id="{C712FE47-F043-4394-8C90-EAB1D679952B}"/>
              </a:ext>
            </a:extLst>
          </p:cNvPr>
          <p:cNvSpPr txBox="1">
            <a:spLocks/>
          </p:cNvSpPr>
          <p:nvPr/>
        </p:nvSpPr>
        <p:spPr>
          <a:xfrm>
            <a:off x="208075" y="4155087"/>
            <a:ext cx="8882761" cy="1161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sz="1600">
                <a:latin typeface="Open Sans" panose="020B0604020202020204" charset="0"/>
                <a:ea typeface="Open Sans" panose="020B0604020202020204" charset="0"/>
                <a:cs typeface="Open Sans" panose="020B0604020202020204" charset="0"/>
              </a:rPr>
              <a:t>The dataset includes mangrove carbon stocks from 107 countries for the year 2000</a:t>
            </a:r>
          </a:p>
          <a:p>
            <a:r>
              <a:rPr lang="en" sz="1600">
                <a:latin typeface="Open Sans" panose="020B0604020202020204" charset="0"/>
                <a:ea typeface="Open Sans" panose="020B0604020202020204" charset="0"/>
                <a:cs typeface="Open Sans" panose="020B0604020202020204" charset="0"/>
              </a:rPr>
              <a:t> </a:t>
            </a:r>
          </a:p>
        </p:txBody>
      </p:sp>
      <p:sp>
        <p:nvSpPr>
          <p:cNvPr id="79" name="Google Shape;507;p36">
            <a:extLst>
              <a:ext uri="{FF2B5EF4-FFF2-40B4-BE49-F238E27FC236}">
                <a16:creationId xmlns:a16="http://schemas.microsoft.com/office/drawing/2014/main" id="{7DFCEA27-02E6-41EC-A60C-67F425265CF9}"/>
              </a:ext>
            </a:extLst>
          </p:cNvPr>
          <p:cNvSpPr txBox="1">
            <a:spLocks/>
          </p:cNvSpPr>
          <p:nvPr/>
        </p:nvSpPr>
        <p:spPr>
          <a:xfrm>
            <a:off x="197443" y="4165722"/>
            <a:ext cx="1408075" cy="6305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sz="2400"/>
              <a:t>Size</a:t>
            </a:r>
          </a:p>
        </p:txBody>
      </p:sp>
    </p:spTree>
    <p:extLst>
      <p:ext uri="{BB962C8B-B14F-4D97-AF65-F5344CB8AC3E}">
        <p14:creationId xmlns:p14="http://schemas.microsoft.com/office/powerpoint/2010/main" val="110212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7;p36">
            <a:extLst>
              <a:ext uri="{FF2B5EF4-FFF2-40B4-BE49-F238E27FC236}">
                <a16:creationId xmlns:a16="http://schemas.microsoft.com/office/drawing/2014/main" id="{8983D46C-BB65-427E-A92B-19306ACB90BA}"/>
              </a:ext>
            </a:extLst>
          </p:cNvPr>
          <p:cNvSpPr txBox="1">
            <a:spLocks/>
          </p:cNvSpPr>
          <p:nvPr/>
        </p:nvSpPr>
        <p:spPr>
          <a:xfrm>
            <a:off x="6988107" y="-122846"/>
            <a:ext cx="2049563" cy="77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sz="2800"/>
              <a:t>Data Insights</a:t>
            </a:r>
          </a:p>
        </p:txBody>
      </p:sp>
      <p:sp>
        <p:nvSpPr>
          <p:cNvPr id="14" name="Subtitle 3">
            <a:extLst>
              <a:ext uri="{FF2B5EF4-FFF2-40B4-BE49-F238E27FC236}">
                <a16:creationId xmlns:a16="http://schemas.microsoft.com/office/drawing/2014/main" id="{BB2E9DC7-4244-4431-A2D1-2AEDDFF2423A}"/>
              </a:ext>
            </a:extLst>
          </p:cNvPr>
          <p:cNvSpPr>
            <a:spLocks noGrp="1"/>
          </p:cNvSpPr>
          <p:nvPr>
            <p:ph type="subTitle" idx="1"/>
          </p:nvPr>
        </p:nvSpPr>
        <p:spPr>
          <a:xfrm>
            <a:off x="6549651" y="720349"/>
            <a:ext cx="2488019" cy="5255141"/>
          </a:xfrm>
        </p:spPr>
        <p:txBody>
          <a:bodyPr/>
          <a:lstStyle/>
          <a:p>
            <a:pPr>
              <a:buFont typeface="Arial" panose="020B0604020202020204" pitchFamily="34" charset="0"/>
              <a:buChar char="•"/>
            </a:pPr>
            <a:r>
              <a:rPr lang="en-SG" sz="1300"/>
              <a:t>Indonesia holds the largest mangrove carbon stock in the world. This is</a:t>
            </a:r>
          </a:p>
          <a:p>
            <a:r>
              <a:rPr lang="en-SG" sz="1300"/>
              <a:t>	consistent with the area of mangrove in Indonesia.</a:t>
            </a:r>
          </a:p>
          <a:p>
            <a:pPr>
              <a:buFont typeface="Arial" panose="020B0604020202020204" pitchFamily="34" charset="0"/>
              <a:buChar char="•"/>
            </a:pPr>
            <a:r>
              <a:rPr lang="en-SG" sz="1300"/>
              <a:t>Despite mangroves taking up only 0.1% of Earth’s surface, they store the</a:t>
            </a:r>
          </a:p>
          <a:p>
            <a:r>
              <a:rPr lang="en-SG" sz="1300"/>
              <a:t>	second-highest amount of carbon per hectare.</a:t>
            </a:r>
          </a:p>
          <a:p>
            <a:pPr>
              <a:buFont typeface="Arial" panose="020B0604020202020204" pitchFamily="34" charset="0"/>
              <a:buChar char="•"/>
            </a:pPr>
            <a:r>
              <a:rPr lang="en-SG" sz="1300"/>
              <a:t>There is a positive correlation between the area of mangroves and</a:t>
            </a:r>
          </a:p>
          <a:p>
            <a:r>
              <a:rPr lang="en-SG" sz="1300"/>
              <a:t>	amount of carbon stored in the soil. </a:t>
            </a:r>
          </a:p>
          <a:p>
            <a:endParaRPr lang="en-SG" sz="1800"/>
          </a:p>
        </p:txBody>
      </p:sp>
      <p:pic>
        <p:nvPicPr>
          <p:cNvPr id="22" name="Picture 21" descr="A picture containing map&#10;&#10;Description automatically generated">
            <a:extLst>
              <a:ext uri="{FF2B5EF4-FFF2-40B4-BE49-F238E27FC236}">
                <a16:creationId xmlns:a16="http://schemas.microsoft.com/office/drawing/2014/main" id="{444924ED-4EC6-4C7B-96AD-617049D25A53}"/>
              </a:ext>
            </a:extLst>
          </p:cNvPr>
          <p:cNvPicPr>
            <a:picLocks noChangeAspect="1"/>
          </p:cNvPicPr>
          <p:nvPr/>
        </p:nvPicPr>
        <p:blipFill>
          <a:blip r:embed="rId2"/>
          <a:stretch>
            <a:fillRect/>
          </a:stretch>
        </p:blipFill>
        <p:spPr>
          <a:xfrm>
            <a:off x="-863" y="0"/>
            <a:ext cx="6812583" cy="5143500"/>
          </a:xfrm>
          <a:prstGeom prst="rect">
            <a:avLst/>
          </a:prstGeom>
        </p:spPr>
      </p:pic>
    </p:spTree>
    <p:extLst>
      <p:ext uri="{BB962C8B-B14F-4D97-AF65-F5344CB8AC3E}">
        <p14:creationId xmlns:p14="http://schemas.microsoft.com/office/powerpoint/2010/main" val="3243804417"/>
      </p:ext>
    </p:extLst>
  </p:cSld>
  <p:clrMapOvr>
    <a:masterClrMapping/>
  </p:clrMapOvr>
</p:sld>
</file>

<file path=ppt/theme/theme1.xml><?xml version="1.0" encoding="utf-8"?>
<a:theme xmlns:a="http://schemas.openxmlformats.org/drawingml/2006/main"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1270</Words>
  <Application>Microsoft Office PowerPoint</Application>
  <PresentationFormat>On-screen Show (16:9)</PresentationFormat>
  <Paragraphs>123</Paragraphs>
  <Slides>14</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Oswald</vt:lpstr>
      <vt:lpstr>Arial</vt:lpstr>
      <vt:lpstr>Open Sans</vt:lpstr>
      <vt:lpstr>Environmental Consulting by Slidesgo</vt:lpstr>
      <vt:lpstr>Data Visualization CA1</vt:lpstr>
      <vt:lpstr>Topic: Environment</vt:lpstr>
      <vt:lpstr>75% </vt:lpstr>
      <vt:lpstr>Dataset (Solar energy)</vt:lpstr>
      <vt:lpstr>PowerPoint Presentation</vt:lpstr>
      <vt:lpstr>PowerPoint Presentation</vt:lpstr>
      <vt:lpstr>Is Solar Energy a viable alternative Source of Power Globally?</vt:lpstr>
      <vt:lpstr>Dataset (Mangrove Sequestration)</vt:lpstr>
      <vt:lpstr>PowerPoint Presentation</vt:lpstr>
      <vt:lpstr>PowerPoint Presentation</vt:lpstr>
      <vt:lpstr>Our Solution/Suggestions</vt:lpstr>
      <vt:lpstr>Our Solution/Suggestions</vt:lpstr>
      <vt:lpstr>PowerPoint Presentation</vt:lpstr>
      <vt:lpstr>Citations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Consulting</dc:title>
  <cp:lastModifiedBy>Allan Xenon</cp:lastModifiedBy>
  <cp:revision>4</cp:revision>
  <dcterms:modified xsi:type="dcterms:W3CDTF">2021-10-27T09:48:06Z</dcterms:modified>
</cp:coreProperties>
</file>