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notesMasterIdLst>
    <p:notesMasterId r:id="rId28"/>
  </p:notesMasterIdLst>
  <p:sldIdLst>
    <p:sldId id="256" r:id="rId3"/>
    <p:sldId id="261" r:id="rId4"/>
    <p:sldId id="263" r:id="rId5"/>
    <p:sldId id="262" r:id="rId6"/>
    <p:sldId id="264" r:id="rId7"/>
    <p:sldId id="269" r:id="rId8"/>
    <p:sldId id="270" r:id="rId9"/>
    <p:sldId id="271" r:id="rId10"/>
    <p:sldId id="272" r:id="rId11"/>
    <p:sldId id="276" r:id="rId12"/>
    <p:sldId id="273" r:id="rId13"/>
    <p:sldId id="277" r:id="rId14"/>
    <p:sldId id="274" r:id="rId15"/>
    <p:sldId id="282" r:id="rId16"/>
    <p:sldId id="283" r:id="rId17"/>
    <p:sldId id="275" r:id="rId18"/>
    <p:sldId id="278" r:id="rId19"/>
    <p:sldId id="279" r:id="rId20"/>
    <p:sldId id="280" r:id="rId21"/>
    <p:sldId id="281" r:id="rId22"/>
    <p:sldId id="284" r:id="rId23"/>
    <p:sldId id="265" r:id="rId24"/>
    <p:sldId id="268" r:id="rId25"/>
    <p:sldId id="266" r:id="rId26"/>
    <p:sldId id="285" r:id="rId27"/>
  </p:sldIdLst>
  <p:sldSz cx="9144000" cy="6858000" type="screen4x3"/>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4"/>
    <p:restoredTop sz="94719"/>
  </p:normalViewPr>
  <p:slideViewPr>
    <p:cSldViewPr>
      <p:cViewPr>
        <p:scale>
          <a:sx n="153" d="100"/>
          <a:sy n="153" d="100"/>
        </p:scale>
        <p:origin x="1800" y="-11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notesMaster" Target="notesMasters/notesMaster1.xml"/><Relationship Id="rId29" Type="http://schemas.openxmlformats.org/officeDocument/2006/relationships/presProps" Target="presProps.xml"/><Relationship Id="rId30" Type="http://schemas.openxmlformats.org/officeDocument/2006/relationships/viewProps" Target="viewProps.xml"/><Relationship Id="rId31" Type="http://schemas.openxmlformats.org/officeDocument/2006/relationships/theme" Target="theme/theme1.xml"/><Relationship Id="rId32" Type="http://schemas.openxmlformats.org/officeDocument/2006/relationships/tableStyles" Target="tableStyles.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62027C-F1CF-0F4C-8B1E-A2EBF9AE21F2}" type="datetimeFigureOut">
              <a:rPr lang="en-US" smtClean="0"/>
              <a:t>5/19/17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5D6EA0C-218D-8F49-8277-BA550D4B2EF0}" type="slidenum">
              <a:rPr lang="en-US" smtClean="0"/>
              <a:t>‹#›</a:t>
            </a:fld>
            <a:endParaRPr lang="en-US"/>
          </a:p>
        </p:txBody>
      </p:sp>
    </p:spTree>
    <p:extLst>
      <p:ext uri="{BB962C8B-B14F-4D97-AF65-F5344CB8AC3E}">
        <p14:creationId xmlns:p14="http://schemas.microsoft.com/office/powerpoint/2010/main" val="6063636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5D6EA0C-218D-8F49-8277-BA550D4B2EF0}" type="slidenum">
              <a:rPr lang="en-US" smtClean="0"/>
              <a:t>2</a:t>
            </a:fld>
            <a:endParaRPr lang="en-US"/>
          </a:p>
        </p:txBody>
      </p:sp>
    </p:spTree>
    <p:extLst>
      <p:ext uri="{BB962C8B-B14F-4D97-AF65-F5344CB8AC3E}">
        <p14:creationId xmlns:p14="http://schemas.microsoft.com/office/powerpoint/2010/main" val="13442630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5D6EA0C-218D-8F49-8277-BA550D4B2EF0}" type="slidenum">
              <a:rPr lang="en-US" smtClean="0"/>
              <a:t>24</a:t>
            </a:fld>
            <a:endParaRPr lang="en-US"/>
          </a:p>
        </p:txBody>
      </p:sp>
    </p:spTree>
    <p:extLst>
      <p:ext uri="{BB962C8B-B14F-4D97-AF65-F5344CB8AC3E}">
        <p14:creationId xmlns:p14="http://schemas.microsoft.com/office/powerpoint/2010/main" val="18555935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5D6EA0C-218D-8F49-8277-BA550D4B2EF0}" type="slidenum">
              <a:rPr lang="en-US" smtClean="0"/>
              <a:t>3</a:t>
            </a:fld>
            <a:endParaRPr lang="en-US"/>
          </a:p>
        </p:txBody>
      </p:sp>
    </p:spTree>
    <p:extLst>
      <p:ext uri="{BB962C8B-B14F-4D97-AF65-F5344CB8AC3E}">
        <p14:creationId xmlns:p14="http://schemas.microsoft.com/office/powerpoint/2010/main" val="21069113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5D6EA0C-218D-8F49-8277-BA550D4B2EF0}" type="slidenum">
              <a:rPr lang="en-US" smtClean="0"/>
              <a:t>4</a:t>
            </a:fld>
            <a:endParaRPr lang="en-US"/>
          </a:p>
        </p:txBody>
      </p:sp>
    </p:spTree>
    <p:extLst>
      <p:ext uri="{BB962C8B-B14F-4D97-AF65-F5344CB8AC3E}">
        <p14:creationId xmlns:p14="http://schemas.microsoft.com/office/powerpoint/2010/main" val="1725315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5D6EA0C-218D-8F49-8277-BA550D4B2EF0}" type="slidenum">
              <a:rPr lang="en-US" smtClean="0"/>
              <a:t>5</a:t>
            </a:fld>
            <a:endParaRPr lang="en-US"/>
          </a:p>
        </p:txBody>
      </p:sp>
    </p:spTree>
    <p:extLst>
      <p:ext uri="{BB962C8B-B14F-4D97-AF65-F5344CB8AC3E}">
        <p14:creationId xmlns:p14="http://schemas.microsoft.com/office/powerpoint/2010/main" val="472777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5D6EA0C-218D-8F49-8277-BA550D4B2EF0}" type="slidenum">
              <a:rPr lang="en-US" smtClean="0"/>
              <a:t>6</a:t>
            </a:fld>
            <a:endParaRPr lang="en-US"/>
          </a:p>
        </p:txBody>
      </p:sp>
    </p:spTree>
    <p:extLst>
      <p:ext uri="{BB962C8B-B14F-4D97-AF65-F5344CB8AC3E}">
        <p14:creationId xmlns:p14="http://schemas.microsoft.com/office/powerpoint/2010/main" val="9427701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5D6EA0C-218D-8F49-8277-BA550D4B2EF0}" type="slidenum">
              <a:rPr lang="en-US" smtClean="0"/>
              <a:t>7</a:t>
            </a:fld>
            <a:endParaRPr lang="en-US"/>
          </a:p>
        </p:txBody>
      </p:sp>
    </p:spTree>
    <p:extLst>
      <p:ext uri="{BB962C8B-B14F-4D97-AF65-F5344CB8AC3E}">
        <p14:creationId xmlns:p14="http://schemas.microsoft.com/office/powerpoint/2010/main" val="8361796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5D6EA0C-218D-8F49-8277-BA550D4B2EF0}" type="slidenum">
              <a:rPr lang="en-US" smtClean="0"/>
              <a:t>8</a:t>
            </a:fld>
            <a:endParaRPr lang="en-US"/>
          </a:p>
        </p:txBody>
      </p:sp>
    </p:spTree>
    <p:extLst>
      <p:ext uri="{BB962C8B-B14F-4D97-AF65-F5344CB8AC3E}">
        <p14:creationId xmlns:p14="http://schemas.microsoft.com/office/powerpoint/2010/main" val="3878206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5D6EA0C-218D-8F49-8277-BA550D4B2EF0}" type="slidenum">
              <a:rPr lang="en-US" smtClean="0"/>
              <a:t>22</a:t>
            </a:fld>
            <a:endParaRPr lang="en-US"/>
          </a:p>
        </p:txBody>
      </p:sp>
    </p:spTree>
    <p:extLst>
      <p:ext uri="{BB962C8B-B14F-4D97-AF65-F5344CB8AC3E}">
        <p14:creationId xmlns:p14="http://schemas.microsoft.com/office/powerpoint/2010/main" val="17702948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5D6EA0C-218D-8F49-8277-BA550D4B2EF0}" type="slidenum">
              <a:rPr lang="en-US" smtClean="0"/>
              <a:t>23</a:t>
            </a:fld>
            <a:endParaRPr lang="en-US"/>
          </a:p>
        </p:txBody>
      </p:sp>
    </p:spTree>
    <p:extLst>
      <p:ext uri="{BB962C8B-B14F-4D97-AF65-F5344CB8AC3E}">
        <p14:creationId xmlns:p14="http://schemas.microsoft.com/office/powerpoint/2010/main" val="12404527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324166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8DCCD61-643D-44A5-A450-3A42A50CBC1E}" type="datetimeFigureOut">
              <a:rPr lang="en-US" smtClean="0"/>
              <a:t>5/19/17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2F0832-F084-422D-97D1-AF848F4F2C34}" type="slidenum">
              <a:rPr lang="en-US" smtClean="0"/>
              <a:t>‹#›</a:t>
            </a:fld>
            <a:endParaRPr lang="en-US"/>
          </a:p>
        </p:txBody>
      </p:sp>
    </p:spTree>
    <p:extLst>
      <p:ext uri="{BB962C8B-B14F-4D97-AF65-F5344CB8AC3E}">
        <p14:creationId xmlns:p14="http://schemas.microsoft.com/office/powerpoint/2010/main" val="962918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8DCCD61-643D-44A5-A450-3A42A50CBC1E}" type="datetimeFigureOut">
              <a:rPr lang="en-US" smtClean="0"/>
              <a:t>5/19/17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2F0832-F084-422D-97D1-AF848F4F2C34}" type="slidenum">
              <a:rPr lang="en-US" smtClean="0"/>
              <a:t>‹#›</a:t>
            </a:fld>
            <a:endParaRPr lang="en-US"/>
          </a:p>
        </p:txBody>
      </p:sp>
    </p:spTree>
    <p:extLst>
      <p:ext uri="{BB962C8B-B14F-4D97-AF65-F5344CB8AC3E}">
        <p14:creationId xmlns:p14="http://schemas.microsoft.com/office/powerpoint/2010/main" val="1296884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8DCCD61-643D-44A5-A450-3A42A50CBC1E}" type="datetimeFigureOut">
              <a:rPr lang="en-US" smtClean="0"/>
              <a:t>5/19/17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2F0832-F084-422D-97D1-AF848F4F2C34}" type="slidenum">
              <a:rPr lang="en-US" smtClean="0"/>
              <a:t>‹#›</a:t>
            </a:fld>
            <a:endParaRPr lang="en-US"/>
          </a:p>
        </p:txBody>
      </p:sp>
    </p:spTree>
    <p:extLst>
      <p:ext uri="{BB962C8B-B14F-4D97-AF65-F5344CB8AC3E}">
        <p14:creationId xmlns:p14="http://schemas.microsoft.com/office/powerpoint/2010/main" val="29870350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8DCCD61-643D-44A5-A450-3A42A50CBC1E}" type="datetimeFigureOut">
              <a:rPr lang="en-US" smtClean="0"/>
              <a:t>5/19/17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2F0832-F084-422D-97D1-AF848F4F2C34}" type="slidenum">
              <a:rPr lang="en-US" smtClean="0"/>
              <a:t>‹#›</a:t>
            </a:fld>
            <a:endParaRPr lang="en-US"/>
          </a:p>
        </p:txBody>
      </p:sp>
    </p:spTree>
    <p:extLst>
      <p:ext uri="{BB962C8B-B14F-4D97-AF65-F5344CB8AC3E}">
        <p14:creationId xmlns:p14="http://schemas.microsoft.com/office/powerpoint/2010/main" val="1792374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8DCCD61-643D-44A5-A450-3A42A50CBC1E}" type="datetimeFigureOut">
              <a:rPr lang="en-US" smtClean="0"/>
              <a:t>5/19/17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2F0832-F084-422D-97D1-AF848F4F2C34}" type="slidenum">
              <a:rPr lang="en-US" smtClean="0"/>
              <a:t>‹#›</a:t>
            </a:fld>
            <a:endParaRPr lang="en-US"/>
          </a:p>
        </p:txBody>
      </p:sp>
    </p:spTree>
    <p:extLst>
      <p:ext uri="{BB962C8B-B14F-4D97-AF65-F5344CB8AC3E}">
        <p14:creationId xmlns:p14="http://schemas.microsoft.com/office/powerpoint/2010/main" val="39628572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6778"/>
            <a:ext cx="9144000" cy="1069514"/>
          </a:xfrm>
          <a:prstGeom prst="rect">
            <a:avLst/>
          </a:prstGeom>
        </p:spPr>
        <p:txBody>
          <a:bodyPr anchor="ctr"/>
          <a:lstStyle>
            <a:lvl1pPr>
              <a:defRPr b="1" baseline="0">
                <a:solidFill>
                  <a:schemeClr val="tx1">
                    <a:lumMod val="75000"/>
                    <a:lumOff val="25000"/>
                  </a:schemeClr>
                </a:solidFill>
                <a:latin typeface="Arial" pitchFamily="34" charset="0"/>
                <a:cs typeface="Arial" pitchFamily="34" charset="0"/>
              </a:defRPr>
            </a:lvl1pPr>
          </a:lstStyle>
          <a:p>
            <a:r>
              <a:rPr lang="en-US" altLang="ko-KR" dirty="0" smtClean="0"/>
              <a:t> Free PPT _ Click to add title</a:t>
            </a:r>
            <a:endParaRPr lang="ko-KR" altLang="en-US" dirty="0"/>
          </a:p>
        </p:txBody>
      </p:sp>
      <p:sp>
        <p:nvSpPr>
          <p:cNvPr id="3" name="Content Placeholder 2"/>
          <p:cNvSpPr>
            <a:spLocks noGrp="1"/>
          </p:cNvSpPr>
          <p:nvPr>
            <p:ph idx="1"/>
          </p:nvPr>
        </p:nvSpPr>
        <p:spPr>
          <a:xfrm>
            <a:off x="457200" y="1600201"/>
            <a:ext cx="8229600" cy="460648"/>
          </a:xfrm>
          <a:prstGeom prst="rect">
            <a:avLst/>
          </a:prstGeom>
        </p:spPr>
        <p:txBody>
          <a:bodyPr anchor="ctr"/>
          <a:lstStyle>
            <a:lvl1pPr marL="0" indent="0">
              <a:buNone/>
              <a:defRPr sz="2000">
                <a:solidFill>
                  <a:schemeClr val="tx1">
                    <a:lumMod val="75000"/>
                    <a:lumOff val="25000"/>
                  </a:schemeClr>
                </a:solidFill>
                <a:latin typeface="Arial" pitchFamily="34" charset="0"/>
                <a:cs typeface="Arial" pitchFamily="34" charset="0"/>
              </a:defRPr>
            </a:lvl1pPr>
          </a:lstStyle>
          <a:p>
            <a:pPr lvl="0"/>
            <a:r>
              <a:rPr lang="en-US" altLang="ko-KR" dirty="0" smtClean="0"/>
              <a:t>Click to edit Master text styles</a:t>
            </a:r>
          </a:p>
        </p:txBody>
      </p:sp>
      <p:sp>
        <p:nvSpPr>
          <p:cNvPr id="4" name="Content Placeholder 2"/>
          <p:cNvSpPr>
            <a:spLocks noGrp="1"/>
          </p:cNvSpPr>
          <p:nvPr>
            <p:ph idx="10"/>
          </p:nvPr>
        </p:nvSpPr>
        <p:spPr>
          <a:xfrm>
            <a:off x="467544" y="2276872"/>
            <a:ext cx="8229600" cy="3600400"/>
          </a:xfrm>
          <a:prstGeom prst="rect">
            <a:avLst/>
          </a:prstGeom>
        </p:spPr>
        <p:txBody>
          <a:bodyPr lIns="396000" anchor="t"/>
          <a:lstStyle>
            <a:lvl1pPr marL="0" indent="0">
              <a:buNone/>
              <a:defRPr sz="1400">
                <a:solidFill>
                  <a:schemeClr val="tx1">
                    <a:lumMod val="75000"/>
                    <a:lumOff val="25000"/>
                  </a:schemeClr>
                </a:solidFill>
                <a:latin typeface="Arial" pitchFamily="34" charset="0"/>
                <a:cs typeface="Arial" pitchFamily="34" charset="0"/>
              </a:defRPr>
            </a:lvl1pPr>
          </a:lstStyle>
          <a:p>
            <a:pPr lvl="0"/>
            <a:r>
              <a:rPr lang="en-US" altLang="ko-KR" dirty="0" smtClean="0"/>
              <a:t>Click to edit Master text styles</a:t>
            </a:r>
          </a:p>
        </p:txBody>
      </p:sp>
    </p:spTree>
    <p:extLst>
      <p:ext uri="{BB962C8B-B14F-4D97-AF65-F5344CB8AC3E}">
        <p14:creationId xmlns:p14="http://schemas.microsoft.com/office/powerpoint/2010/main" val="36940157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19672" y="0"/>
            <a:ext cx="7524328" cy="1069514"/>
          </a:xfrm>
          <a:prstGeom prst="rect">
            <a:avLst/>
          </a:prstGeom>
        </p:spPr>
        <p:txBody>
          <a:bodyPr anchor="ctr"/>
          <a:lstStyle>
            <a:lvl1pPr>
              <a:defRPr b="1" baseline="0">
                <a:solidFill>
                  <a:schemeClr val="tx1">
                    <a:lumMod val="75000"/>
                    <a:lumOff val="25000"/>
                  </a:schemeClr>
                </a:solidFill>
                <a:latin typeface="Arial" pitchFamily="34" charset="0"/>
                <a:cs typeface="Arial" pitchFamily="34" charset="0"/>
              </a:defRPr>
            </a:lvl1pPr>
          </a:lstStyle>
          <a:p>
            <a:r>
              <a:rPr lang="en-US" altLang="ko-KR" dirty="0" smtClean="0"/>
              <a:t>Free PPT _ Click to add title</a:t>
            </a:r>
            <a:endParaRPr lang="ko-KR" altLang="en-US" dirty="0"/>
          </a:p>
        </p:txBody>
      </p:sp>
      <p:sp>
        <p:nvSpPr>
          <p:cNvPr id="4" name="Content Placeholder 2"/>
          <p:cNvSpPr>
            <a:spLocks noGrp="1"/>
          </p:cNvSpPr>
          <p:nvPr>
            <p:ph idx="1"/>
          </p:nvPr>
        </p:nvSpPr>
        <p:spPr>
          <a:xfrm>
            <a:off x="2123728" y="1268760"/>
            <a:ext cx="6563072" cy="460648"/>
          </a:xfrm>
          <a:prstGeom prst="rect">
            <a:avLst/>
          </a:prstGeom>
        </p:spPr>
        <p:txBody>
          <a:bodyPr anchor="ctr"/>
          <a:lstStyle>
            <a:lvl1pPr marL="0" indent="0">
              <a:buNone/>
              <a:defRPr sz="2000">
                <a:solidFill>
                  <a:schemeClr val="tx1">
                    <a:lumMod val="75000"/>
                    <a:lumOff val="25000"/>
                  </a:schemeClr>
                </a:solidFill>
                <a:latin typeface="Arial" pitchFamily="34" charset="0"/>
                <a:cs typeface="Arial" pitchFamily="34" charset="0"/>
              </a:defRPr>
            </a:lvl1pPr>
          </a:lstStyle>
          <a:p>
            <a:pPr lvl="0"/>
            <a:r>
              <a:rPr lang="en-US" altLang="ko-KR" dirty="0" smtClean="0"/>
              <a:t>Click to edit Master text styles</a:t>
            </a:r>
          </a:p>
        </p:txBody>
      </p:sp>
      <p:sp>
        <p:nvSpPr>
          <p:cNvPr id="5" name="Content Placeholder 2"/>
          <p:cNvSpPr>
            <a:spLocks noGrp="1"/>
          </p:cNvSpPr>
          <p:nvPr>
            <p:ph idx="10"/>
          </p:nvPr>
        </p:nvSpPr>
        <p:spPr>
          <a:xfrm>
            <a:off x="2134072" y="1844824"/>
            <a:ext cx="6563072" cy="4147865"/>
          </a:xfrm>
          <a:prstGeom prst="rect">
            <a:avLst/>
          </a:prstGeom>
        </p:spPr>
        <p:txBody>
          <a:bodyPr lIns="396000" anchor="t"/>
          <a:lstStyle>
            <a:lvl1pPr marL="0" indent="0">
              <a:buNone/>
              <a:defRPr sz="1400">
                <a:solidFill>
                  <a:schemeClr val="tx1">
                    <a:lumMod val="75000"/>
                    <a:lumOff val="25000"/>
                  </a:schemeClr>
                </a:solidFill>
              </a:defRPr>
            </a:lvl1pPr>
          </a:lstStyle>
          <a:p>
            <a:pPr lvl="0"/>
            <a:r>
              <a:rPr lang="en-US" altLang="ko-KR" dirty="0" smtClean="0"/>
              <a:t>Click to edit Master text styles</a:t>
            </a:r>
          </a:p>
        </p:txBody>
      </p:sp>
    </p:spTree>
    <p:extLst>
      <p:ext uri="{BB962C8B-B14F-4D97-AF65-F5344CB8AC3E}">
        <p14:creationId xmlns:p14="http://schemas.microsoft.com/office/powerpoint/2010/main" val="23268185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8DCCD61-643D-44A5-A450-3A42A50CBC1E}" type="datetimeFigureOut">
              <a:rPr lang="en-US" smtClean="0"/>
              <a:t>5/19/17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2F0832-F084-422D-97D1-AF848F4F2C34}" type="slidenum">
              <a:rPr lang="en-US" smtClean="0"/>
              <a:t>‹#›</a:t>
            </a:fld>
            <a:endParaRPr lang="en-US"/>
          </a:p>
        </p:txBody>
      </p:sp>
    </p:spTree>
    <p:extLst>
      <p:ext uri="{BB962C8B-B14F-4D97-AF65-F5344CB8AC3E}">
        <p14:creationId xmlns:p14="http://schemas.microsoft.com/office/powerpoint/2010/main" val="16560869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8DCCD61-643D-44A5-A450-3A42A50CBC1E}" type="datetimeFigureOut">
              <a:rPr lang="en-US" smtClean="0"/>
              <a:t>5/19/17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2F0832-F084-422D-97D1-AF848F4F2C34}" type="slidenum">
              <a:rPr lang="en-US" smtClean="0"/>
              <a:t>‹#›</a:t>
            </a:fld>
            <a:endParaRPr lang="en-US"/>
          </a:p>
        </p:txBody>
      </p:sp>
    </p:spTree>
    <p:extLst>
      <p:ext uri="{BB962C8B-B14F-4D97-AF65-F5344CB8AC3E}">
        <p14:creationId xmlns:p14="http://schemas.microsoft.com/office/powerpoint/2010/main" val="9242866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8DCCD61-643D-44A5-A450-3A42A50CBC1E}" type="datetimeFigureOut">
              <a:rPr lang="en-US" smtClean="0"/>
              <a:t>5/19/17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2F0832-F084-422D-97D1-AF848F4F2C34}" type="slidenum">
              <a:rPr lang="en-US" smtClean="0"/>
              <a:t>‹#›</a:t>
            </a:fld>
            <a:endParaRPr lang="en-US"/>
          </a:p>
        </p:txBody>
      </p:sp>
    </p:spTree>
    <p:extLst>
      <p:ext uri="{BB962C8B-B14F-4D97-AF65-F5344CB8AC3E}">
        <p14:creationId xmlns:p14="http://schemas.microsoft.com/office/powerpoint/2010/main" val="32779332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8DCCD61-643D-44A5-A450-3A42A50CBC1E}" type="datetimeFigureOut">
              <a:rPr lang="en-US" smtClean="0"/>
              <a:t>5/19/17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2F0832-F084-422D-97D1-AF848F4F2C34}" type="slidenum">
              <a:rPr lang="en-US" smtClean="0"/>
              <a:t>‹#›</a:t>
            </a:fld>
            <a:endParaRPr lang="en-US"/>
          </a:p>
        </p:txBody>
      </p:sp>
    </p:spTree>
    <p:extLst>
      <p:ext uri="{BB962C8B-B14F-4D97-AF65-F5344CB8AC3E}">
        <p14:creationId xmlns:p14="http://schemas.microsoft.com/office/powerpoint/2010/main" val="7787904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8DCCD61-643D-44A5-A450-3A42A50CBC1E}" type="datetimeFigureOut">
              <a:rPr lang="en-US" smtClean="0"/>
              <a:t>5/19/17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2F0832-F084-422D-97D1-AF848F4F2C34}" type="slidenum">
              <a:rPr lang="en-US" smtClean="0"/>
              <a:t>‹#›</a:t>
            </a:fld>
            <a:endParaRPr lang="en-US"/>
          </a:p>
        </p:txBody>
      </p:sp>
    </p:spTree>
    <p:extLst>
      <p:ext uri="{BB962C8B-B14F-4D97-AF65-F5344CB8AC3E}">
        <p14:creationId xmlns:p14="http://schemas.microsoft.com/office/powerpoint/2010/main" val="29198114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8DCCD61-643D-44A5-A450-3A42A50CBC1E}" type="datetimeFigureOut">
              <a:rPr lang="en-US" smtClean="0"/>
              <a:t>5/19/17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2F0832-F084-422D-97D1-AF848F4F2C34}" type="slidenum">
              <a:rPr lang="en-US" smtClean="0"/>
              <a:t>‹#›</a:t>
            </a:fld>
            <a:endParaRPr lang="en-US"/>
          </a:p>
        </p:txBody>
      </p:sp>
    </p:spTree>
    <p:extLst>
      <p:ext uri="{BB962C8B-B14F-4D97-AF65-F5344CB8AC3E}">
        <p14:creationId xmlns:p14="http://schemas.microsoft.com/office/powerpoint/2010/main" val="181811987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14.xml"/><Relationship Id="rId12" Type="http://schemas.openxmlformats.org/officeDocument/2006/relationships/theme" Target="../theme/theme2.xml"/><Relationship Id="rId1" Type="http://schemas.openxmlformats.org/officeDocument/2006/relationships/slideLayout" Target="../slideLayouts/slideLayout4.xml"/><Relationship Id="rId2" Type="http://schemas.openxmlformats.org/officeDocument/2006/relationships/slideLayout" Target="../slideLayouts/slideLayout5.xml"/><Relationship Id="rId3" Type="http://schemas.openxmlformats.org/officeDocument/2006/relationships/slideLayout" Target="../slideLayouts/slideLayout6.xml"/><Relationship Id="rId4" Type="http://schemas.openxmlformats.org/officeDocument/2006/relationships/slideLayout" Target="../slideLayouts/slideLayout7.xml"/><Relationship Id="rId5" Type="http://schemas.openxmlformats.org/officeDocument/2006/relationships/slideLayout" Target="../slideLayouts/slideLayout8.xml"/><Relationship Id="rId6" Type="http://schemas.openxmlformats.org/officeDocument/2006/relationships/slideLayout" Target="../slideLayouts/slideLayout9.xml"/><Relationship Id="rId7" Type="http://schemas.openxmlformats.org/officeDocument/2006/relationships/slideLayout" Target="../slideLayouts/slideLayout10.xml"/><Relationship Id="rId8" Type="http://schemas.openxmlformats.org/officeDocument/2006/relationships/slideLayout" Target="../slideLayouts/slideLayout11.xml"/><Relationship Id="rId9" Type="http://schemas.openxmlformats.org/officeDocument/2006/relationships/slideLayout" Target="../slideLayouts/slideLayout12.xml"/><Relationship Id="rId10"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373382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Lst>
  <p:txStyles>
    <p:titleStyle>
      <a:lvl1pPr algn="l" defTabSz="914400" rtl="0" eaLnBrk="1" latinLnBrk="1" hangingPunct="1">
        <a:spcBef>
          <a:spcPct val="0"/>
        </a:spcBef>
        <a:buNone/>
        <a:defRPr sz="4000" b="1" kern="1200">
          <a:solidFill>
            <a:schemeClr val="tx1"/>
          </a:solidFill>
          <a:latin typeface="Arial" pitchFamily="34" charset="0"/>
          <a:ea typeface="+mj-ea"/>
          <a:cs typeface="Arial" pitchFamily="34" charset="0"/>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DCCD61-643D-44A5-A450-3A42A50CBC1E}" type="datetimeFigureOut">
              <a:rPr lang="en-US" smtClean="0"/>
              <a:t>5/19/17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2F0832-F084-422D-97D1-AF848F4F2C34}" type="slidenum">
              <a:rPr lang="en-US" smtClean="0"/>
              <a:t>‹#›</a:t>
            </a:fld>
            <a:endParaRPr lang="en-US"/>
          </a:p>
        </p:txBody>
      </p:sp>
    </p:spTree>
    <p:extLst>
      <p:ext uri="{BB962C8B-B14F-4D97-AF65-F5344CB8AC3E}">
        <p14:creationId xmlns:p14="http://schemas.microsoft.com/office/powerpoint/2010/main" val="3286357357"/>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image" Target="../media/image17.png"/><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png"/><Relationship Id="rId3" Type="http://schemas.openxmlformats.org/officeDocument/2006/relationships/image" Target="../media/image23.png"/></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4" Type="http://schemas.openxmlformats.org/officeDocument/2006/relationships/image" Target="../media/image26.png"/><Relationship Id="rId1" Type="http://schemas.openxmlformats.org/officeDocument/2006/relationships/slideLayout" Target="../slideLayouts/slideLayout2.xml"/><Relationship Id="rId2" Type="http://schemas.openxmlformats.org/officeDocument/2006/relationships/image" Target="../media/image2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9.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4.png"/></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32.png"/><Relationship Id="rId5" Type="http://schemas.openxmlformats.org/officeDocument/2006/relationships/image" Target="../media/image33.png"/><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9.png"/><Relationship Id="rId5"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11.png"/><Relationship Id="rId5" Type="http://schemas.openxmlformats.org/officeDocument/2006/relationships/image" Target="../media/image12.png"/><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788024" y="4492242"/>
            <a:ext cx="4788024" cy="738664"/>
          </a:xfrm>
          <a:prstGeom prst="rect">
            <a:avLst/>
          </a:prstGeom>
          <a:noFill/>
        </p:spPr>
        <p:txBody>
          <a:bodyPr wrap="square">
            <a:spAutoFit/>
          </a:bodyPr>
          <a:lstStyle/>
          <a:p>
            <a:pPr fontAlgn="auto">
              <a:spcBef>
                <a:spcPts val="0"/>
              </a:spcBef>
              <a:spcAft>
                <a:spcPts val="0"/>
              </a:spcAft>
              <a:defRPr/>
            </a:pPr>
            <a:r>
              <a:rPr kumimoji="0" lang="zh-CN" altLang="en-US" sz="1400" b="1" dirty="0" smtClean="0">
                <a:solidFill>
                  <a:schemeClr val="tx1">
                    <a:lumMod val="75000"/>
                    <a:lumOff val="25000"/>
                  </a:schemeClr>
                </a:solidFill>
                <a:latin typeface="Arial" pitchFamily="34" charset="0"/>
                <a:cs typeface="Arial" pitchFamily="34" charset="0"/>
              </a:rPr>
              <a:t>王庭旭</a:t>
            </a:r>
            <a:endParaRPr kumimoji="0" lang="en-US" altLang="zh-CN" sz="1400" b="1" dirty="0" smtClean="0">
              <a:solidFill>
                <a:schemeClr val="tx1">
                  <a:lumMod val="75000"/>
                  <a:lumOff val="25000"/>
                </a:schemeClr>
              </a:solidFill>
              <a:latin typeface="Arial" pitchFamily="34" charset="0"/>
              <a:cs typeface="Arial" pitchFamily="34" charset="0"/>
            </a:endParaRPr>
          </a:p>
          <a:p>
            <a:pPr fontAlgn="auto">
              <a:spcBef>
                <a:spcPts val="0"/>
              </a:spcBef>
              <a:spcAft>
                <a:spcPts val="0"/>
              </a:spcAft>
              <a:defRPr/>
            </a:pPr>
            <a:r>
              <a:rPr lang="zh-CN" altLang="en-US" sz="1400" b="1" dirty="0" smtClean="0">
                <a:solidFill>
                  <a:schemeClr val="tx1">
                    <a:lumMod val="75000"/>
                    <a:lumOff val="25000"/>
                  </a:schemeClr>
                </a:solidFill>
                <a:latin typeface="Arial" pitchFamily="34" charset="0"/>
                <a:cs typeface="Arial" pitchFamily="34" charset="0"/>
              </a:rPr>
              <a:t>计算机</a:t>
            </a:r>
            <a:r>
              <a:rPr lang="en-US" altLang="zh-CN" sz="1400" b="1" dirty="0" smtClean="0">
                <a:solidFill>
                  <a:schemeClr val="tx1">
                    <a:lumMod val="75000"/>
                    <a:lumOff val="25000"/>
                  </a:schemeClr>
                </a:solidFill>
                <a:latin typeface="Arial" pitchFamily="34" charset="0"/>
                <a:cs typeface="Arial" pitchFamily="34" charset="0"/>
              </a:rPr>
              <a:t>1303B</a:t>
            </a:r>
          </a:p>
          <a:p>
            <a:pPr fontAlgn="auto">
              <a:spcBef>
                <a:spcPts val="0"/>
              </a:spcBef>
              <a:spcAft>
                <a:spcPts val="0"/>
              </a:spcAft>
              <a:defRPr/>
            </a:pPr>
            <a:r>
              <a:rPr lang="en-US" altLang="zh-CN" sz="1400" b="1" dirty="0">
                <a:solidFill>
                  <a:schemeClr val="tx1">
                    <a:lumMod val="75000"/>
                    <a:lumOff val="25000"/>
                  </a:schemeClr>
                </a:solidFill>
                <a:latin typeface="Arial" pitchFamily="34" charset="0"/>
                <a:cs typeface="Arial" pitchFamily="34" charset="0"/>
              </a:rPr>
              <a:t>2013080332029</a:t>
            </a:r>
            <a:endParaRPr kumimoji="0" lang="en-US" altLang="ko-KR" sz="1400" b="1" dirty="0">
              <a:solidFill>
                <a:schemeClr val="tx1">
                  <a:lumMod val="75000"/>
                  <a:lumOff val="25000"/>
                </a:schemeClr>
              </a:solidFill>
              <a:latin typeface="Arial" pitchFamily="34" charset="0"/>
              <a:cs typeface="Arial" pitchFamily="34" charset="0"/>
            </a:endParaRPr>
          </a:p>
        </p:txBody>
      </p:sp>
      <p:sp>
        <p:nvSpPr>
          <p:cNvPr id="5" name="TextBox 1"/>
          <p:cNvSpPr txBox="1">
            <a:spLocks noChangeArrowheads="1"/>
          </p:cNvSpPr>
          <p:nvPr/>
        </p:nvSpPr>
        <p:spPr bwMode="auto">
          <a:xfrm>
            <a:off x="4752528" y="3645024"/>
            <a:ext cx="4788024" cy="646331"/>
          </a:xfrm>
          <a:prstGeom prst="rect">
            <a:avLst/>
          </a:prstGeom>
          <a:noFill/>
          <a:ln w="9525">
            <a:noFill/>
            <a:miter lim="800000"/>
            <a:headEnd/>
            <a:tailEnd/>
          </a:ln>
        </p:spPr>
        <p:txBody>
          <a:bodyPr wrap="square">
            <a:spAutoFit/>
          </a:bodyPr>
          <a:lstStyle/>
          <a:p>
            <a:r>
              <a:rPr lang="zh-CN" altLang="en-US" sz="3600" b="1" dirty="0" smtClean="0">
                <a:solidFill>
                  <a:schemeClr val="tx1">
                    <a:lumMod val="75000"/>
                    <a:lumOff val="25000"/>
                  </a:schemeClr>
                </a:solidFill>
                <a:latin typeface="SimSun" charset="-122"/>
                <a:ea typeface="SimSun" charset="-122"/>
                <a:cs typeface="SimSun" charset="-122"/>
              </a:rPr>
              <a:t>企业协同管理系统</a:t>
            </a:r>
            <a:r>
              <a:rPr lang="en-US" altLang="ko-KR" sz="3600" b="1" dirty="0" smtClean="0">
                <a:solidFill>
                  <a:schemeClr val="tx1">
                    <a:lumMod val="75000"/>
                    <a:lumOff val="25000"/>
                  </a:schemeClr>
                </a:solidFill>
                <a:latin typeface="SimSun" charset="-122"/>
                <a:ea typeface="SimSun" charset="-122"/>
                <a:cs typeface="SimSun" charset="-122"/>
              </a:rPr>
              <a:t> </a:t>
            </a:r>
          </a:p>
        </p:txBody>
      </p:sp>
      <p:sp>
        <p:nvSpPr>
          <p:cNvPr id="2" name="Rectangle 1"/>
          <p:cNvSpPr/>
          <p:nvPr/>
        </p:nvSpPr>
        <p:spPr>
          <a:xfrm>
            <a:off x="4427984" y="3736012"/>
            <a:ext cx="144016" cy="145099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9412217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Content Placeholder 3"/>
          <p:cNvSpPr>
            <a:spLocks noGrp="1"/>
          </p:cNvSpPr>
          <p:nvPr>
            <p:ph idx="10"/>
          </p:nvPr>
        </p:nvSpPr>
        <p:spPr>
          <a:xfrm>
            <a:off x="4921375" y="4062503"/>
            <a:ext cx="3549080" cy="1953871"/>
          </a:xfrm>
        </p:spPr>
        <p:txBody>
          <a:bodyPr/>
          <a:lstStyle/>
          <a:p>
            <a:r>
              <a:rPr lang="zh-CN" altLang="en-US" dirty="0" smtClean="0"/>
              <a:t>点击新建团队按钮后弹出的创建弹层，</a:t>
            </a:r>
            <a:endParaRPr lang="en-US" altLang="zh-CN" dirty="0" smtClean="0"/>
          </a:p>
          <a:p>
            <a:r>
              <a:rPr lang="zh-CN" altLang="en-US" dirty="0" smtClean="0"/>
              <a:t>知道用户一步步输入所需要的团队信息，</a:t>
            </a:r>
            <a:endParaRPr lang="en-US" altLang="zh-CN" dirty="0" smtClean="0"/>
          </a:p>
          <a:p>
            <a:r>
              <a:rPr lang="zh-CN" altLang="en-US" dirty="0" smtClean="0"/>
              <a:t>最后在点击创建后提交后台，创建任务。</a:t>
            </a:r>
            <a:endParaRPr lang="en-US" dirty="0"/>
          </a:p>
        </p:txBody>
      </p:sp>
      <p:sp>
        <p:nvSpPr>
          <p:cNvPr id="5" name="Rectangle 2"/>
          <p:cNvSpPr>
            <a:spLocks noChangeArrowheads="1"/>
          </p:cNvSpPr>
          <p:nvPr/>
        </p:nvSpPr>
        <p:spPr bwMode="auto">
          <a:xfrm>
            <a:off x="33465" y="845116"/>
            <a:ext cx="5598909" cy="2690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4097"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111" y="417968"/>
            <a:ext cx="3894301" cy="2736304"/>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4"/>
          <p:cNvSpPr>
            <a:spLocks noChangeArrowheads="1"/>
          </p:cNvSpPr>
          <p:nvPr/>
        </p:nvSpPr>
        <p:spPr bwMode="auto">
          <a:xfrm>
            <a:off x="4303172" y="875494"/>
            <a:ext cx="6271521" cy="2942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4099"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21843" y="417779"/>
            <a:ext cx="4524194" cy="2816386"/>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a:spLocks noChangeArrowheads="1"/>
          </p:cNvSpPr>
          <p:nvPr/>
        </p:nvSpPr>
        <p:spPr bwMode="auto">
          <a:xfrm>
            <a:off x="251520" y="29767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4101"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0111" y="3370295"/>
            <a:ext cx="4766349" cy="33490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5373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Content Placeholder 3"/>
          <p:cNvSpPr>
            <a:spLocks noGrp="1"/>
          </p:cNvSpPr>
          <p:nvPr>
            <p:ph idx="10"/>
          </p:nvPr>
        </p:nvSpPr>
        <p:spPr/>
        <p:txBody>
          <a:bodyPr/>
          <a:lstStyle/>
          <a:p>
            <a:endParaRPr lang="en-US"/>
          </a:p>
        </p:txBody>
      </p:sp>
      <p:pic>
        <p:nvPicPr>
          <p:cNvPr id="5" name="Picture 4"/>
          <p:cNvPicPr>
            <a:picLocks noChangeAspect="1"/>
          </p:cNvPicPr>
          <p:nvPr/>
        </p:nvPicPr>
        <p:blipFill>
          <a:blip r:embed="rId2"/>
          <a:stretch>
            <a:fillRect/>
          </a:stretch>
        </p:blipFill>
        <p:spPr>
          <a:xfrm>
            <a:off x="251520" y="116632"/>
            <a:ext cx="8244979" cy="6598617"/>
          </a:xfrm>
          <a:prstGeom prst="rect">
            <a:avLst/>
          </a:prstGeom>
        </p:spPr>
      </p:pic>
    </p:spTree>
    <p:extLst>
      <p:ext uri="{BB962C8B-B14F-4D97-AF65-F5344CB8AC3E}">
        <p14:creationId xmlns:p14="http://schemas.microsoft.com/office/powerpoint/2010/main" val="7803826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Content Placeholder 3"/>
          <p:cNvSpPr>
            <a:spLocks noGrp="1"/>
          </p:cNvSpPr>
          <p:nvPr>
            <p:ph idx="10"/>
          </p:nvPr>
        </p:nvSpPr>
        <p:spPr/>
        <p:txBody>
          <a:bodyPr/>
          <a:lstStyle/>
          <a:p>
            <a:endParaRPr lang="en-US"/>
          </a:p>
        </p:txBody>
      </p:sp>
      <p:pic>
        <p:nvPicPr>
          <p:cNvPr id="6" name="Picture 5"/>
          <p:cNvPicPr>
            <a:picLocks noChangeAspect="1"/>
          </p:cNvPicPr>
          <p:nvPr/>
        </p:nvPicPr>
        <p:blipFill>
          <a:blip r:embed="rId2"/>
          <a:stretch>
            <a:fillRect/>
          </a:stretch>
        </p:blipFill>
        <p:spPr>
          <a:xfrm>
            <a:off x="305495" y="16778"/>
            <a:ext cx="8553697" cy="6858000"/>
          </a:xfrm>
          <a:prstGeom prst="rect">
            <a:avLst/>
          </a:prstGeom>
        </p:spPr>
      </p:pic>
    </p:spTree>
    <p:extLst>
      <p:ext uri="{BB962C8B-B14F-4D97-AF65-F5344CB8AC3E}">
        <p14:creationId xmlns:p14="http://schemas.microsoft.com/office/powerpoint/2010/main" val="17425113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Content Placeholder 3"/>
          <p:cNvSpPr>
            <a:spLocks noGrp="1"/>
          </p:cNvSpPr>
          <p:nvPr>
            <p:ph idx="10"/>
          </p:nvPr>
        </p:nvSpPr>
        <p:spPr/>
        <p:txBody>
          <a:bodyPr/>
          <a:lstStyle/>
          <a:p>
            <a:endParaRPr lang="en-US"/>
          </a:p>
        </p:txBody>
      </p:sp>
      <p:pic>
        <p:nvPicPr>
          <p:cNvPr id="5" name="Picture 4"/>
          <p:cNvPicPr>
            <a:picLocks noChangeAspect="1"/>
          </p:cNvPicPr>
          <p:nvPr/>
        </p:nvPicPr>
        <p:blipFill>
          <a:blip r:embed="rId2"/>
          <a:stretch>
            <a:fillRect/>
          </a:stretch>
        </p:blipFill>
        <p:spPr>
          <a:xfrm>
            <a:off x="147794" y="-4477"/>
            <a:ext cx="8558839" cy="6858000"/>
          </a:xfrm>
          <a:prstGeom prst="rect">
            <a:avLst/>
          </a:prstGeom>
        </p:spPr>
      </p:pic>
    </p:spTree>
    <p:extLst>
      <p:ext uri="{BB962C8B-B14F-4D97-AF65-F5344CB8AC3E}">
        <p14:creationId xmlns:p14="http://schemas.microsoft.com/office/powerpoint/2010/main" val="1550068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Content Placeholder 3"/>
          <p:cNvSpPr>
            <a:spLocks noGrp="1"/>
          </p:cNvSpPr>
          <p:nvPr>
            <p:ph idx="10"/>
          </p:nvPr>
        </p:nvSpPr>
        <p:spPr/>
        <p:txBody>
          <a:bodyPr/>
          <a:lstStyle/>
          <a:p>
            <a:endParaRPr lang="en-US"/>
          </a:p>
        </p:txBody>
      </p:sp>
      <p:pic>
        <p:nvPicPr>
          <p:cNvPr id="5" name="Picture 4"/>
          <p:cNvPicPr>
            <a:picLocks noChangeAspect="1"/>
          </p:cNvPicPr>
          <p:nvPr/>
        </p:nvPicPr>
        <p:blipFill>
          <a:blip r:embed="rId2"/>
          <a:stretch>
            <a:fillRect/>
          </a:stretch>
        </p:blipFill>
        <p:spPr>
          <a:xfrm>
            <a:off x="0" y="0"/>
            <a:ext cx="8024884" cy="6858000"/>
          </a:xfrm>
          <a:prstGeom prst="rect">
            <a:avLst/>
          </a:prstGeom>
        </p:spPr>
      </p:pic>
    </p:spTree>
    <p:extLst>
      <p:ext uri="{BB962C8B-B14F-4D97-AF65-F5344CB8AC3E}">
        <p14:creationId xmlns:p14="http://schemas.microsoft.com/office/powerpoint/2010/main" val="329575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0204" y="297133"/>
            <a:ext cx="8229600" cy="460648"/>
          </a:xfrm>
        </p:spPr>
        <p:txBody>
          <a:bodyPr/>
          <a:lstStyle/>
          <a:p>
            <a:r>
              <a:rPr lang="zh-CN" altLang="en-US" dirty="0" smtClean="0"/>
              <a:t>文档弹出框</a:t>
            </a:r>
            <a:endParaRPr lang="en-US" dirty="0"/>
          </a:p>
        </p:txBody>
      </p:sp>
      <p:pic>
        <p:nvPicPr>
          <p:cNvPr id="5" name="Picture 4"/>
          <p:cNvPicPr>
            <a:picLocks noChangeAspect="1"/>
          </p:cNvPicPr>
          <p:nvPr/>
        </p:nvPicPr>
        <p:blipFill>
          <a:blip r:embed="rId2"/>
          <a:stretch>
            <a:fillRect/>
          </a:stretch>
        </p:blipFill>
        <p:spPr>
          <a:xfrm>
            <a:off x="323528" y="836712"/>
            <a:ext cx="4830584" cy="2225325"/>
          </a:xfrm>
          <a:prstGeom prst="rect">
            <a:avLst/>
          </a:prstGeom>
        </p:spPr>
      </p:pic>
      <p:pic>
        <p:nvPicPr>
          <p:cNvPr id="8" name="Content Placeholder 7"/>
          <p:cNvPicPr>
            <a:picLocks noGrp="1" noChangeAspect="1"/>
          </p:cNvPicPr>
          <p:nvPr>
            <p:ph idx="10"/>
          </p:nvPr>
        </p:nvPicPr>
        <p:blipFill>
          <a:blip r:embed="rId3"/>
          <a:stretch>
            <a:fillRect/>
          </a:stretch>
        </p:blipFill>
        <p:spPr>
          <a:xfrm>
            <a:off x="323528" y="3140968"/>
            <a:ext cx="5128163" cy="3600450"/>
          </a:xfrm>
          <a:prstGeom prst="rect">
            <a:avLst/>
          </a:prstGeom>
        </p:spPr>
      </p:pic>
    </p:spTree>
    <p:extLst>
      <p:ext uri="{BB962C8B-B14F-4D97-AF65-F5344CB8AC3E}">
        <p14:creationId xmlns:p14="http://schemas.microsoft.com/office/powerpoint/2010/main" val="16176559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8" name="Picture 7"/>
          <p:cNvPicPr>
            <a:picLocks noChangeAspect="1"/>
          </p:cNvPicPr>
          <p:nvPr/>
        </p:nvPicPr>
        <p:blipFill>
          <a:blip r:embed="rId2"/>
          <a:stretch>
            <a:fillRect/>
          </a:stretch>
        </p:blipFill>
        <p:spPr>
          <a:xfrm>
            <a:off x="4194090" y="260648"/>
            <a:ext cx="4814095" cy="2262141"/>
          </a:xfrm>
          <a:prstGeom prst="rect">
            <a:avLst/>
          </a:prstGeom>
        </p:spPr>
      </p:pic>
      <p:pic>
        <p:nvPicPr>
          <p:cNvPr id="9" name="Picture 8"/>
          <p:cNvPicPr>
            <a:picLocks noChangeAspect="1"/>
          </p:cNvPicPr>
          <p:nvPr/>
        </p:nvPicPr>
        <p:blipFill>
          <a:blip r:embed="rId3"/>
          <a:stretch>
            <a:fillRect/>
          </a:stretch>
        </p:blipFill>
        <p:spPr>
          <a:xfrm>
            <a:off x="4194090" y="2697974"/>
            <a:ext cx="4836186" cy="2459217"/>
          </a:xfrm>
          <a:prstGeom prst="rect">
            <a:avLst/>
          </a:prstGeom>
        </p:spPr>
      </p:pic>
      <p:sp>
        <p:nvSpPr>
          <p:cNvPr id="10" name="Content Placeholder 9"/>
          <p:cNvSpPr>
            <a:spLocks noGrp="1"/>
          </p:cNvSpPr>
          <p:nvPr>
            <p:ph idx="10"/>
          </p:nvPr>
        </p:nvSpPr>
        <p:spPr/>
        <p:txBody>
          <a:bodyPr/>
          <a:lstStyle/>
          <a:p>
            <a:endParaRPr lang="en-US" dirty="0"/>
          </a:p>
        </p:txBody>
      </p:sp>
      <p:pic>
        <p:nvPicPr>
          <p:cNvPr id="12" name="Picture 11"/>
          <p:cNvPicPr>
            <a:picLocks noChangeAspect="1"/>
          </p:cNvPicPr>
          <p:nvPr/>
        </p:nvPicPr>
        <p:blipFill>
          <a:blip r:embed="rId4"/>
          <a:stretch>
            <a:fillRect/>
          </a:stretch>
        </p:blipFill>
        <p:spPr>
          <a:xfrm>
            <a:off x="66106" y="265627"/>
            <a:ext cx="4061879" cy="5976664"/>
          </a:xfrm>
          <a:prstGeom prst="rect">
            <a:avLst/>
          </a:prstGeom>
        </p:spPr>
      </p:pic>
    </p:spTree>
    <p:extLst>
      <p:ext uri="{BB962C8B-B14F-4D97-AF65-F5344CB8AC3E}">
        <p14:creationId xmlns:p14="http://schemas.microsoft.com/office/powerpoint/2010/main" val="3288601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Content Placeholder 3"/>
          <p:cNvSpPr>
            <a:spLocks noGrp="1"/>
          </p:cNvSpPr>
          <p:nvPr>
            <p:ph idx="10"/>
          </p:nvPr>
        </p:nvSpPr>
        <p:spPr/>
        <p:txBody>
          <a:bodyPr/>
          <a:lstStyle/>
          <a:p>
            <a:endParaRPr lang="en-US"/>
          </a:p>
        </p:txBody>
      </p:sp>
      <p:pic>
        <p:nvPicPr>
          <p:cNvPr id="5" name="Picture 4"/>
          <p:cNvPicPr>
            <a:picLocks noChangeAspect="1"/>
          </p:cNvPicPr>
          <p:nvPr/>
        </p:nvPicPr>
        <p:blipFill>
          <a:blip r:embed="rId2"/>
          <a:stretch>
            <a:fillRect/>
          </a:stretch>
        </p:blipFill>
        <p:spPr>
          <a:xfrm>
            <a:off x="251519" y="188640"/>
            <a:ext cx="8694751" cy="6480720"/>
          </a:xfrm>
          <a:prstGeom prst="rect">
            <a:avLst/>
          </a:prstGeom>
        </p:spPr>
      </p:pic>
    </p:spTree>
    <p:extLst>
      <p:ext uri="{BB962C8B-B14F-4D97-AF65-F5344CB8AC3E}">
        <p14:creationId xmlns:p14="http://schemas.microsoft.com/office/powerpoint/2010/main" val="13799312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a:p>
        </p:txBody>
      </p:sp>
      <p:sp>
        <p:nvSpPr>
          <p:cNvPr id="4" name="Content Placeholder 3"/>
          <p:cNvSpPr>
            <a:spLocks noGrp="1"/>
          </p:cNvSpPr>
          <p:nvPr>
            <p:ph idx="10"/>
          </p:nvPr>
        </p:nvSpPr>
        <p:spPr/>
        <p:txBody>
          <a:bodyPr/>
          <a:lstStyle/>
          <a:p>
            <a:endParaRPr lang="en-US"/>
          </a:p>
        </p:txBody>
      </p:sp>
      <p:pic>
        <p:nvPicPr>
          <p:cNvPr id="5" name="Picture 4"/>
          <p:cNvPicPr>
            <a:picLocks noChangeAspect="1"/>
          </p:cNvPicPr>
          <p:nvPr/>
        </p:nvPicPr>
        <p:blipFill>
          <a:blip r:embed="rId2"/>
          <a:stretch>
            <a:fillRect/>
          </a:stretch>
        </p:blipFill>
        <p:spPr>
          <a:xfrm>
            <a:off x="0" y="16778"/>
            <a:ext cx="9137577" cy="6841222"/>
          </a:xfrm>
          <a:prstGeom prst="rect">
            <a:avLst/>
          </a:prstGeom>
        </p:spPr>
      </p:pic>
    </p:spTree>
    <p:extLst>
      <p:ext uri="{BB962C8B-B14F-4D97-AF65-F5344CB8AC3E}">
        <p14:creationId xmlns:p14="http://schemas.microsoft.com/office/powerpoint/2010/main" val="2232301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Content Placeholder 3"/>
          <p:cNvSpPr>
            <a:spLocks noGrp="1"/>
          </p:cNvSpPr>
          <p:nvPr>
            <p:ph idx="10"/>
          </p:nvPr>
        </p:nvSpPr>
        <p:spPr/>
        <p:txBody>
          <a:bodyPr/>
          <a:lstStyle/>
          <a:p>
            <a:endParaRPr lang="en-US"/>
          </a:p>
        </p:txBody>
      </p:sp>
      <p:pic>
        <p:nvPicPr>
          <p:cNvPr id="6" name="Picture 5"/>
          <p:cNvPicPr>
            <a:picLocks noChangeAspect="1"/>
          </p:cNvPicPr>
          <p:nvPr/>
        </p:nvPicPr>
        <p:blipFill>
          <a:blip r:embed="rId2"/>
          <a:stretch>
            <a:fillRect/>
          </a:stretch>
        </p:blipFill>
        <p:spPr>
          <a:xfrm>
            <a:off x="0" y="37774"/>
            <a:ext cx="8092440" cy="6858000"/>
          </a:xfrm>
          <a:prstGeom prst="rect">
            <a:avLst/>
          </a:prstGeom>
        </p:spPr>
      </p:pic>
    </p:spTree>
    <p:extLst>
      <p:ext uri="{BB962C8B-B14F-4D97-AF65-F5344CB8AC3E}">
        <p14:creationId xmlns:p14="http://schemas.microsoft.com/office/powerpoint/2010/main" val="8741183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95536" y="260648"/>
            <a:ext cx="8748464" cy="1069514"/>
          </a:xfrm>
        </p:spPr>
        <p:txBody>
          <a:bodyPr/>
          <a:lstStyle/>
          <a:p>
            <a:r>
              <a:rPr lang="zh-CN" altLang="en-US" dirty="0" smtClean="0"/>
              <a:t>系统设计</a:t>
            </a:r>
            <a:endParaRPr lang="ko-KR" altLang="en-US" dirty="0"/>
          </a:p>
        </p:txBody>
      </p:sp>
      <p:pic>
        <p:nvPicPr>
          <p:cNvPr id="2" name="Content Placeholder 1"/>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1147802" y="7053263"/>
            <a:ext cx="262771" cy="460375"/>
          </a:xfrm>
        </p:spPr>
      </p:pic>
      <p:sp>
        <p:nvSpPr>
          <p:cNvPr id="7" name="Content Placeholder 6"/>
          <p:cNvSpPr>
            <a:spLocks noGrp="1"/>
          </p:cNvSpPr>
          <p:nvPr>
            <p:ph idx="10"/>
          </p:nvPr>
        </p:nvSpPr>
        <p:spPr>
          <a:xfrm>
            <a:off x="179512" y="1988840"/>
            <a:ext cx="8229600" cy="3600400"/>
          </a:xfrm>
        </p:spPr>
        <p:txBody>
          <a:bodyPr/>
          <a:lstStyle/>
          <a:p>
            <a:r>
              <a:rPr lang="zh-CN" altLang="en-US" sz="1800" dirty="0" smtClean="0">
                <a:latin typeface="Arial" pitchFamily="34" charset="0"/>
                <a:cs typeface="Arial" pitchFamily="34" charset="0"/>
              </a:rPr>
              <a:t>系统功能模块图如右图所示</a:t>
            </a:r>
            <a:endParaRPr lang="en-US" altLang="zh-CN" sz="1800" dirty="0" smtClean="0">
              <a:latin typeface="Arial" pitchFamily="34" charset="0"/>
              <a:cs typeface="Arial" pitchFamily="34" charset="0"/>
            </a:endParaRPr>
          </a:p>
          <a:p>
            <a:endParaRPr lang="en-US" altLang="zh-CN" sz="1800" dirty="0"/>
          </a:p>
          <a:p>
            <a:r>
              <a:rPr lang="zh-CN" altLang="en-US" sz="1800" dirty="0" smtClean="0"/>
              <a:t>本系统核心模块有：</a:t>
            </a:r>
            <a:endParaRPr lang="en-US" altLang="zh-CN" sz="1800" dirty="0" smtClean="0"/>
          </a:p>
          <a:p>
            <a:pPr marL="342900" indent="-342900">
              <a:buFont typeface="+mj-lt"/>
              <a:buAutoNum type="arabicPeriod"/>
            </a:pPr>
            <a:r>
              <a:rPr lang="zh-CN" altLang="en-US" sz="1800" dirty="0" smtClean="0"/>
              <a:t>用户管理模块</a:t>
            </a:r>
            <a:endParaRPr lang="en-US" altLang="zh-CN" sz="1800" dirty="0" smtClean="0"/>
          </a:p>
          <a:p>
            <a:pPr marL="342900" indent="-342900">
              <a:buFont typeface="+mj-lt"/>
              <a:buAutoNum type="arabicPeriod"/>
            </a:pPr>
            <a:r>
              <a:rPr lang="zh-CN" altLang="en-US" sz="1800" dirty="0" smtClean="0"/>
              <a:t>团队管理模块</a:t>
            </a:r>
            <a:endParaRPr lang="en-US" altLang="zh-CN" sz="1800" dirty="0" smtClean="0"/>
          </a:p>
          <a:p>
            <a:pPr marL="342900" indent="-342900">
              <a:buFont typeface="+mj-lt"/>
              <a:buAutoNum type="arabicPeriod"/>
            </a:pPr>
            <a:r>
              <a:rPr lang="zh-CN" altLang="en-US" sz="1800" dirty="0" smtClean="0"/>
              <a:t>搜索模块</a:t>
            </a:r>
            <a:endParaRPr lang="en-US" altLang="zh-CN" sz="1800" dirty="0" smtClean="0"/>
          </a:p>
          <a:p>
            <a:pPr marL="342900" indent="-342900">
              <a:buFont typeface="+mj-lt"/>
              <a:buAutoNum type="arabicPeriod"/>
            </a:pPr>
            <a:r>
              <a:rPr lang="zh-CN" altLang="en-US" sz="1800" dirty="0" smtClean="0"/>
              <a:t>项目管理模块</a:t>
            </a:r>
            <a:endParaRPr lang="en-US" altLang="zh-CN" sz="1800" dirty="0" smtClean="0"/>
          </a:p>
          <a:p>
            <a:endParaRPr lang="en-US" altLang="zh-CN" sz="1800" dirty="0"/>
          </a:p>
          <a:p>
            <a:r>
              <a:rPr lang="zh-CN" altLang="en-US" sz="1800" dirty="0" smtClean="0"/>
              <a:t>主要子模块有：</a:t>
            </a:r>
            <a:endParaRPr lang="en-US" altLang="zh-CN" sz="1800" dirty="0" smtClean="0"/>
          </a:p>
          <a:p>
            <a:pPr marL="342900" indent="-342900">
              <a:buFont typeface="+mj-lt"/>
              <a:buAutoNum type="arabicPeriod"/>
            </a:pPr>
            <a:r>
              <a:rPr lang="zh-CN" altLang="en-US" sz="1800" dirty="0" smtClean="0"/>
              <a:t>文档管理模块</a:t>
            </a:r>
            <a:endParaRPr lang="en-US" altLang="zh-CN" sz="1800" dirty="0" smtClean="0"/>
          </a:p>
          <a:p>
            <a:pPr marL="342900" indent="-342900">
              <a:buFont typeface="+mj-lt"/>
              <a:buAutoNum type="arabicPeriod"/>
            </a:pPr>
            <a:r>
              <a:rPr lang="zh-CN" altLang="en-US" sz="1800" dirty="0" smtClean="0"/>
              <a:t>任务管理模块</a:t>
            </a:r>
            <a:endParaRPr lang="en-US" altLang="zh-CN" sz="1800" dirty="0" smtClean="0"/>
          </a:p>
          <a:p>
            <a:pPr marL="285750" indent="-285750">
              <a:buFont typeface="Arial" charset="0"/>
              <a:buChar char="•"/>
            </a:pPr>
            <a:endParaRPr lang="en-US" altLang="zh-CN" sz="1800" dirty="0"/>
          </a:p>
        </p:txBody>
      </p:sp>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627784" y="-130360"/>
            <a:ext cx="6397888" cy="6988360"/>
          </a:xfrm>
          <a:prstGeom prst="rect">
            <a:avLst/>
          </a:prstGeom>
        </p:spPr>
      </p:pic>
    </p:spTree>
    <p:extLst>
      <p:ext uri="{BB962C8B-B14F-4D97-AF65-F5344CB8AC3E}">
        <p14:creationId xmlns:p14="http://schemas.microsoft.com/office/powerpoint/2010/main" val="10381981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Content Placeholder 3"/>
          <p:cNvSpPr>
            <a:spLocks noGrp="1"/>
          </p:cNvSpPr>
          <p:nvPr>
            <p:ph idx="10"/>
          </p:nvPr>
        </p:nvSpPr>
        <p:spPr/>
        <p:txBody>
          <a:bodyPr/>
          <a:lstStyle/>
          <a:p>
            <a:endParaRPr lang="en-US"/>
          </a:p>
        </p:txBody>
      </p:sp>
      <p:pic>
        <p:nvPicPr>
          <p:cNvPr id="5" name="Picture 4"/>
          <p:cNvPicPr>
            <a:picLocks noChangeAspect="1"/>
          </p:cNvPicPr>
          <p:nvPr/>
        </p:nvPicPr>
        <p:blipFill>
          <a:blip r:embed="rId2"/>
          <a:stretch>
            <a:fillRect/>
          </a:stretch>
        </p:blipFill>
        <p:spPr>
          <a:xfrm>
            <a:off x="0" y="16778"/>
            <a:ext cx="8033667" cy="6841222"/>
          </a:xfrm>
          <a:prstGeom prst="rect">
            <a:avLst/>
          </a:prstGeom>
        </p:spPr>
      </p:pic>
    </p:spTree>
    <p:extLst>
      <p:ext uri="{BB962C8B-B14F-4D97-AF65-F5344CB8AC3E}">
        <p14:creationId xmlns:p14="http://schemas.microsoft.com/office/powerpoint/2010/main" val="7840954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8061398" cy="6858000"/>
          </a:xfrm>
          <a:prstGeom prst="rect">
            <a:avLst/>
          </a:prstGeom>
        </p:spPr>
      </p:pic>
    </p:spTree>
    <p:extLst>
      <p:ext uri="{BB962C8B-B14F-4D97-AF65-F5344CB8AC3E}">
        <p14:creationId xmlns:p14="http://schemas.microsoft.com/office/powerpoint/2010/main" val="2673036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27691" y="332656"/>
            <a:ext cx="8748464" cy="1069514"/>
          </a:xfrm>
        </p:spPr>
        <p:txBody>
          <a:bodyPr/>
          <a:lstStyle/>
          <a:p>
            <a:r>
              <a:rPr lang="zh-CN" altLang="en-US" dirty="0" smtClean="0"/>
              <a:t>系统前端技术介绍</a:t>
            </a:r>
            <a:endParaRPr lang="ko-KR" altLang="en-US" dirty="0"/>
          </a:p>
        </p:txBody>
      </p:sp>
      <p:pic>
        <p:nvPicPr>
          <p:cNvPr id="2" name="Content Placeholder 1"/>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1147802" y="7053263"/>
            <a:ext cx="262771" cy="460375"/>
          </a:xfrm>
        </p:spPr>
      </p:pic>
      <p:sp>
        <p:nvSpPr>
          <p:cNvPr id="7" name="Content Placeholder 6"/>
          <p:cNvSpPr>
            <a:spLocks noGrp="1"/>
          </p:cNvSpPr>
          <p:nvPr>
            <p:ph idx="10"/>
          </p:nvPr>
        </p:nvSpPr>
        <p:spPr>
          <a:xfrm>
            <a:off x="107504" y="1772816"/>
            <a:ext cx="8856984" cy="4968552"/>
          </a:xfrm>
        </p:spPr>
        <p:txBody>
          <a:bodyPr/>
          <a:lstStyle/>
          <a:p>
            <a:r>
              <a:rPr lang="zh-CN" altLang="en-US" sz="1800" dirty="0" smtClean="0"/>
              <a:t>   本系统采用目前在前端方面很出名的双向绑定框架</a:t>
            </a:r>
            <a:r>
              <a:rPr lang="en-US" altLang="zh-CN" sz="1800" dirty="0" err="1" smtClean="0"/>
              <a:t>Vue.js</a:t>
            </a:r>
            <a:r>
              <a:rPr lang="zh-CN" altLang="en-US" sz="1800" dirty="0" smtClean="0"/>
              <a:t>，使得数据层和视图层之间形成绑定关系，任何一方的修改都会直接的更改双方的数据状态，避免了在开发之中数据绑定以及更新的繁琐操作，增加开发效率。</a:t>
            </a:r>
            <a:endParaRPr lang="en-US" altLang="zh-CN" sz="1800" dirty="0" smtClean="0"/>
          </a:p>
          <a:p>
            <a:r>
              <a:rPr lang="zh-CN" altLang="en-US" sz="1800" dirty="0"/>
              <a:t> </a:t>
            </a:r>
            <a:r>
              <a:rPr lang="zh-CN" altLang="en-US" sz="1800" dirty="0" smtClean="0"/>
              <a:t>  另一个在前端工程化方面要考虑的问题是浏览器这个平台历史原因造成的种种问题，浏览器的</a:t>
            </a:r>
            <a:r>
              <a:rPr lang="en-US" altLang="zh-CN" sz="1800" dirty="0" err="1" smtClean="0"/>
              <a:t>javascript</a:t>
            </a:r>
            <a:r>
              <a:rPr lang="zh-CN" altLang="en-US" sz="1800" dirty="0" smtClean="0"/>
              <a:t>引擎中是没有传统</a:t>
            </a:r>
            <a:r>
              <a:rPr lang="en-US" altLang="zh-CN" sz="1800" dirty="0" smtClean="0"/>
              <a:t>OO</a:t>
            </a:r>
            <a:r>
              <a:rPr lang="zh-CN" altLang="en-US" sz="1800" dirty="0" smtClean="0"/>
              <a:t>语言譬如</a:t>
            </a:r>
            <a:r>
              <a:rPr lang="en-US" altLang="zh-CN" sz="1800" dirty="0" smtClean="0"/>
              <a:t>java</a:t>
            </a:r>
            <a:r>
              <a:rPr lang="zh-CN" altLang="en-US" sz="1800" dirty="0" smtClean="0"/>
              <a:t>的</a:t>
            </a:r>
            <a:r>
              <a:rPr lang="en-US" altLang="zh-CN" sz="1800" dirty="0" smtClean="0"/>
              <a:t>package</a:t>
            </a:r>
            <a:r>
              <a:rPr lang="zh-CN" altLang="en-US" sz="1800" dirty="0" smtClean="0"/>
              <a:t>这个概念的因此要实现模块化的需求就必须使用工具变异的方式才可以。</a:t>
            </a:r>
            <a:endParaRPr lang="en-US" altLang="zh-CN" sz="1800" dirty="0" smtClean="0"/>
          </a:p>
          <a:p>
            <a:r>
              <a:rPr lang="zh-CN" altLang="en-US" sz="1800" dirty="0"/>
              <a:t> </a:t>
            </a:r>
            <a:r>
              <a:rPr lang="zh-CN" altLang="en-US" sz="1800" dirty="0" smtClean="0"/>
              <a:t>  本系统前端采用的是</a:t>
            </a:r>
            <a:r>
              <a:rPr lang="en-US" altLang="zh-CN" sz="1800" dirty="0" err="1" smtClean="0"/>
              <a:t>onepage</a:t>
            </a:r>
            <a:r>
              <a:rPr lang="zh-CN" altLang="en-US" sz="1800" dirty="0" smtClean="0"/>
              <a:t>解决方案也就是说本系统编译出的</a:t>
            </a:r>
            <a:r>
              <a:rPr lang="en-US" altLang="zh-CN" sz="1800" dirty="0" err="1" smtClean="0"/>
              <a:t>dist</a:t>
            </a:r>
            <a:r>
              <a:rPr lang="zh-CN" altLang="en-US" sz="1800" dirty="0" smtClean="0"/>
              <a:t>文件只有两个，</a:t>
            </a:r>
            <a:endParaRPr lang="en-US" altLang="zh-CN" sz="1800" dirty="0" smtClean="0"/>
          </a:p>
          <a:p>
            <a:r>
              <a:rPr lang="zh-CN" altLang="en-US" sz="1800" dirty="0" smtClean="0"/>
              <a:t>一个</a:t>
            </a:r>
            <a:r>
              <a:rPr lang="en-US" altLang="zh-CN" sz="1800" dirty="0" smtClean="0"/>
              <a:t>html</a:t>
            </a:r>
            <a:r>
              <a:rPr lang="zh-CN" altLang="en-US" sz="1800" dirty="0" smtClean="0"/>
              <a:t>文件，一个</a:t>
            </a:r>
            <a:r>
              <a:rPr lang="en-US" altLang="zh-CN" sz="1800" dirty="0" err="1" smtClean="0"/>
              <a:t>js</a:t>
            </a:r>
            <a:r>
              <a:rPr lang="zh-CN" altLang="en-US" sz="1800" dirty="0" smtClean="0"/>
              <a:t>脚本文件，所有的</a:t>
            </a:r>
            <a:r>
              <a:rPr lang="en-US" altLang="zh-CN" sz="1800" dirty="0" err="1" smtClean="0"/>
              <a:t>js</a:t>
            </a:r>
            <a:r>
              <a:rPr lang="zh-CN" altLang="en-US" sz="1800" dirty="0" smtClean="0"/>
              <a:t>脚本模块以及</a:t>
            </a:r>
            <a:r>
              <a:rPr lang="en-US" altLang="zh-CN" sz="1800" dirty="0" err="1" smtClean="0"/>
              <a:t>css</a:t>
            </a:r>
            <a:r>
              <a:rPr lang="zh-CN" altLang="en-US" sz="1800" dirty="0" smtClean="0"/>
              <a:t>样式文件都编译到这单个</a:t>
            </a:r>
            <a:r>
              <a:rPr lang="en-US" altLang="zh-CN" sz="1800" dirty="0" err="1" smtClean="0"/>
              <a:t>js</a:t>
            </a:r>
            <a:r>
              <a:rPr lang="zh-CN" altLang="en-US" sz="1800" dirty="0" smtClean="0"/>
              <a:t>脚本之中，浏览器直接运行单个</a:t>
            </a:r>
            <a:r>
              <a:rPr lang="en-US" altLang="zh-CN" sz="1800" dirty="0" smtClean="0"/>
              <a:t>html</a:t>
            </a:r>
            <a:r>
              <a:rPr lang="zh-CN" altLang="en-US" sz="1800" dirty="0" smtClean="0"/>
              <a:t>文件。</a:t>
            </a:r>
            <a:endParaRPr lang="en-US" altLang="zh-CN" sz="1800" dirty="0" smtClean="0"/>
          </a:p>
          <a:p>
            <a:r>
              <a:rPr lang="zh-CN" altLang="en-US" sz="1800" dirty="0"/>
              <a:t> </a:t>
            </a:r>
            <a:r>
              <a:rPr lang="zh-CN" altLang="en-US" sz="1800" dirty="0" smtClean="0"/>
              <a:t>  本系统使用</a:t>
            </a:r>
            <a:r>
              <a:rPr lang="en-US" altLang="zh-CN" sz="1800" dirty="0" err="1" smtClean="0"/>
              <a:t>webpack</a:t>
            </a:r>
            <a:r>
              <a:rPr lang="zh-CN" altLang="en-US" sz="1800" dirty="0" smtClean="0"/>
              <a:t>进行图片的</a:t>
            </a:r>
            <a:r>
              <a:rPr lang="en-US" altLang="zh-CN" sz="1800" dirty="0" smtClean="0"/>
              <a:t>base64</a:t>
            </a:r>
            <a:r>
              <a:rPr lang="zh-CN" altLang="en-US" sz="1800" dirty="0" smtClean="0"/>
              <a:t>转码、脚本合并以及</a:t>
            </a:r>
            <a:r>
              <a:rPr lang="en-US" altLang="zh-CN" sz="1800" dirty="0" smtClean="0"/>
              <a:t>html,</a:t>
            </a:r>
            <a:r>
              <a:rPr lang="zh-CN" altLang="en-US" sz="1800" dirty="0" smtClean="0"/>
              <a:t>脚本压缩，由于时间问题这里对</a:t>
            </a:r>
            <a:r>
              <a:rPr lang="en-US" altLang="zh-CN" sz="1800" dirty="0" err="1" smtClean="0"/>
              <a:t>webpack</a:t>
            </a:r>
            <a:r>
              <a:rPr lang="zh-CN" altLang="en-US" sz="1800" dirty="0" smtClean="0"/>
              <a:t>的具体实现方式以及</a:t>
            </a:r>
            <a:r>
              <a:rPr lang="en-US" altLang="zh-CN" sz="1800" dirty="0" err="1" smtClean="0"/>
              <a:t>Vue</a:t>
            </a:r>
            <a:r>
              <a:rPr lang="zh-CN" altLang="en-US" sz="1800" dirty="0" smtClean="0"/>
              <a:t>的使用方法不做展开。</a:t>
            </a:r>
            <a:endParaRPr lang="en-US" altLang="zh-CN" sz="1800" dirty="0" smtClean="0"/>
          </a:p>
        </p:txBody>
      </p:sp>
    </p:spTree>
    <p:extLst>
      <p:ext uri="{BB962C8B-B14F-4D97-AF65-F5344CB8AC3E}">
        <p14:creationId xmlns:p14="http://schemas.microsoft.com/office/powerpoint/2010/main" val="15737596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27691" y="332656"/>
            <a:ext cx="8748464" cy="1069514"/>
          </a:xfrm>
        </p:spPr>
        <p:txBody>
          <a:bodyPr/>
          <a:lstStyle/>
          <a:p>
            <a:r>
              <a:rPr lang="zh-CN" altLang="en-US" dirty="0" smtClean="0"/>
              <a:t>系统后端技术介绍</a:t>
            </a:r>
            <a:endParaRPr lang="ko-KR" altLang="en-US" dirty="0"/>
          </a:p>
        </p:txBody>
      </p:sp>
      <p:pic>
        <p:nvPicPr>
          <p:cNvPr id="2" name="Content Placeholder 1"/>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1147802" y="7053263"/>
            <a:ext cx="262771" cy="460375"/>
          </a:xfrm>
        </p:spPr>
      </p:pic>
      <p:sp>
        <p:nvSpPr>
          <p:cNvPr id="7" name="Content Placeholder 6"/>
          <p:cNvSpPr>
            <a:spLocks noGrp="1"/>
          </p:cNvSpPr>
          <p:nvPr>
            <p:ph idx="10"/>
          </p:nvPr>
        </p:nvSpPr>
        <p:spPr>
          <a:xfrm>
            <a:off x="107504" y="1772816"/>
            <a:ext cx="8856984" cy="4968552"/>
          </a:xfrm>
        </p:spPr>
        <p:txBody>
          <a:bodyPr/>
          <a:lstStyle/>
          <a:p>
            <a:r>
              <a:rPr lang="zh-CN" altLang="en-US" sz="1800" dirty="0" smtClean="0"/>
              <a:t>   本系统采用</a:t>
            </a:r>
            <a:r>
              <a:rPr lang="en-US" altLang="zh-CN" sz="1800" dirty="0" err="1" smtClean="0"/>
              <a:t>Node.js</a:t>
            </a:r>
            <a:r>
              <a:rPr lang="zh-CN" altLang="en-US" sz="1800" dirty="0" smtClean="0"/>
              <a:t>支撑整个整个系统的服务前端页面以及脚本文件的托管，后台</a:t>
            </a:r>
            <a:r>
              <a:rPr lang="en-US" altLang="zh-CN" sz="1800" dirty="0" err="1" smtClean="0"/>
              <a:t>api</a:t>
            </a:r>
            <a:r>
              <a:rPr lang="zh-CN" altLang="en-US" sz="1800" dirty="0" smtClean="0"/>
              <a:t>接口，数据库操作等一系列的操作都在</a:t>
            </a:r>
            <a:r>
              <a:rPr lang="en-US" altLang="zh-CN" sz="1800" dirty="0" err="1" smtClean="0"/>
              <a:t>Node.js</a:t>
            </a:r>
            <a:r>
              <a:rPr lang="zh-CN" altLang="en-US" sz="1800" dirty="0" smtClean="0"/>
              <a:t>进程中完成。</a:t>
            </a:r>
            <a:endParaRPr lang="en-US" altLang="zh-CN" sz="1800" dirty="0" smtClean="0"/>
          </a:p>
          <a:p>
            <a:r>
              <a:rPr lang="zh-CN" altLang="en-US" sz="1800" dirty="0" smtClean="0"/>
              <a:t>   </a:t>
            </a:r>
            <a:r>
              <a:rPr lang="en-US" altLang="zh-CN" sz="1800" dirty="0" smtClean="0"/>
              <a:t>Node</a:t>
            </a:r>
            <a:r>
              <a:rPr lang="zh-CN" altLang="en-US" sz="1800" dirty="0"/>
              <a:t>在并发方面有非常优秀的性能优势，缺点是不采用特殊处理的情况下是单进程程序，健壮性和稳定性要明显劣于</a:t>
            </a:r>
            <a:r>
              <a:rPr lang="en-US" altLang="zh-CN" sz="1800" dirty="0"/>
              <a:t>java</a:t>
            </a:r>
            <a:r>
              <a:rPr lang="zh-CN" altLang="en-US" sz="1800" dirty="0"/>
              <a:t>或者</a:t>
            </a:r>
            <a:r>
              <a:rPr lang="en-US" altLang="zh-CN" sz="1800" dirty="0" err="1"/>
              <a:t>php</a:t>
            </a:r>
            <a:r>
              <a:rPr lang="zh-CN" altLang="en-US" sz="1800" dirty="0"/>
              <a:t>等使用传统后台开发语言的解决</a:t>
            </a:r>
            <a:r>
              <a:rPr lang="zh-CN" altLang="en-US" sz="1800" dirty="0" smtClean="0"/>
              <a:t>方案</a:t>
            </a:r>
            <a:r>
              <a:rPr lang="zh-CN" altLang="en-US" sz="1800" dirty="0"/>
              <a:t>。</a:t>
            </a:r>
            <a:endParaRPr lang="en-US" altLang="zh-CN" sz="1800" dirty="0" smtClean="0"/>
          </a:p>
          <a:p>
            <a:r>
              <a:rPr lang="zh-CN" altLang="en-US" sz="1800" dirty="0" smtClean="0"/>
              <a:t>   在企业级别的生产环境中一般来说</a:t>
            </a:r>
            <a:r>
              <a:rPr lang="en-US" altLang="zh-CN" sz="1800" dirty="0" err="1" smtClean="0"/>
              <a:t>Node.js</a:t>
            </a:r>
            <a:r>
              <a:rPr lang="zh-CN" altLang="en-US" sz="1800" dirty="0" smtClean="0"/>
              <a:t>都担当的是前后端之间中间层的角色，然而本系统因为是企业内部使用，实际用户目前不超过</a:t>
            </a:r>
            <a:r>
              <a:rPr lang="en-US" altLang="zh-CN" sz="1800" dirty="0" smtClean="0"/>
              <a:t>200</a:t>
            </a:r>
            <a:r>
              <a:rPr lang="zh-CN" altLang="en-US" sz="1800" dirty="0" smtClean="0"/>
              <a:t>人，因此所有的服务都放在单个</a:t>
            </a:r>
            <a:r>
              <a:rPr lang="en-US" altLang="zh-CN" sz="1800" dirty="0" err="1" smtClean="0"/>
              <a:t>Node.js</a:t>
            </a:r>
            <a:r>
              <a:rPr lang="zh-CN" altLang="en-US" sz="1800" dirty="0" smtClean="0"/>
              <a:t>上边完全没有问题并能大幅度降低开发成本。</a:t>
            </a:r>
            <a:endParaRPr lang="en-US" altLang="zh-CN" sz="1800" dirty="0" smtClean="0"/>
          </a:p>
          <a:p>
            <a:r>
              <a:rPr lang="zh-CN" altLang="en-US" sz="1800" dirty="0"/>
              <a:t> </a:t>
            </a:r>
            <a:r>
              <a:rPr lang="zh-CN" altLang="en-US" sz="1800" dirty="0" smtClean="0"/>
              <a:t>  后端框架方面，我使用的是使用</a:t>
            </a:r>
            <a:r>
              <a:rPr lang="en-US" altLang="zh-CN" sz="1800" dirty="0" smtClean="0"/>
              <a:t>rest</a:t>
            </a:r>
            <a:r>
              <a:rPr lang="zh-CN" altLang="en-US" sz="1800" dirty="0" smtClean="0"/>
              <a:t> </a:t>
            </a:r>
            <a:r>
              <a:rPr lang="en-US" altLang="zh-CN" sz="1800" dirty="0" err="1" smtClean="0"/>
              <a:t>api</a:t>
            </a:r>
            <a:r>
              <a:rPr lang="zh-CN" altLang="en-US" sz="1800" dirty="0" smtClean="0"/>
              <a:t>规范的</a:t>
            </a:r>
            <a:r>
              <a:rPr lang="en-US" altLang="zh-CN" sz="1800" dirty="0" smtClean="0"/>
              <a:t>loopback</a:t>
            </a:r>
            <a:r>
              <a:rPr lang="zh-CN" altLang="en-US" sz="1800" dirty="0" smtClean="0"/>
              <a:t>框架，在操作系统中安徽装好</a:t>
            </a:r>
            <a:r>
              <a:rPr lang="en-US" altLang="zh-CN" sz="1800" dirty="0" smtClean="0"/>
              <a:t>loopback</a:t>
            </a:r>
            <a:r>
              <a:rPr lang="zh-CN" altLang="en-US" sz="1800" dirty="0" smtClean="0"/>
              <a:t>环境后通过命令行就可非常快捷方便的配置数据库的表结构，表结构利用</a:t>
            </a:r>
            <a:r>
              <a:rPr lang="en-US" altLang="zh-CN" sz="1800" dirty="0" err="1" smtClean="0"/>
              <a:t>json</a:t>
            </a:r>
            <a:r>
              <a:rPr lang="zh-CN" altLang="en-US" sz="1800" dirty="0" smtClean="0"/>
              <a:t>文件保存，表名称以及主键，外键等信息都会存入，一个</a:t>
            </a:r>
            <a:r>
              <a:rPr lang="en-US" altLang="zh-CN" sz="1800" dirty="0" err="1" smtClean="0"/>
              <a:t>json</a:t>
            </a:r>
            <a:r>
              <a:rPr lang="zh-CN" altLang="en-US" sz="1800" dirty="0" smtClean="0"/>
              <a:t>文件代表一个表结构，生成</a:t>
            </a:r>
            <a:r>
              <a:rPr lang="en-US" altLang="zh-CN" sz="1800" dirty="0" err="1" smtClean="0"/>
              <a:t>json</a:t>
            </a:r>
            <a:r>
              <a:rPr lang="zh-CN" altLang="en-US" sz="1800" dirty="0" smtClean="0"/>
              <a:t>文件的方式可以手动创建也可使用命令行对应的</a:t>
            </a:r>
            <a:r>
              <a:rPr lang="en-US" altLang="zh-CN" sz="1800" dirty="0" err="1" smtClean="0"/>
              <a:t>api</a:t>
            </a:r>
            <a:r>
              <a:rPr lang="zh-CN" altLang="en-US" sz="1800" dirty="0" smtClean="0"/>
              <a:t>调用快捷创建。</a:t>
            </a:r>
            <a:endParaRPr lang="en-US" altLang="zh-CN" sz="1800" dirty="0" smtClean="0"/>
          </a:p>
          <a:p>
            <a:r>
              <a:rPr lang="zh-CN" altLang="en-US" sz="1800" dirty="0"/>
              <a:t> </a:t>
            </a:r>
            <a:r>
              <a:rPr lang="zh-CN" altLang="en-US" sz="1800" dirty="0" smtClean="0"/>
              <a:t>  </a:t>
            </a:r>
            <a:r>
              <a:rPr lang="en-US" altLang="zh-CN" sz="1800" dirty="0" smtClean="0"/>
              <a:t>loopback</a:t>
            </a:r>
            <a:r>
              <a:rPr lang="zh-CN" altLang="en-US" sz="1800" dirty="0" smtClean="0"/>
              <a:t>在部署生产环境的时候可以直接指向</a:t>
            </a:r>
            <a:r>
              <a:rPr lang="en-US" altLang="zh-CN" sz="1800" dirty="0" err="1" smtClean="0"/>
              <a:t>mysql</a:t>
            </a:r>
            <a:r>
              <a:rPr lang="zh-CN" altLang="en-US" sz="1800" dirty="0" smtClean="0"/>
              <a:t>或者</a:t>
            </a:r>
            <a:r>
              <a:rPr lang="en-US" altLang="zh-CN" sz="1800" dirty="0" err="1" smtClean="0"/>
              <a:t>mongodb</a:t>
            </a:r>
            <a:r>
              <a:rPr lang="zh-CN" altLang="en-US" sz="1800" dirty="0" smtClean="0"/>
              <a:t>数据库，利用</a:t>
            </a:r>
            <a:r>
              <a:rPr lang="en-US" altLang="zh-CN" sz="1800" dirty="0" err="1" smtClean="0"/>
              <a:t>Node.js</a:t>
            </a:r>
            <a:r>
              <a:rPr lang="zh-CN" altLang="en-US" sz="1800" dirty="0" smtClean="0"/>
              <a:t>直接操作数据库进行增删改查。</a:t>
            </a:r>
            <a:endParaRPr lang="en-US" altLang="zh-CN" sz="1800" dirty="0" smtClean="0"/>
          </a:p>
        </p:txBody>
      </p:sp>
    </p:spTree>
    <p:extLst>
      <p:ext uri="{BB962C8B-B14F-4D97-AF65-F5344CB8AC3E}">
        <p14:creationId xmlns:p14="http://schemas.microsoft.com/office/powerpoint/2010/main" val="14147783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95536" y="-9174"/>
            <a:ext cx="8748464" cy="1069514"/>
          </a:xfrm>
        </p:spPr>
        <p:txBody>
          <a:bodyPr/>
          <a:lstStyle/>
          <a:p>
            <a:r>
              <a:rPr lang="zh-CN" altLang="en-US" sz="1800" dirty="0" smtClean="0"/>
              <a:t>阐述表结构的</a:t>
            </a:r>
            <a:r>
              <a:rPr lang="en-US" altLang="zh-CN" sz="1800" dirty="0" err="1" smtClean="0"/>
              <a:t>json</a:t>
            </a:r>
            <a:r>
              <a:rPr lang="zh-CN" altLang="en-US" sz="1800" dirty="0" smtClean="0"/>
              <a:t>以及</a:t>
            </a:r>
            <a:r>
              <a:rPr lang="en-US" altLang="zh-CN" sz="1800" dirty="0" smtClean="0"/>
              <a:t>loopback</a:t>
            </a:r>
            <a:r>
              <a:rPr lang="zh-CN" altLang="en-US" sz="1800" dirty="0" smtClean="0"/>
              <a:t>命令行示意截图：</a:t>
            </a:r>
            <a:endParaRPr lang="ko-KR" altLang="en-US" sz="1800" dirty="0"/>
          </a:p>
        </p:txBody>
      </p:sp>
      <p:pic>
        <p:nvPicPr>
          <p:cNvPr id="2" name="Content Placeholder 1"/>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1147802" y="7053263"/>
            <a:ext cx="262771" cy="460375"/>
          </a:xfrm>
        </p:spPr>
      </p:pic>
      <p:sp>
        <p:nvSpPr>
          <p:cNvPr id="7" name="Content Placeholder 6"/>
          <p:cNvSpPr>
            <a:spLocks noGrp="1"/>
          </p:cNvSpPr>
          <p:nvPr>
            <p:ph idx="10"/>
          </p:nvPr>
        </p:nvSpPr>
        <p:spPr>
          <a:xfrm>
            <a:off x="107504" y="1772816"/>
            <a:ext cx="8856984" cy="4968552"/>
          </a:xfrm>
        </p:spPr>
        <p:txBody>
          <a:bodyPr/>
          <a:lstStyle/>
          <a:p>
            <a:r>
              <a:rPr lang="zh-CN" altLang="en-US" sz="1800" dirty="0" smtClean="0"/>
              <a:t>、</a:t>
            </a:r>
            <a:endParaRPr lang="en-US" altLang="zh-CN" sz="1800" dirty="0" smtClean="0"/>
          </a:p>
        </p:txBody>
      </p:sp>
      <p:pic>
        <p:nvPicPr>
          <p:cNvPr id="3" name="Picture 2"/>
          <p:cNvPicPr>
            <a:picLocks noChangeAspect="1"/>
          </p:cNvPicPr>
          <p:nvPr/>
        </p:nvPicPr>
        <p:blipFill>
          <a:blip r:embed="rId4"/>
          <a:stretch>
            <a:fillRect/>
          </a:stretch>
        </p:blipFill>
        <p:spPr>
          <a:xfrm>
            <a:off x="246228" y="810395"/>
            <a:ext cx="4176954" cy="5929033"/>
          </a:xfrm>
          <a:prstGeom prst="rect">
            <a:avLst/>
          </a:prstGeom>
        </p:spPr>
      </p:pic>
      <p:pic>
        <p:nvPicPr>
          <p:cNvPr id="5" name="Picture 4"/>
          <p:cNvPicPr>
            <a:picLocks noChangeAspect="1"/>
          </p:cNvPicPr>
          <p:nvPr/>
        </p:nvPicPr>
        <p:blipFill>
          <a:blip r:embed="rId5"/>
          <a:stretch>
            <a:fillRect/>
          </a:stretch>
        </p:blipFill>
        <p:spPr>
          <a:xfrm>
            <a:off x="4555865" y="798460"/>
            <a:ext cx="4371509" cy="3082216"/>
          </a:xfrm>
          <a:prstGeom prst="rect">
            <a:avLst/>
          </a:prstGeom>
        </p:spPr>
      </p:pic>
    </p:spTree>
    <p:extLst>
      <p:ext uri="{BB962C8B-B14F-4D97-AF65-F5344CB8AC3E}">
        <p14:creationId xmlns:p14="http://schemas.microsoft.com/office/powerpoint/2010/main" val="11102036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44" y="2636912"/>
            <a:ext cx="9144000" cy="1069514"/>
          </a:xfrm>
        </p:spPr>
        <p:txBody>
          <a:bodyPr/>
          <a:lstStyle/>
          <a:p>
            <a:pPr algn="ctr"/>
            <a:r>
              <a:rPr lang="zh-CN" altLang="en-US" smtClean="0"/>
              <a:t>谢谢老师！</a:t>
            </a:r>
            <a:endParaRPr lang="en-US" dirty="0"/>
          </a:p>
        </p:txBody>
      </p:sp>
      <p:sp>
        <p:nvSpPr>
          <p:cNvPr id="3" name="Content Placeholder 2"/>
          <p:cNvSpPr>
            <a:spLocks noGrp="1"/>
          </p:cNvSpPr>
          <p:nvPr>
            <p:ph idx="1"/>
          </p:nvPr>
        </p:nvSpPr>
        <p:spPr/>
        <p:txBody>
          <a:bodyPr/>
          <a:lstStyle/>
          <a:p>
            <a:endParaRPr lang="en-US"/>
          </a:p>
        </p:txBody>
      </p:sp>
      <p:sp>
        <p:nvSpPr>
          <p:cNvPr id="4" name="Content Placeholder 3"/>
          <p:cNvSpPr>
            <a:spLocks noGrp="1"/>
          </p:cNvSpPr>
          <p:nvPr>
            <p:ph idx="10"/>
          </p:nvPr>
        </p:nvSpPr>
        <p:spPr/>
        <p:txBody>
          <a:bodyPr/>
          <a:lstStyle/>
          <a:p>
            <a:endParaRPr lang="en-US" dirty="0"/>
          </a:p>
        </p:txBody>
      </p:sp>
    </p:spTree>
    <p:extLst>
      <p:ext uri="{BB962C8B-B14F-4D97-AF65-F5344CB8AC3E}">
        <p14:creationId xmlns:p14="http://schemas.microsoft.com/office/powerpoint/2010/main" val="12987309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02753" y="147"/>
            <a:ext cx="8748464" cy="1069514"/>
          </a:xfrm>
        </p:spPr>
        <p:txBody>
          <a:bodyPr/>
          <a:lstStyle/>
          <a:p>
            <a:r>
              <a:rPr lang="zh-CN" altLang="en-US" dirty="0" smtClean="0"/>
              <a:t>数据库表结构</a:t>
            </a:r>
            <a:endParaRPr lang="ko-KR" altLang="en-US" dirty="0"/>
          </a:p>
        </p:txBody>
      </p:sp>
      <p:pic>
        <p:nvPicPr>
          <p:cNvPr id="2" name="Content Placeholder 1"/>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1147802" y="7053263"/>
            <a:ext cx="262771" cy="460375"/>
          </a:xfrm>
        </p:spPr>
      </p:pic>
      <p:sp>
        <p:nvSpPr>
          <p:cNvPr id="6" name="Content Placeholder 5"/>
          <p:cNvSpPr>
            <a:spLocks noGrp="1"/>
          </p:cNvSpPr>
          <p:nvPr>
            <p:ph idx="10"/>
          </p:nvPr>
        </p:nvSpPr>
        <p:spPr/>
        <p:txBody>
          <a:bodyPr/>
          <a:lstStyle/>
          <a:p>
            <a:endParaRPr lang="en-US"/>
          </a:p>
        </p:txBody>
      </p:sp>
      <p:pic>
        <p:nvPicPr>
          <p:cNvPr id="8" name="Picture 7"/>
          <p:cNvPicPr>
            <a:picLocks noChangeAspect="1"/>
          </p:cNvPicPr>
          <p:nvPr/>
        </p:nvPicPr>
        <p:blipFill>
          <a:blip r:embed="rId4"/>
          <a:stretch>
            <a:fillRect/>
          </a:stretch>
        </p:blipFill>
        <p:spPr>
          <a:xfrm>
            <a:off x="467544" y="836712"/>
            <a:ext cx="7131548" cy="6021288"/>
          </a:xfrm>
          <a:prstGeom prst="rect">
            <a:avLst/>
          </a:prstGeom>
        </p:spPr>
      </p:pic>
    </p:spTree>
    <p:extLst>
      <p:ext uri="{BB962C8B-B14F-4D97-AF65-F5344CB8AC3E}">
        <p14:creationId xmlns:p14="http://schemas.microsoft.com/office/powerpoint/2010/main" val="20558678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27691" y="332656"/>
            <a:ext cx="8748464" cy="1069514"/>
          </a:xfrm>
        </p:spPr>
        <p:txBody>
          <a:bodyPr/>
          <a:lstStyle/>
          <a:p>
            <a:r>
              <a:rPr lang="zh-CN" altLang="en-US" dirty="0" smtClean="0"/>
              <a:t>数据流图</a:t>
            </a:r>
            <a:endParaRPr lang="ko-KR" altLang="en-US" dirty="0"/>
          </a:p>
        </p:txBody>
      </p:sp>
      <p:pic>
        <p:nvPicPr>
          <p:cNvPr id="2" name="Content Placeholder 1"/>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1147802" y="7053263"/>
            <a:ext cx="262771" cy="460375"/>
          </a:xfrm>
        </p:spPr>
      </p:pic>
      <p:sp>
        <p:nvSpPr>
          <p:cNvPr id="7" name="Content Placeholder 6"/>
          <p:cNvSpPr>
            <a:spLocks noGrp="1"/>
          </p:cNvSpPr>
          <p:nvPr>
            <p:ph idx="10"/>
          </p:nvPr>
        </p:nvSpPr>
        <p:spPr>
          <a:xfrm>
            <a:off x="179512" y="1988840"/>
            <a:ext cx="8229600" cy="3600400"/>
          </a:xfrm>
        </p:spPr>
        <p:txBody>
          <a:bodyPr/>
          <a:lstStyle/>
          <a:p>
            <a:r>
              <a:rPr lang="zh-CN" altLang="en-US" sz="1800" dirty="0" smtClean="0"/>
              <a:t>本系统</a:t>
            </a:r>
            <a:r>
              <a:rPr lang="en-US" altLang="zh-CN" sz="1800" dirty="0" smtClean="0"/>
              <a:t>DFD</a:t>
            </a:r>
            <a:r>
              <a:rPr lang="zh-CN" altLang="en-US" sz="1800" dirty="0" smtClean="0"/>
              <a:t>零层图</a:t>
            </a:r>
            <a:r>
              <a:rPr lang="zh-CN" altLang="en-US" sz="1800" dirty="0" smtClean="0">
                <a:latin typeface="Arial" pitchFamily="34" charset="0"/>
                <a:cs typeface="Arial" pitchFamily="34" charset="0"/>
              </a:rPr>
              <a:t>如右图所示</a:t>
            </a:r>
            <a:endParaRPr lang="en-US" altLang="zh-CN" sz="1800" dirty="0" smtClean="0">
              <a:latin typeface="Arial" pitchFamily="34" charset="0"/>
              <a:cs typeface="Arial" pitchFamily="34" charset="0"/>
            </a:endParaRPr>
          </a:p>
          <a:p>
            <a:endParaRPr lang="en-US" altLang="zh-CN" sz="1800" dirty="0" smtClean="0"/>
          </a:p>
          <a:p>
            <a:r>
              <a:rPr lang="zh-CN" altLang="en-US" sz="1800" dirty="0" smtClean="0"/>
              <a:t>本系统的数据交互与用户的操作</a:t>
            </a:r>
            <a:endParaRPr lang="en-US" altLang="zh-CN" sz="1800" dirty="0" smtClean="0"/>
          </a:p>
          <a:p>
            <a:r>
              <a:rPr lang="zh-CN" altLang="en-US" sz="1800" dirty="0" smtClean="0"/>
              <a:t>流程顺序基本保持一致，从输入</a:t>
            </a:r>
            <a:endParaRPr lang="en-US" altLang="zh-CN" sz="1800" dirty="0" smtClean="0"/>
          </a:p>
          <a:p>
            <a:r>
              <a:rPr lang="zh-CN" altLang="en-US" sz="1800" dirty="0" smtClean="0"/>
              <a:t>登录信息的登录验证开始一直延</a:t>
            </a:r>
            <a:endParaRPr lang="en-US" altLang="zh-CN" sz="1800" dirty="0" smtClean="0"/>
          </a:p>
          <a:p>
            <a:r>
              <a:rPr lang="zh-CN" altLang="en-US" sz="1800" dirty="0" smtClean="0"/>
              <a:t>到具体单个任务的信息管理。</a:t>
            </a:r>
            <a:endParaRPr lang="en-US" altLang="zh-CN" sz="1800" dirty="0"/>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55976" y="254"/>
            <a:ext cx="3970970" cy="6957138"/>
          </a:xfrm>
          <a:prstGeom prst="rect">
            <a:avLst/>
          </a:prstGeom>
        </p:spPr>
      </p:pic>
    </p:spTree>
    <p:extLst>
      <p:ext uri="{BB962C8B-B14F-4D97-AF65-F5344CB8AC3E}">
        <p14:creationId xmlns:p14="http://schemas.microsoft.com/office/powerpoint/2010/main" val="19548119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2083875" y="1337729"/>
            <a:ext cx="7092280" cy="4470574"/>
          </a:xfrm>
          <a:prstGeom prst="rect">
            <a:avLst/>
          </a:prstGeom>
        </p:spPr>
      </p:pic>
      <p:sp>
        <p:nvSpPr>
          <p:cNvPr id="4" name="Title 3"/>
          <p:cNvSpPr>
            <a:spLocks noGrp="1"/>
          </p:cNvSpPr>
          <p:nvPr>
            <p:ph type="title"/>
          </p:nvPr>
        </p:nvSpPr>
        <p:spPr>
          <a:xfrm>
            <a:off x="427691" y="332656"/>
            <a:ext cx="8748464" cy="1069514"/>
          </a:xfrm>
        </p:spPr>
        <p:txBody>
          <a:bodyPr/>
          <a:lstStyle/>
          <a:p>
            <a:r>
              <a:rPr lang="zh-CN" altLang="en-US" dirty="0" smtClean="0"/>
              <a:t>实体联系图</a:t>
            </a:r>
            <a:endParaRPr lang="ko-KR" altLang="en-US" dirty="0"/>
          </a:p>
        </p:txBody>
      </p:sp>
      <p:pic>
        <p:nvPicPr>
          <p:cNvPr id="2" name="Content Placeholder 1"/>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1147802" y="7053263"/>
            <a:ext cx="262771" cy="460375"/>
          </a:xfrm>
        </p:spPr>
      </p:pic>
      <p:sp>
        <p:nvSpPr>
          <p:cNvPr id="7" name="Content Placeholder 6"/>
          <p:cNvSpPr>
            <a:spLocks noGrp="1"/>
          </p:cNvSpPr>
          <p:nvPr>
            <p:ph idx="10"/>
          </p:nvPr>
        </p:nvSpPr>
        <p:spPr>
          <a:xfrm>
            <a:off x="107504" y="1772816"/>
            <a:ext cx="8229600" cy="3600400"/>
          </a:xfrm>
        </p:spPr>
        <p:txBody>
          <a:bodyPr/>
          <a:lstStyle/>
          <a:p>
            <a:r>
              <a:rPr lang="zh-CN" altLang="en-US" sz="1800" dirty="0" smtClean="0"/>
              <a:t>以用户为开端</a:t>
            </a:r>
            <a:endParaRPr lang="en-US" altLang="zh-CN" sz="1800" dirty="0" smtClean="0"/>
          </a:p>
          <a:p>
            <a:r>
              <a:rPr lang="zh-CN" altLang="en-US" sz="1800" dirty="0" smtClean="0"/>
              <a:t>实体之间关系多为一对多</a:t>
            </a:r>
            <a:endParaRPr lang="en-US" altLang="zh-CN" sz="1800" dirty="0" smtClean="0"/>
          </a:p>
        </p:txBody>
      </p:sp>
    </p:spTree>
    <p:extLst>
      <p:ext uri="{BB962C8B-B14F-4D97-AF65-F5344CB8AC3E}">
        <p14:creationId xmlns:p14="http://schemas.microsoft.com/office/powerpoint/2010/main" val="15220367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52759" y="233149"/>
            <a:ext cx="8748464" cy="1069514"/>
          </a:xfrm>
        </p:spPr>
        <p:txBody>
          <a:bodyPr/>
          <a:lstStyle/>
          <a:p>
            <a:r>
              <a:rPr lang="zh-CN" altLang="en-US" dirty="0" smtClean="0"/>
              <a:t>系统运行截图</a:t>
            </a:r>
            <a:endParaRPr lang="ko-KR" altLang="en-US" dirty="0"/>
          </a:p>
        </p:txBody>
      </p:sp>
      <p:pic>
        <p:nvPicPr>
          <p:cNvPr id="2" name="Content Placeholder 1"/>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1147802" y="8369225"/>
            <a:ext cx="262771" cy="460375"/>
          </a:xfrm>
        </p:spPr>
      </p:pic>
      <p:sp>
        <p:nvSpPr>
          <p:cNvPr id="7" name="Content Placeholder 6"/>
          <p:cNvSpPr>
            <a:spLocks noGrp="1"/>
          </p:cNvSpPr>
          <p:nvPr>
            <p:ph idx="10"/>
          </p:nvPr>
        </p:nvSpPr>
        <p:spPr>
          <a:xfrm>
            <a:off x="5940152" y="5403928"/>
            <a:ext cx="3816424" cy="264171"/>
          </a:xfrm>
        </p:spPr>
        <p:txBody>
          <a:bodyPr/>
          <a:lstStyle/>
          <a:p>
            <a:r>
              <a:rPr lang="zh-CN" altLang="en-US" sz="1800" dirty="0" smtClean="0"/>
              <a:t>错误提示</a:t>
            </a:r>
            <a:endParaRPr lang="en-US" altLang="zh-CN" sz="1800" dirty="0"/>
          </a:p>
        </p:txBody>
      </p:sp>
      <p:sp>
        <p:nvSpPr>
          <p:cNvPr id="3" name="Rectangle 2"/>
          <p:cNvSpPr>
            <a:spLocks noChangeArrowheads="1"/>
          </p:cNvSpPr>
          <p:nvPr/>
        </p:nvSpPr>
        <p:spPr bwMode="auto">
          <a:xfrm>
            <a:off x="3203848" y="2512714"/>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025"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6405" y="1446933"/>
            <a:ext cx="4011441" cy="3401773"/>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a:spLocks noChangeArrowheads="1"/>
          </p:cNvSpPr>
          <p:nvPr/>
        </p:nvSpPr>
        <p:spPr bwMode="auto">
          <a:xfrm>
            <a:off x="4089400" y="2560381"/>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027"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18547" y="1491635"/>
            <a:ext cx="4882676" cy="3312368"/>
          </a:xfrm>
          <a:prstGeom prst="rect">
            <a:avLst/>
          </a:prstGeom>
          <a:noFill/>
          <a:extLst>
            <a:ext uri="{909E8E84-426E-40DD-AFC4-6F175D3DCCD1}">
              <a14:hiddenFill xmlns:a14="http://schemas.microsoft.com/office/drawing/2010/main">
                <a:solidFill>
                  <a:srgbClr val="FFFFFF"/>
                </a:solidFill>
              </a14:hiddenFill>
            </a:ext>
          </a:extLst>
        </p:spPr>
      </p:pic>
      <p:sp>
        <p:nvSpPr>
          <p:cNvPr id="12" name="Content Placeholder 6"/>
          <p:cNvSpPr txBox="1">
            <a:spLocks/>
          </p:cNvSpPr>
          <p:nvPr/>
        </p:nvSpPr>
        <p:spPr>
          <a:xfrm>
            <a:off x="1115616" y="5297146"/>
            <a:ext cx="3816424" cy="264171"/>
          </a:xfrm>
          <a:prstGeom prst="rect">
            <a:avLst/>
          </a:prstGeom>
        </p:spPr>
        <p:txBody>
          <a:bodyPr lIns="396000" anchor="t"/>
          <a:lstStyle>
            <a:lvl1pPr marL="0" indent="0" algn="l" defTabSz="914400" rtl="0" eaLnBrk="1" latinLnBrk="1" hangingPunct="1">
              <a:spcBef>
                <a:spcPct val="20000"/>
              </a:spcBef>
              <a:buFont typeface="Arial" pitchFamily="34" charset="0"/>
              <a:buNone/>
              <a:defRPr sz="1400" kern="1200">
                <a:solidFill>
                  <a:schemeClr val="tx1">
                    <a:lumMod val="75000"/>
                    <a:lumOff val="25000"/>
                  </a:schemeClr>
                </a:solidFill>
                <a:latin typeface="Arial" pitchFamily="34" charset="0"/>
                <a:ea typeface="+mn-ea"/>
                <a:cs typeface="Arial" pitchFamily="34" charset="0"/>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zh-CN" altLang="en-US" sz="1800" dirty="0" smtClean="0"/>
              <a:t>登录界面</a:t>
            </a:r>
            <a:endParaRPr lang="en-US" altLang="zh-CN" sz="1800" dirty="0"/>
          </a:p>
        </p:txBody>
      </p:sp>
    </p:spTree>
    <p:extLst>
      <p:ext uri="{BB962C8B-B14F-4D97-AF65-F5344CB8AC3E}">
        <p14:creationId xmlns:p14="http://schemas.microsoft.com/office/powerpoint/2010/main" val="11776136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35243" y="928538"/>
            <a:ext cx="8748464" cy="1069514"/>
          </a:xfrm>
        </p:spPr>
        <p:txBody>
          <a:bodyPr/>
          <a:lstStyle/>
          <a:p>
            <a:endParaRPr lang="ko-KR" altLang="en-US" dirty="0"/>
          </a:p>
        </p:txBody>
      </p:sp>
      <p:pic>
        <p:nvPicPr>
          <p:cNvPr id="2" name="Content Placeholder 1"/>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1055354" y="7649145"/>
            <a:ext cx="262771" cy="460375"/>
          </a:xfrm>
        </p:spPr>
      </p:pic>
      <p:sp>
        <p:nvSpPr>
          <p:cNvPr id="7" name="Content Placeholder 6"/>
          <p:cNvSpPr>
            <a:spLocks noGrp="1"/>
          </p:cNvSpPr>
          <p:nvPr>
            <p:ph idx="10"/>
          </p:nvPr>
        </p:nvSpPr>
        <p:spPr>
          <a:xfrm>
            <a:off x="5847704" y="5313310"/>
            <a:ext cx="3816424" cy="264171"/>
          </a:xfrm>
        </p:spPr>
        <p:txBody>
          <a:bodyPr/>
          <a:lstStyle/>
          <a:p>
            <a:r>
              <a:rPr lang="zh-CN" altLang="en-US" sz="1800" dirty="0" smtClean="0"/>
              <a:t>错误提示</a:t>
            </a:r>
            <a:endParaRPr lang="en-US" altLang="zh-CN" sz="1800" dirty="0"/>
          </a:p>
        </p:txBody>
      </p:sp>
      <p:sp>
        <p:nvSpPr>
          <p:cNvPr id="3" name="Rectangle 2"/>
          <p:cNvSpPr>
            <a:spLocks noChangeArrowheads="1"/>
          </p:cNvSpPr>
          <p:nvPr/>
        </p:nvSpPr>
        <p:spPr bwMode="auto">
          <a:xfrm>
            <a:off x="3111400" y="1792634"/>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4"/>
          <p:cNvSpPr>
            <a:spLocks noChangeArrowheads="1"/>
          </p:cNvSpPr>
          <p:nvPr/>
        </p:nvSpPr>
        <p:spPr bwMode="auto">
          <a:xfrm>
            <a:off x="3996952" y="1840301"/>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2" name="Content Placeholder 6"/>
          <p:cNvSpPr txBox="1">
            <a:spLocks/>
          </p:cNvSpPr>
          <p:nvPr/>
        </p:nvSpPr>
        <p:spPr>
          <a:xfrm>
            <a:off x="1311200" y="5323607"/>
            <a:ext cx="3816424" cy="264171"/>
          </a:xfrm>
          <a:prstGeom prst="rect">
            <a:avLst/>
          </a:prstGeom>
        </p:spPr>
        <p:txBody>
          <a:bodyPr lIns="396000" anchor="t"/>
          <a:lstStyle>
            <a:lvl1pPr marL="0" indent="0" algn="l" defTabSz="914400" rtl="0" eaLnBrk="1" latinLnBrk="1" hangingPunct="1">
              <a:spcBef>
                <a:spcPct val="20000"/>
              </a:spcBef>
              <a:buFont typeface="Arial" pitchFamily="34" charset="0"/>
              <a:buNone/>
              <a:defRPr sz="1400" kern="1200">
                <a:solidFill>
                  <a:schemeClr val="tx1">
                    <a:lumMod val="75000"/>
                    <a:lumOff val="25000"/>
                  </a:schemeClr>
                </a:solidFill>
                <a:latin typeface="Arial" pitchFamily="34" charset="0"/>
                <a:ea typeface="+mn-ea"/>
                <a:cs typeface="Arial" pitchFamily="34" charset="0"/>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zh-CN" altLang="en-US" sz="1800" dirty="0" smtClean="0"/>
              <a:t>注册界面</a:t>
            </a:r>
            <a:endParaRPr lang="en-US" altLang="zh-CN" sz="1800" dirty="0"/>
          </a:p>
        </p:txBody>
      </p:sp>
      <p:sp>
        <p:nvSpPr>
          <p:cNvPr id="6" name="Rectangle 2"/>
          <p:cNvSpPr>
            <a:spLocks noChangeArrowheads="1"/>
          </p:cNvSpPr>
          <p:nvPr/>
        </p:nvSpPr>
        <p:spPr bwMode="auto">
          <a:xfrm>
            <a:off x="-32014" y="138682"/>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2049"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297" y="1205338"/>
            <a:ext cx="4116231" cy="3745770"/>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4"/>
          <p:cNvSpPr>
            <a:spLocks noChangeArrowheads="1"/>
          </p:cNvSpPr>
          <p:nvPr/>
        </p:nvSpPr>
        <p:spPr bwMode="auto">
          <a:xfrm>
            <a:off x="-92448" y="595882"/>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2051"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91528" y="1205338"/>
            <a:ext cx="4594344" cy="37170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88583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p:cNvSpPr>
            <a:spLocks noGrp="1"/>
          </p:cNvSpPr>
          <p:nvPr>
            <p:ph idx="1"/>
          </p:nvPr>
        </p:nvSpPr>
        <p:spPr>
          <a:xfrm>
            <a:off x="457200" y="332656"/>
            <a:ext cx="8229600" cy="460648"/>
          </a:xfrm>
        </p:spPr>
        <p:txBody>
          <a:bodyPr/>
          <a:lstStyle/>
          <a:p>
            <a:r>
              <a:rPr lang="zh-CN" altLang="en-US" b="1" dirty="0" smtClean="0"/>
              <a:t>主界面截图</a:t>
            </a:r>
            <a:endParaRPr lang="en-US" b="1" dirty="0"/>
          </a:p>
        </p:txBody>
      </p:sp>
      <p:sp>
        <p:nvSpPr>
          <p:cNvPr id="10" name="Content Placeholder 9"/>
          <p:cNvSpPr>
            <a:spLocks noGrp="1"/>
          </p:cNvSpPr>
          <p:nvPr>
            <p:ph idx="10"/>
          </p:nvPr>
        </p:nvSpPr>
        <p:spPr/>
        <p:txBody>
          <a:bodyPr/>
          <a:lstStyle/>
          <a:p>
            <a:endParaRPr lang="en-US" dirty="0"/>
          </a:p>
        </p:txBody>
      </p:sp>
      <p:pic>
        <p:nvPicPr>
          <p:cNvPr id="13" name="Picture 12"/>
          <p:cNvPicPr>
            <a:picLocks noChangeAspect="1"/>
          </p:cNvPicPr>
          <p:nvPr/>
        </p:nvPicPr>
        <p:blipFill>
          <a:blip r:embed="rId3"/>
          <a:stretch>
            <a:fillRect/>
          </a:stretch>
        </p:blipFill>
        <p:spPr>
          <a:xfrm>
            <a:off x="457200" y="955295"/>
            <a:ext cx="7155149" cy="5733256"/>
          </a:xfrm>
          <a:prstGeom prst="rect">
            <a:avLst/>
          </a:prstGeom>
        </p:spPr>
      </p:pic>
    </p:spTree>
    <p:extLst>
      <p:ext uri="{BB962C8B-B14F-4D97-AF65-F5344CB8AC3E}">
        <p14:creationId xmlns:p14="http://schemas.microsoft.com/office/powerpoint/2010/main" val="14418155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284584" y="455175"/>
            <a:ext cx="8229600" cy="460648"/>
          </a:xfrm>
        </p:spPr>
        <p:txBody>
          <a:bodyPr/>
          <a:lstStyle/>
          <a:p>
            <a:endParaRPr lang="en-US"/>
          </a:p>
        </p:txBody>
      </p:sp>
      <p:pic>
        <p:nvPicPr>
          <p:cNvPr id="5" name="Content Placeholder 4"/>
          <p:cNvPicPr>
            <a:picLocks noGrp="1" noChangeAspect="1"/>
          </p:cNvPicPr>
          <p:nvPr>
            <p:ph idx="10"/>
          </p:nvPr>
        </p:nvPicPr>
        <p:blipFill>
          <a:blip r:embed="rId2"/>
          <a:stretch>
            <a:fillRect/>
          </a:stretch>
        </p:blipFill>
        <p:spPr>
          <a:xfrm>
            <a:off x="179512" y="332656"/>
            <a:ext cx="7992888" cy="6403249"/>
          </a:xfrm>
          <a:prstGeom prst="rect">
            <a:avLst/>
          </a:prstGeom>
        </p:spPr>
      </p:pic>
    </p:spTree>
    <p:extLst>
      <p:ext uri="{BB962C8B-B14F-4D97-AF65-F5344CB8AC3E}">
        <p14:creationId xmlns:p14="http://schemas.microsoft.com/office/powerpoint/2010/main" val="15523484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1493</TotalTime>
  <Words>653</Words>
  <Application>Microsoft Macintosh PowerPoint</Application>
  <PresentationFormat>On-screen Show (4:3)</PresentationFormat>
  <Paragraphs>62</Paragraphs>
  <Slides>25</Slides>
  <Notes>10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25</vt:i4>
      </vt:variant>
    </vt:vector>
  </HeadingPairs>
  <TitlesOfParts>
    <vt:vector size="32" baseType="lpstr">
      <vt:lpstr>Calibri</vt:lpstr>
      <vt:lpstr>SimSun</vt:lpstr>
      <vt:lpstr>맑은 고딕</vt:lpstr>
      <vt:lpstr>宋体</vt:lpstr>
      <vt:lpstr>Arial</vt:lpstr>
      <vt:lpstr>Office Theme</vt:lpstr>
      <vt:lpstr>Custom Design</vt:lpstr>
      <vt:lpstr>PowerPoint Presentation</vt:lpstr>
      <vt:lpstr>系统设计</vt:lpstr>
      <vt:lpstr>数据库表结构</vt:lpstr>
      <vt:lpstr>数据流图</vt:lpstr>
      <vt:lpstr>实体联系图</vt:lpstr>
      <vt:lpstr>系统运行截图</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系统前端技术介绍</vt:lpstr>
      <vt:lpstr>系统后端技术介绍</vt:lpstr>
      <vt:lpstr>阐述表结构的json以及loopback命令行示意截图：</vt:lpstr>
      <vt:lpstr>谢谢老师！</vt:lpstr>
    </vt:vector>
  </TitlesOfParts>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Registered User</dc:creator>
  <cp:lastModifiedBy>Microsoft Office User</cp:lastModifiedBy>
  <cp:revision>107</cp:revision>
  <dcterms:created xsi:type="dcterms:W3CDTF">2014-04-01T16:35:38Z</dcterms:created>
  <dcterms:modified xsi:type="dcterms:W3CDTF">2017-05-18T16:16:18Z</dcterms:modified>
</cp:coreProperties>
</file>