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7" r:id="rId13"/>
    <p:sldId id="272" r:id="rId14"/>
    <p:sldId id="268" r:id="rId15"/>
    <p:sldId id="269" r:id="rId16"/>
    <p:sldId id="270" r:id="rId17"/>
    <p:sldId id="279" r:id="rId18"/>
    <p:sldId id="271" r:id="rId19"/>
    <p:sldId id="273" r:id="rId20"/>
    <p:sldId id="274" r:id="rId21"/>
    <p:sldId id="275" r:id="rId22"/>
    <p:sldId id="277" r:id="rId23"/>
    <p:sldId id="278" r:id="rId24"/>
    <p:sldId id="276" r:id="rId25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8000"/>
    <a:srgbClr val="66CCFF"/>
    <a:srgbClr val="FF99CC"/>
    <a:srgbClr val="FF66FF"/>
    <a:srgbClr val="FF99FF"/>
    <a:srgbClr val="99CCFF"/>
    <a:srgbClr val="00D7D2"/>
    <a:srgbClr val="FFFF00"/>
    <a:srgbClr val="33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60" autoAdjust="0"/>
  </p:normalViewPr>
  <p:slideViewPr>
    <p:cSldViewPr snapToGrid="0">
      <p:cViewPr varScale="1">
        <p:scale>
          <a:sx n="112" d="100"/>
          <a:sy n="112" d="100"/>
        </p:scale>
        <p:origin x="-8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50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5C283BF-0BA9-4AAD-8D3F-07F4DAFC450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67BD4D-13A7-44ED-BF04-327BA14DA82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D4D-13A7-44ED-BF04-327BA14DA82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0596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D4D-13A7-44ED-BF04-327BA14DA82A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7810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D4D-13A7-44ED-BF04-327BA14DA82A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6076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D4D-13A7-44ED-BF04-327BA14DA82A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780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D4D-13A7-44ED-BF04-327BA14DA82A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6457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D4D-13A7-44ED-BF04-327BA14DA82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4233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D4D-13A7-44ED-BF04-327BA14DA82A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098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D4D-13A7-44ED-BF04-327BA14DA82A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875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D4D-13A7-44ED-BF04-327BA14DA82A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9094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D4D-13A7-44ED-BF04-327BA14DA82A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4064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D4D-13A7-44ED-BF04-327BA14DA82A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2411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D4D-13A7-44ED-BF04-327BA14DA82A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7237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D4D-13A7-44ED-BF04-327BA14DA82A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716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CFB756-5E79-44D0-A3FD-07662386315B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325C0B-7B47-4DF2-8096-963C405FE387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3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3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CFE872-8072-4992-BC76-188BD8071DD1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8339569-C54D-41F6-8779-E9FE5F1AC6BA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553280-E9B5-4529-AC08-074397BE5D29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1B43E3-6828-462B-A15E-90E214CFFFD1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44A158-2169-4D94-9858-9E3332431911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AA8203-8749-4A79-B31A-A8EB4DF19DA6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B2DA28-B224-47BD-AC28-682D73341F0A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5FC62D-7238-4053-B612-C122DAB0DA0A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3E7AF9-1FD7-46D0-9163-7E020B0992D4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1DBD43-AF5F-4F4E-B379-1EED6B54EA0A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Second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9933"/>
                </a:solidFill>
              </a:defRPr>
            </a:lvl1pPr>
          </a:lstStyle>
          <a:p>
            <a:endParaRPr 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533400" y="1295400"/>
            <a:ext cx="8077200" cy="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34" charset="0"/>
              </a:defRPr>
            </a:lvl1pPr>
          </a:lstStyle>
          <a:p>
            <a:fld id="{A16937E3-2D37-4145-B280-18E522600F4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FF0000"/>
              </a:buClr>
              <a:buFontTx/>
              <a:buChar char="•"/>
              <a:defRPr sz="1400">
                <a:solidFill>
                  <a:srgbClr val="CC6600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CC00"/>
        </a:buClr>
        <a:buChar char="–"/>
        <a:defRPr sz="2800">
          <a:solidFill>
            <a:srgbClr val="3333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•"/>
        <a:defRPr sz="2400">
          <a:solidFill>
            <a:srgbClr val="0066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lweb.org/aclwiki/index.php?title=POS_Tagging_(State_of_the_art)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arxiv.org/pdf/1406.1078v3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91FD97-0BC1-4F46-A8BD-4732B4B14019}" type="slidenum">
              <a:rPr lang="en-US"/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CS 388: Natural Language Processing:</a:t>
            </a:r>
            <a:br>
              <a:rPr lang="en-US" b="1" dirty="0"/>
            </a:br>
            <a:r>
              <a:rPr lang="en-US" b="1" dirty="0"/>
              <a:t>LSTM Recurrent Neural Networks</a:t>
            </a:r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171950"/>
            <a:ext cx="8242720" cy="1752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Raymond J. Mooney</a:t>
            </a:r>
          </a:p>
          <a:p>
            <a:r>
              <a:rPr lang="en-US" dirty="0"/>
              <a:t>University of Texas at Austin</a:t>
            </a:r>
          </a:p>
          <a:p>
            <a:r>
              <a:rPr lang="en-US" sz="2800" dirty="0">
                <a:solidFill>
                  <a:srgbClr val="006600"/>
                </a:solidFill>
              </a:rPr>
              <a:t>Borrows significantly from: </a:t>
            </a:r>
          </a:p>
          <a:p>
            <a:r>
              <a:rPr lang="en-US" sz="2400" dirty="0">
                <a:solidFill>
                  <a:srgbClr val="006600"/>
                </a:solidFill>
              </a:rPr>
              <a:t>http://colah.github.io/posts/2015-08-Understanding-LSTMs</a:t>
            </a:r>
            <a:r>
              <a:rPr lang="en-US" sz="2800" dirty="0">
                <a:solidFill>
                  <a:srgbClr val="006600"/>
                </a:solidFill>
              </a:rPr>
              <a:t>/</a:t>
            </a:r>
            <a:endParaRPr lang="en-US" sz="24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631362" cy="2298700"/>
          </a:xfrm>
        </p:spPr>
        <p:txBody>
          <a:bodyPr/>
          <a:lstStyle/>
          <a:p>
            <a:r>
              <a:rPr lang="en-US" sz="2800" dirty="0"/>
              <a:t>First, determine which entries in the cell state to update by computing 0-1 sigmoid output.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/>
              </a:rPr>
              <a:t>Then determine what amount to add/subtract from these entries by computing a tanh output (valued –1 to 1) function of the input and hidden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/>
              <a:pPr/>
              <a:t>10</a:t>
            </a:fld>
            <a:endParaRPr lang="en-US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4311" y="3952875"/>
            <a:ext cx="7140922" cy="220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905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Cell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2035453"/>
          </a:xfrm>
        </p:spPr>
        <p:txBody>
          <a:bodyPr/>
          <a:lstStyle/>
          <a:p>
            <a:r>
              <a:rPr lang="en-US" dirty="0"/>
              <a:t>Cell state is updated by using component-wise vector multiply to "forget" and vector addition to "input" new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/>
              <a:pPr/>
              <a:t>11</a:t>
            </a:fld>
            <a:endParaRPr lang="en-US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4950" y="3124200"/>
            <a:ext cx="7740611" cy="238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796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2731607"/>
          </a:xfrm>
        </p:spPr>
        <p:txBody>
          <a:bodyPr/>
          <a:lstStyle/>
          <a:p>
            <a:r>
              <a:rPr lang="en-US" sz="2800" dirty="0"/>
              <a:t>Hidden state is updated based on a "filtered" version of the cell state, scaled to –1 to 1 using tanh.</a:t>
            </a:r>
          </a:p>
          <a:p>
            <a:r>
              <a:rPr lang="en-US" sz="2800" dirty="0"/>
              <a:t>Output gate computes a sigmoid function of the input and current hidden state to determine which elements of the cell state to "output".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/>
              <a:pPr/>
              <a:t>12</a:t>
            </a:fld>
            <a:endParaRPr lang="en-US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4191000"/>
            <a:ext cx="6898489" cy="212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336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Network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8334"/>
            <a:ext cx="7772400" cy="1695635"/>
          </a:xfrm>
        </p:spPr>
        <p:txBody>
          <a:bodyPr/>
          <a:lstStyle/>
          <a:p>
            <a:r>
              <a:rPr lang="en-US" dirty="0"/>
              <a:t>Single or multilayer networks can compute LSTM inputs from problem inputs and problem outputs from LSTM outputs.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13</a:t>
            </a:fld>
            <a:endParaRPr lang="en-US" dirty="0">
              <a:latin typeface="+mn-lt"/>
            </a:endParaRPr>
          </a:p>
        </p:txBody>
      </p:sp>
      <p:pic>
        <p:nvPicPr>
          <p:cNvPr id="5" name="Content Placeholder 4" descr="A LSTM neural network.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188345" y="3959386"/>
            <a:ext cx="4182291" cy="1571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4896227" y="3472727"/>
            <a:ext cx="2072936" cy="218686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78216" y="3554029"/>
            <a:ext cx="2072936" cy="218686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493471" y="5797768"/>
            <a:ext cx="366246" cy="250296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45778" y="5955382"/>
            <a:ext cx="326624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aseline="-25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517736" y="6229290"/>
            <a:ext cx="317716" cy="400110"/>
            <a:chOff x="3517736" y="6229290"/>
            <a:chExt cx="317716" cy="400110"/>
          </a:xfrm>
        </p:grpSpPr>
        <p:sp>
          <p:nvSpPr>
            <p:cNvPr id="11" name="Oval 10"/>
            <p:cNvSpPr/>
            <p:nvPr/>
          </p:nvSpPr>
          <p:spPr bwMode="auto">
            <a:xfrm>
              <a:off x="3517736" y="6315044"/>
              <a:ext cx="277468" cy="27662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17736" y="6229290"/>
              <a:ext cx="3177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I</a:t>
              </a:r>
              <a:r>
                <a:rPr lang="en-US" baseline="-25000" dirty="0"/>
                <a:t>t</a:t>
              </a:r>
            </a:p>
          </p:txBody>
        </p:sp>
      </p:grpSp>
      <p:sp>
        <p:nvSpPr>
          <p:cNvPr id="16" name="Oval 15"/>
          <p:cNvSpPr/>
          <p:nvPr/>
        </p:nvSpPr>
        <p:spPr bwMode="auto">
          <a:xfrm>
            <a:off x="4554246" y="3048369"/>
            <a:ext cx="277468" cy="27662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78755" y="2973292"/>
            <a:ext cx="437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/>
              <a:t>O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4529981" y="3527529"/>
            <a:ext cx="366246" cy="250296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cxnSpLocks/>
            <a:stCxn id="13" idx="0"/>
            <a:endCxn id="10" idx="2"/>
          </p:cNvCxnSpPr>
          <p:nvPr/>
        </p:nvCxnSpPr>
        <p:spPr bwMode="auto">
          <a:xfrm flipV="1">
            <a:off x="3676594" y="6048064"/>
            <a:ext cx="0" cy="1812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cxnSpLocks/>
          </p:cNvCxnSpPr>
          <p:nvPr/>
        </p:nvCxnSpPr>
        <p:spPr bwMode="auto">
          <a:xfrm flipV="1">
            <a:off x="3676944" y="5559669"/>
            <a:ext cx="0" cy="1812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cxnSpLocks/>
          </p:cNvCxnSpPr>
          <p:nvPr/>
        </p:nvCxnSpPr>
        <p:spPr bwMode="auto">
          <a:xfrm flipV="1">
            <a:off x="4704926" y="3324994"/>
            <a:ext cx="0" cy="1812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>
            <a:cxnSpLocks/>
          </p:cNvCxnSpPr>
          <p:nvPr/>
        </p:nvCxnSpPr>
        <p:spPr bwMode="auto">
          <a:xfrm flipV="1">
            <a:off x="4697289" y="3778160"/>
            <a:ext cx="0" cy="1812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864612" y="6253301"/>
            <a:ext cx="3536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a word as a “one hot” vector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91612" y="5191286"/>
            <a:ext cx="3337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e.g. a word “embedding” with </a:t>
            </a:r>
          </a:p>
          <a:p>
            <a:pPr algn="l"/>
            <a:r>
              <a:rPr lang="en-US" dirty="0"/>
              <a:t>reduced dimensionality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71963" y="2943975"/>
            <a:ext cx="3857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a POS tag as a “one hot” vector</a:t>
            </a:r>
          </a:p>
        </p:txBody>
      </p:sp>
    </p:spTree>
    <p:extLst>
      <p:ext uri="{BB962C8B-B14F-4D97-AF65-F5344CB8AC3E}">
        <p14:creationId xmlns:p14="http://schemas.microsoft.com/office/powerpoint/2010/main" xmlns="" val="266369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95" y="1371600"/>
            <a:ext cx="8229600" cy="4687888"/>
          </a:xfrm>
        </p:spPr>
        <p:txBody>
          <a:bodyPr/>
          <a:lstStyle/>
          <a:p>
            <a:r>
              <a:rPr lang="en-US" dirty="0"/>
              <a:t>Trainable with backprop derivatives such as:</a:t>
            </a:r>
            <a:endParaRPr lang="en-US" dirty="0">
              <a:solidFill>
                <a:srgbClr val="000000"/>
              </a:solidFill>
              <a:latin typeface="Times New Roman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/>
              </a:rPr>
              <a:t>Stochastic gradient descent (randomize order of examples in each epoch) with momentum (bias weight changes to continue in same direction as last update).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/>
              </a:rPr>
              <a:t>ADAM optimizer </a:t>
            </a:r>
            <a:r>
              <a:rPr lang="en-US" dirty="0">
                <a:solidFill>
                  <a:srgbClr val="00664C"/>
                </a:solidFill>
                <a:latin typeface="Times New Roman"/>
              </a:rPr>
              <a:t>(</a:t>
            </a:r>
            <a:r>
              <a:rPr lang="en-US" dirty="0" err="1">
                <a:solidFill>
                  <a:srgbClr val="00664C"/>
                </a:solidFill>
                <a:latin typeface="Times New Roman"/>
              </a:rPr>
              <a:t>Kingma</a:t>
            </a:r>
            <a:r>
              <a:rPr lang="en-US" dirty="0">
                <a:solidFill>
                  <a:srgbClr val="00664C"/>
                </a:solidFill>
                <a:latin typeface="Times New Roman"/>
              </a:rPr>
              <a:t> &amp; Ma, 2015)</a:t>
            </a:r>
          </a:p>
          <a:p>
            <a:r>
              <a:rPr lang="en-US" dirty="0">
                <a:solidFill>
                  <a:srgbClr val="000000"/>
                </a:solidFill>
                <a:latin typeface="Times New Roman"/>
              </a:rPr>
              <a:t>Each cell has many parameters (</a:t>
            </a:r>
            <a:r>
              <a:rPr lang="en-US" i="1" dirty="0" err="1">
                <a:solidFill>
                  <a:srgbClr val="000000"/>
                </a:solidFill>
                <a:latin typeface="Times New Roman"/>
              </a:rPr>
              <a:t>W</a:t>
            </a:r>
            <a:r>
              <a:rPr lang="en-US" i="1" baseline="-25000" dirty="0" err="1">
                <a:solidFill>
                  <a:srgbClr val="000000"/>
                </a:solidFill>
                <a:latin typeface="Times New Roman"/>
              </a:rPr>
              <a:t>f</a:t>
            </a:r>
            <a:r>
              <a:rPr lang="en-US" i="1" dirty="0">
                <a:solidFill>
                  <a:srgbClr val="000000"/>
                </a:solidFill>
                <a:latin typeface="Times New Roman"/>
              </a:rPr>
              <a:t>, W</a:t>
            </a:r>
            <a:r>
              <a:rPr lang="en-US" i="1" baseline="-25000" dirty="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i="1" dirty="0">
                <a:solidFill>
                  <a:srgbClr val="000000"/>
                </a:solidFill>
                <a:latin typeface="Times New Roman"/>
              </a:rPr>
              <a:t>, W</a:t>
            </a:r>
            <a:r>
              <a:rPr lang="en-US" i="1" baseline="-25000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i="1" dirty="0">
                <a:solidFill>
                  <a:srgbClr val="000000"/>
                </a:solidFill>
                <a:latin typeface="Times New Roman"/>
              </a:rPr>
              <a:t>, W</a:t>
            </a:r>
            <a:r>
              <a:rPr lang="en-US" i="1" baseline="-25000" dirty="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/>
              </a:rPr>
              <a:t>Generally requires lots of training data.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/>
              </a:rPr>
              <a:t>Requires lots of compute time that exploits GPU clusters.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/>
              <a:pPr/>
              <a:t>14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614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Problems Solved with LSTMs</a:t>
            </a:r>
            <a:endParaRPr lang="en-US" dirty="0">
              <a:solidFill>
                <a:srgbClr val="3333FF"/>
              </a:solidFill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83" y="1371600"/>
            <a:ext cx="8230355" cy="4687888"/>
          </a:xfrm>
        </p:spPr>
        <p:txBody>
          <a:bodyPr/>
          <a:lstStyle/>
          <a:p>
            <a:r>
              <a:rPr lang="en-US" dirty="0"/>
              <a:t>Sequence labeling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Train with supervised output at each time step computed using a single or multilayer network that maps the hidden state (</a:t>
            </a:r>
            <a:r>
              <a:rPr lang="en-US" i="1" dirty="0" err="1">
                <a:solidFill>
                  <a:srgbClr val="000000"/>
                </a:solidFill>
              </a:rPr>
              <a:t>h</a:t>
            </a:r>
            <a:r>
              <a:rPr lang="en-US" i="1" baseline="-25000" dirty="0" err="1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) to an output vector (</a:t>
            </a:r>
            <a:r>
              <a:rPr lang="en-US" i="1" dirty="0" err="1">
                <a:solidFill>
                  <a:srgbClr val="000000"/>
                </a:solidFill>
              </a:rPr>
              <a:t>O</a:t>
            </a:r>
            <a:r>
              <a:rPr lang="en-US" i="1" baseline="-25000" dirty="0" err="1">
                <a:solidFill>
                  <a:srgbClr val="000000"/>
                </a:solidFill>
              </a:rPr>
              <a:t>t</a:t>
            </a:r>
            <a:r>
              <a:rPr lang="en-US" dirty="0">
                <a:solidFill>
                  <a:srgbClr val="000000"/>
                </a:solidFill>
              </a:rPr>
              <a:t>).</a:t>
            </a:r>
          </a:p>
          <a:p>
            <a:r>
              <a:rPr lang="en-US" dirty="0">
                <a:solidFill>
                  <a:srgbClr val="000000"/>
                </a:solidFill>
              </a:rPr>
              <a:t>Language modeling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Train to predict next input (</a:t>
            </a:r>
            <a:r>
              <a:rPr lang="en-US" i="1" dirty="0" err="1">
                <a:solidFill>
                  <a:srgbClr val="000000"/>
                </a:solidFill>
              </a:rPr>
              <a:t>O</a:t>
            </a:r>
            <a:r>
              <a:rPr lang="en-US" i="1" baseline="-25000" dirty="0" err="1">
                <a:solidFill>
                  <a:srgbClr val="000000"/>
                </a:solidFill>
              </a:rPr>
              <a:t>t</a:t>
            </a:r>
            <a:r>
              <a:rPr lang="en-US" i="1" baseline="-25000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rgbClr val="000000"/>
                </a:solidFill>
              </a:rPr>
              <a:t>=I</a:t>
            </a:r>
            <a:r>
              <a:rPr lang="en-US" i="1" baseline="-25000" dirty="0">
                <a:solidFill>
                  <a:srgbClr val="000000"/>
                </a:solidFill>
              </a:rPr>
              <a:t>t+1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/>
              <a:t>Sequence (e.g. text) classification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Train</a:t>
            </a:r>
            <a:r>
              <a:rPr lang="en-US" dirty="0"/>
              <a:t> </a:t>
            </a:r>
            <a:r>
              <a:rPr lang="en-US" dirty="0">
                <a:solidFill>
                  <a:srgbClr val="000000"/>
                </a:solidFill>
              </a:rPr>
              <a:t>a single or multilayer network that maps the final hidden state (</a:t>
            </a:r>
            <a:r>
              <a:rPr lang="en-US" i="1" dirty="0" err="1">
                <a:solidFill>
                  <a:srgbClr val="000000"/>
                </a:solidFill>
              </a:rPr>
              <a:t>h</a:t>
            </a:r>
            <a:r>
              <a:rPr lang="en-US" i="1" baseline="-25000" dirty="0" err="1">
                <a:solidFill>
                  <a:srgbClr val="000000"/>
                </a:solidFill>
              </a:rPr>
              <a:t>n</a:t>
            </a:r>
            <a:r>
              <a:rPr lang="en-US" dirty="0">
                <a:solidFill>
                  <a:srgbClr val="000000"/>
                </a:solidFill>
              </a:rPr>
              <a:t>) to an output vector (</a:t>
            </a:r>
            <a:r>
              <a:rPr lang="en-US" i="1" dirty="0">
                <a:solidFill>
                  <a:srgbClr val="000000"/>
                </a:solidFill>
              </a:rPr>
              <a:t>O</a:t>
            </a:r>
            <a:r>
              <a:rPr lang="en-US" dirty="0">
                <a:solidFill>
                  <a:srgbClr val="000000"/>
                </a:solidFill>
              </a:rPr>
              <a:t>).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/>
              <a:pPr/>
              <a:t>15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932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Transduction (Mapping)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2105950"/>
          </a:xfrm>
        </p:spPr>
        <p:txBody>
          <a:bodyPr/>
          <a:lstStyle/>
          <a:p>
            <a:r>
              <a:rPr lang="en-US" dirty="0"/>
              <a:t>Encoder/Decoder framework maps one sequence to a "deep vector" then another LSTM maps this vector to an output sequence.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/>
              <a:pPr/>
              <a:t>16</a:t>
            </a:fld>
            <a:endParaRPr lang="en-US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538" y="3714750"/>
            <a:ext cx="2743200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i="1" dirty="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i="1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i="1" dirty="0">
                <a:solidFill>
                  <a:srgbClr val="000000"/>
                </a:solidFill>
                <a:latin typeface="Times New Roman"/>
              </a:rPr>
              <a:t>, I</a:t>
            </a:r>
            <a:r>
              <a:rPr lang="en-US" i="1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i="1" dirty="0">
                <a:solidFill>
                  <a:srgbClr val="000000"/>
                </a:solidFill>
                <a:latin typeface="Times New Roman"/>
              </a:rPr>
              <a:t>,…,I</a:t>
            </a:r>
            <a:r>
              <a:rPr lang="en-US" i="1" baseline="-25000" dirty="0">
                <a:solidFill>
                  <a:srgbClr val="000000"/>
                </a:solidFill>
                <a:latin typeface="Times New Roman"/>
              </a:rPr>
              <a:t>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696442" y="3600450"/>
            <a:ext cx="1036158" cy="710067"/>
          </a:xfrm>
          <a:prstGeom prst="rect">
            <a:avLst/>
          </a:prstGeom>
          <a:solidFill>
            <a:srgbClr val="66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Encoder</a:t>
            </a:r>
            <a:endParaRPr kumimoji="0" lang="en-US" normalizeH="0" dirty="0">
              <a:ln>
                <a:noFill/>
              </a:ln>
              <a:solidFill>
                <a:srgbClr val="000000"/>
              </a:solidFill>
              <a:effectLst/>
              <a:latin typeface="Times New Roman"/>
            </a:endParaRPr>
          </a:p>
          <a:p>
            <a:r>
              <a:rPr kumimoji="0" lang="en-US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LSTM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2972" y="3714750"/>
            <a:ext cx="2743200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i="1" dirty="0">
                <a:solidFill>
                  <a:srgbClr val="000000"/>
                </a:solidFill>
                <a:latin typeface="Times New Roman"/>
              </a:rPr>
              <a:t>O</a:t>
            </a:r>
            <a:r>
              <a:rPr lang="en-US" i="1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i="1" dirty="0">
                <a:solidFill>
                  <a:srgbClr val="000000"/>
                </a:solidFill>
                <a:latin typeface="Times New Roman"/>
              </a:rPr>
              <a:t>, O</a:t>
            </a:r>
            <a:r>
              <a:rPr lang="en-US" i="1" baseline="-2500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i="1" dirty="0">
                <a:solidFill>
                  <a:srgbClr val="000000"/>
                </a:solidFill>
                <a:latin typeface="Times New Roman"/>
              </a:rPr>
              <a:t>,…,O</a:t>
            </a:r>
            <a:r>
              <a:rPr lang="en-US" i="1" baseline="-25000" dirty="0">
                <a:solidFill>
                  <a:srgbClr val="000000"/>
                </a:solidFill>
                <a:latin typeface="Times New Roman"/>
              </a:rPr>
              <a:t>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63227" y="3686175"/>
            <a:ext cx="2743200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i="1" dirty="0" err="1">
                <a:solidFill>
                  <a:srgbClr val="000000"/>
                </a:solidFill>
                <a:latin typeface="Times New Roman"/>
              </a:rPr>
              <a:t>h</a:t>
            </a:r>
            <a:r>
              <a:rPr lang="en-US" i="1" baseline="-25000" dirty="0" err="1">
                <a:solidFill>
                  <a:srgbClr val="000000"/>
                </a:solidFill>
                <a:latin typeface="Times New Roman"/>
              </a:rPr>
              <a:t>n</a:t>
            </a:r>
            <a:endParaRPr lang="en-US" i="1" baseline="-2500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840255" y="3600450"/>
            <a:ext cx="1050585" cy="710067"/>
          </a:xfrm>
          <a:prstGeom prst="rect">
            <a:avLst/>
          </a:prstGeom>
          <a:solidFill>
            <a:srgbClr val="66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Decoder</a:t>
            </a:r>
            <a:endParaRPr kumimoji="0" lang="en-US" normalizeH="0" dirty="0">
              <a:ln>
                <a:noFill/>
              </a:ln>
              <a:solidFill>
                <a:srgbClr val="000000"/>
              </a:solidFill>
              <a:effectLst/>
              <a:latin typeface="Times New Roman"/>
            </a:endParaRPr>
          </a:p>
          <a:p>
            <a:r>
              <a:rPr kumimoji="0" lang="en-US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LSTM</a:t>
            </a:r>
          </a:p>
        </p:txBody>
      </p:sp>
      <p:sp>
        <p:nvSpPr>
          <p:cNvPr id="11" name="Arrow: Right 10"/>
          <p:cNvSpPr/>
          <p:nvPr/>
        </p:nvSpPr>
        <p:spPr bwMode="auto">
          <a:xfrm>
            <a:off x="3735000" y="3886200"/>
            <a:ext cx="448594" cy="114300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Arrow: Right 11"/>
          <p:cNvSpPr/>
          <p:nvPr/>
        </p:nvSpPr>
        <p:spPr bwMode="auto">
          <a:xfrm>
            <a:off x="4535358" y="3857625"/>
            <a:ext cx="308224" cy="114300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Arrow: Right 12"/>
          <p:cNvSpPr/>
          <p:nvPr/>
        </p:nvSpPr>
        <p:spPr bwMode="auto">
          <a:xfrm>
            <a:off x="2391543" y="3905250"/>
            <a:ext cx="308224" cy="114300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Arrow: Right 13"/>
          <p:cNvSpPr/>
          <p:nvPr/>
        </p:nvSpPr>
        <p:spPr bwMode="auto">
          <a:xfrm>
            <a:off x="5888342" y="3886200"/>
            <a:ext cx="308224" cy="114300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85800" y="4467225"/>
            <a:ext cx="7772400" cy="210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r>
              <a:rPr lang="en-US" kern="0" dirty="0"/>
              <a:t>Train model "end to end" on I/O pairs of sequences.</a:t>
            </a:r>
            <a:endParaRPr lang="en-US" kern="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635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</a:t>
            </a:r>
            <a:br>
              <a:rPr lang="en-US" dirty="0"/>
            </a:br>
            <a:r>
              <a:rPr lang="en-US" dirty="0"/>
              <a:t>LSTM Application Architectures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4930" y="1668485"/>
            <a:ext cx="7772400" cy="28241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17</a:t>
            </a:fld>
            <a:endParaRPr lang="en-US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6726" y="4615004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Image Captioning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2103" y="4618736"/>
            <a:ext cx="218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Video Activity </a:t>
            </a:r>
            <a:r>
              <a:rPr lang="en-US" sz="1800" dirty="0" err="1"/>
              <a:t>Recog</a:t>
            </a:r>
            <a:endParaRPr lang="en-US" sz="1800" dirty="0"/>
          </a:p>
          <a:p>
            <a:r>
              <a:rPr lang="en-US" sz="1800" dirty="0"/>
              <a:t>Text Classification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1425" y="4625615"/>
            <a:ext cx="2089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Video Captioning</a:t>
            </a:r>
          </a:p>
          <a:p>
            <a:r>
              <a:rPr lang="en-US" sz="1800" dirty="0"/>
              <a:t>Machine Translation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8549" y="4625615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POS Tagging</a:t>
            </a:r>
          </a:p>
          <a:p>
            <a:r>
              <a:rPr lang="en-US" sz="1800" dirty="0"/>
              <a:t>Language Modeling</a:t>
            </a:r>
          </a:p>
        </p:txBody>
      </p:sp>
    </p:spTree>
    <p:extLst>
      <p:ext uri="{BB962C8B-B14F-4D97-AF65-F5344CB8AC3E}">
        <p14:creationId xmlns:p14="http://schemas.microsoft.com/office/powerpoint/2010/main" xmlns="" val="351832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Applications of LSTMs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221" y="1371600"/>
            <a:ext cx="8243246" cy="4687888"/>
          </a:xfrm>
        </p:spPr>
        <p:txBody>
          <a:bodyPr/>
          <a:lstStyle/>
          <a:p>
            <a:r>
              <a:rPr lang="en-US" sz="2800" dirty="0"/>
              <a:t>Speech recognition: Language and acoustic modeling</a:t>
            </a:r>
          </a:p>
          <a:p>
            <a:r>
              <a:rPr lang="en-US" sz="2800" dirty="0"/>
              <a:t>Sequence labeling</a:t>
            </a:r>
          </a:p>
          <a:p>
            <a:pPr lvl="1"/>
            <a:r>
              <a:rPr lang="en-US" sz="2400" dirty="0"/>
              <a:t>POS Tagging </a:t>
            </a:r>
            <a:r>
              <a:rPr lang="en-US" sz="1600" dirty="0">
                <a:hlinkClick r:id="rId2"/>
              </a:rPr>
              <a:t>https://www.aclweb.org/aclwiki/index.php?title=POS_Tagging_(State_of_the_art)</a:t>
            </a:r>
            <a:endParaRPr lang="en-US" sz="2400" dirty="0"/>
          </a:p>
          <a:p>
            <a:pPr lvl="1"/>
            <a:r>
              <a:rPr lang="en-US" sz="2400" dirty="0"/>
              <a:t>NER</a:t>
            </a:r>
          </a:p>
          <a:p>
            <a:pPr lvl="1"/>
            <a:r>
              <a:rPr lang="en-US" sz="2400" dirty="0"/>
              <a:t>Phrase Chunking </a:t>
            </a:r>
          </a:p>
          <a:p>
            <a:r>
              <a:rPr lang="en-US" sz="2800" dirty="0"/>
              <a:t>Neural syntactic and semantic parsing</a:t>
            </a:r>
          </a:p>
          <a:p>
            <a:r>
              <a:rPr lang="en-US" sz="2800" dirty="0"/>
              <a:t>Image captioning: CNN output vector to sequence</a:t>
            </a:r>
            <a:endParaRPr lang="en-US" sz="2400" dirty="0"/>
          </a:p>
          <a:p>
            <a:r>
              <a:rPr lang="en-US" sz="2800" dirty="0"/>
              <a:t>Sequence to Sequence</a:t>
            </a:r>
          </a:p>
          <a:p>
            <a:pPr lvl="1"/>
            <a:r>
              <a:rPr lang="en-US" sz="2400" dirty="0"/>
              <a:t>Machine Translation </a:t>
            </a:r>
            <a:r>
              <a:rPr lang="en-US" sz="2000" dirty="0">
                <a:solidFill>
                  <a:srgbClr val="006600"/>
                </a:solidFill>
              </a:rPr>
              <a:t>(</a:t>
            </a:r>
            <a:r>
              <a:rPr lang="en-US" sz="2000" dirty="0" err="1">
                <a:solidFill>
                  <a:srgbClr val="006600"/>
                </a:solidFill>
              </a:rPr>
              <a:t>Sustkever</a:t>
            </a:r>
            <a:r>
              <a:rPr lang="en-US" sz="2000" dirty="0">
                <a:solidFill>
                  <a:srgbClr val="006600"/>
                </a:solidFill>
              </a:rPr>
              <a:t>, </a:t>
            </a:r>
            <a:r>
              <a:rPr lang="en-US" sz="2000" dirty="0" err="1">
                <a:solidFill>
                  <a:srgbClr val="006600"/>
                </a:solidFill>
              </a:rPr>
              <a:t>Vinyals</a:t>
            </a:r>
            <a:r>
              <a:rPr lang="en-US" sz="2000" dirty="0">
                <a:solidFill>
                  <a:srgbClr val="006600"/>
                </a:solidFill>
              </a:rPr>
              <a:t>, &amp; Le, 2014)</a:t>
            </a:r>
          </a:p>
          <a:p>
            <a:pPr lvl="1"/>
            <a:r>
              <a:rPr lang="en-US" sz="2400" dirty="0"/>
              <a:t>Video Captioning (input sequence </a:t>
            </a:r>
            <a:r>
              <a:rPr lang="en-US" sz="2400"/>
              <a:t>of </a:t>
            </a:r>
            <a:r>
              <a:rPr lang="en-US" sz="2400" smtClean="0"/>
              <a:t>CNN </a:t>
            </a:r>
            <a:r>
              <a:rPr lang="en-US" sz="2400" dirty="0"/>
              <a:t>frame outputs)</a:t>
            </a:r>
            <a:endParaRPr lang="en-US" sz="2400" dirty="0">
              <a:solidFill>
                <a:srgbClr val="00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18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16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6809106" y="4645378"/>
            <a:ext cx="449248" cy="315242"/>
            <a:chOff x="3547904" y="4645378"/>
            <a:chExt cx="449248" cy="315242"/>
          </a:xfrm>
        </p:grpSpPr>
        <p:cxnSp>
          <p:nvCxnSpPr>
            <p:cNvPr id="41" name="Straight Arrow Connector 40"/>
            <p:cNvCxnSpPr>
              <a:cxnSpLocks/>
            </p:cNvCxnSpPr>
            <p:nvPr/>
          </p:nvCxnSpPr>
          <p:spPr bwMode="auto">
            <a:xfrm>
              <a:off x="3717117" y="4778290"/>
              <a:ext cx="28003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3547904" y="4645378"/>
              <a:ext cx="161509" cy="1211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 flipV="1">
              <a:off x="3563144" y="4766567"/>
              <a:ext cx="153973" cy="19405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220854" y="4635672"/>
            <a:ext cx="449248" cy="315242"/>
            <a:chOff x="3547904" y="4645378"/>
            <a:chExt cx="449248" cy="315242"/>
          </a:xfrm>
        </p:grpSpPr>
        <p:cxnSp>
          <p:nvCxnSpPr>
            <p:cNvPr id="37" name="Straight Arrow Connector 36"/>
            <p:cNvCxnSpPr>
              <a:cxnSpLocks/>
            </p:cNvCxnSpPr>
            <p:nvPr/>
          </p:nvCxnSpPr>
          <p:spPr bwMode="auto">
            <a:xfrm>
              <a:off x="3717117" y="4778290"/>
              <a:ext cx="28003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3547904" y="4645378"/>
              <a:ext cx="161509" cy="1211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 flipV="1">
              <a:off x="3563144" y="4766567"/>
              <a:ext cx="153973" cy="19405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Bi-directional LSTM (Bi-LSTM)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922" y="1371600"/>
            <a:ext cx="7772400" cy="1535837"/>
          </a:xfrm>
        </p:spPr>
        <p:txBody>
          <a:bodyPr/>
          <a:lstStyle/>
          <a:p>
            <a:r>
              <a:rPr lang="en-US" sz="2800" dirty="0"/>
              <a:t>Separate LSTMs process sequence forward and backward and hidden layers at each time step are concatenated to form the cell 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19</a:t>
            </a:fld>
            <a:endParaRPr lang="en-US">
              <a:latin typeface="+mn-lt"/>
            </a:endParaRPr>
          </a:p>
        </p:txBody>
      </p:sp>
      <p:pic>
        <p:nvPicPr>
          <p:cNvPr id="5" name="Content Placeholder 4" descr="A LSTM neural network.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137299" y="4857917"/>
            <a:ext cx="4869401" cy="182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Content Placeholder 4" descr="A LSTM neural network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rot="10800000">
            <a:off x="3127474" y="2920368"/>
            <a:ext cx="4944862" cy="185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 bwMode="auto">
          <a:xfrm>
            <a:off x="7836763" y="2930879"/>
            <a:ext cx="220277" cy="224901"/>
          </a:xfrm>
          <a:prstGeom prst="ellipse">
            <a:avLst/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8420" y="2860599"/>
            <a:ext cx="5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  <a:r>
              <a:rPr lang="en-US" sz="1200" baseline="-25000" dirty="0"/>
              <a:t>t+1</a:t>
            </a:r>
            <a:endParaRPr lang="en-US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6045081" y="2861643"/>
            <a:ext cx="528221" cy="295181"/>
            <a:chOff x="8310979" y="2827382"/>
            <a:chExt cx="528221" cy="295181"/>
          </a:xfrm>
        </p:grpSpPr>
        <p:sp>
          <p:nvSpPr>
            <p:cNvPr id="13" name="Oval 12"/>
            <p:cNvSpPr/>
            <p:nvPr/>
          </p:nvSpPr>
          <p:spPr bwMode="auto">
            <a:xfrm>
              <a:off x="8449322" y="2897662"/>
              <a:ext cx="220277" cy="224901"/>
            </a:xfrm>
            <a:prstGeom prst="ellipse">
              <a:avLst/>
            </a:prstGeom>
            <a:solidFill>
              <a:srgbClr val="99C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10979" y="2827382"/>
              <a:ext cx="528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x</a:t>
              </a:r>
              <a:r>
                <a:rPr lang="en-US" sz="1200" baseline="-25000" dirty="0" err="1"/>
                <a:t>t</a:t>
              </a:r>
              <a:endParaRPr lang="en-US" sz="1200" dirty="0"/>
            </a:p>
          </p:txBody>
        </p:sp>
      </p:grpSp>
      <p:sp>
        <p:nvSpPr>
          <p:cNvPr id="16" name="Oval 15"/>
          <p:cNvSpPr/>
          <p:nvPr/>
        </p:nvSpPr>
        <p:spPr bwMode="auto">
          <a:xfrm>
            <a:off x="4562067" y="2928918"/>
            <a:ext cx="220277" cy="224901"/>
          </a:xfrm>
          <a:prstGeom prst="ellipse">
            <a:avLst/>
          </a:prstGeom>
          <a:solidFill>
            <a:srgbClr val="99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13513" y="2857570"/>
            <a:ext cx="5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  <a:r>
              <a:rPr lang="en-US" sz="1200" baseline="-25000" dirty="0"/>
              <a:t>t-1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 bwMode="auto">
          <a:xfrm>
            <a:off x="3327627" y="4532928"/>
            <a:ext cx="220277" cy="224901"/>
          </a:xfrm>
          <a:prstGeom prst="ellipse">
            <a:avLst/>
          </a:prstGeom>
          <a:solidFill>
            <a:srgbClr val="FF99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988787" y="4541668"/>
            <a:ext cx="220277" cy="224901"/>
          </a:xfrm>
          <a:prstGeom prst="ellipse">
            <a:avLst/>
          </a:prstGeom>
          <a:solidFill>
            <a:srgbClr val="FF99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613752" y="4541667"/>
            <a:ext cx="220277" cy="224901"/>
          </a:xfrm>
          <a:prstGeom prst="ellipse">
            <a:avLst/>
          </a:prstGeom>
          <a:solidFill>
            <a:srgbClr val="FF99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73654" y="4480830"/>
            <a:ext cx="5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  <a:r>
              <a:rPr lang="en-US" sz="1200" baseline="-25000" dirty="0"/>
              <a:t>t-1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94" y="4489568"/>
            <a:ext cx="5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  <a:r>
              <a:rPr lang="en-US" sz="1200" baseline="-25000" dirty="0"/>
              <a:t>t+1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819574" y="4489569"/>
            <a:ext cx="528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h</a:t>
            </a:r>
            <a:r>
              <a:rPr lang="en-US" sz="1200" baseline="-25000" dirty="0" err="1"/>
              <a:t>t</a:t>
            </a:r>
            <a:endParaRPr lang="en-US" sz="12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547904" y="4645378"/>
            <a:ext cx="449248" cy="315242"/>
            <a:chOff x="3547904" y="4645378"/>
            <a:chExt cx="449248" cy="315242"/>
          </a:xfrm>
        </p:grpSpPr>
        <p:cxnSp>
          <p:nvCxnSpPr>
            <p:cNvPr id="27" name="Straight Arrow Connector 26"/>
            <p:cNvCxnSpPr>
              <a:cxnSpLocks/>
            </p:cNvCxnSpPr>
            <p:nvPr/>
          </p:nvCxnSpPr>
          <p:spPr bwMode="auto">
            <a:xfrm>
              <a:off x="3717117" y="4778290"/>
              <a:ext cx="28003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3547904" y="4645378"/>
              <a:ext cx="161509" cy="1211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V="1">
              <a:off x="3563144" y="4766567"/>
              <a:ext cx="153973" cy="19405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xmlns="" val="7663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Vanishing/Exploding Gradient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Backpropagated errors multiply at each layer, resulting in exponential decay (if derivative is small) or growth (if derivative is large).</a:t>
            </a:r>
          </a:p>
          <a:p>
            <a:r>
              <a:rPr lang="en-US" dirty="0">
                <a:solidFill>
                  <a:srgbClr val="000000"/>
                </a:solidFill>
                <a:latin typeface="Times New Roman"/>
              </a:rPr>
              <a:t>Makes it very difficult train deep networks, or simple recurrent networks over many time steps.</a:t>
            </a:r>
          </a:p>
          <a:p>
            <a:endParaRPr lang="en-US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2</a:t>
            </a:fld>
            <a:endParaRPr lang="en-US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</a:t>
            </a:r>
            <a:br>
              <a:rPr lang="en-US" dirty="0"/>
            </a:br>
            <a:r>
              <a:rPr lang="en-US" dirty="0"/>
              <a:t>(GRU)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2667000"/>
          </a:xfrm>
        </p:spPr>
        <p:txBody>
          <a:bodyPr/>
          <a:lstStyle/>
          <a:p>
            <a:r>
              <a:rPr lang="en-US" dirty="0"/>
              <a:t>Alternative RNN to LSTM that uses fewer gates </a:t>
            </a:r>
            <a:r>
              <a:rPr lang="en-US" sz="2400" dirty="0">
                <a:solidFill>
                  <a:srgbClr val="006600"/>
                </a:solidFill>
              </a:rPr>
              <a:t>(</a:t>
            </a:r>
            <a:r>
              <a:rPr lang="en-US" sz="2400" dirty="0">
                <a:solidFill>
                  <a:srgbClr val="006600"/>
                </a:solidFill>
                <a:hlinkClick r:id="rId2"/>
              </a:rPr>
              <a:t>Cho, et al., 2014)</a:t>
            </a:r>
            <a:endParaRPr lang="en-US" dirty="0">
              <a:solidFill>
                <a:srgbClr val="006600"/>
              </a:solidFill>
            </a:endParaRPr>
          </a:p>
          <a:p>
            <a:pPr lvl="1"/>
            <a:r>
              <a:rPr lang="en-US" dirty="0"/>
              <a:t>Combines forget and input gates into “update” gate.</a:t>
            </a:r>
          </a:p>
          <a:p>
            <a:pPr lvl="1"/>
            <a:r>
              <a:rPr lang="en-US" dirty="0"/>
              <a:t>Eliminates cell state vector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20</a:t>
            </a:fld>
            <a:endParaRPr lang="en-US">
              <a:latin typeface="+mn-lt"/>
            </a:endParaRPr>
          </a:p>
        </p:txBody>
      </p:sp>
      <p:pic>
        <p:nvPicPr>
          <p:cNvPr id="1026" name="Picture 2" descr="A gated recurrent unit neural network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520" y="3940807"/>
            <a:ext cx="8335213" cy="25745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 vs. LSTM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488267"/>
          </a:xfrm>
        </p:spPr>
        <p:txBody>
          <a:bodyPr/>
          <a:lstStyle/>
          <a:p>
            <a:r>
              <a:rPr lang="en-US" dirty="0"/>
              <a:t>GRU has significantly fewer parameters and trains faster.</a:t>
            </a:r>
          </a:p>
          <a:p>
            <a:r>
              <a:rPr lang="en-US" dirty="0"/>
              <a:t>Experimental results comparing the two are still inconclusive, many problems they perform the same, but each has problems on which they work 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21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1" y="1371600"/>
            <a:ext cx="7992532" cy="4687888"/>
          </a:xfrm>
        </p:spPr>
        <p:txBody>
          <a:bodyPr/>
          <a:lstStyle/>
          <a:p>
            <a:r>
              <a:rPr lang="en-US" sz="2800" dirty="0"/>
              <a:t>For many applications, it helps to add “attention” to RNNs.</a:t>
            </a:r>
          </a:p>
          <a:p>
            <a:r>
              <a:rPr lang="en-US" sz="2800" dirty="0"/>
              <a:t>Allows network to learn to attend to different parts of the input at different time steps, shifting its attention to focus on different aspects during its processing.</a:t>
            </a:r>
          </a:p>
          <a:p>
            <a:r>
              <a:rPr lang="en-US" sz="2800" dirty="0"/>
              <a:t>Used in image captioning to focus on different parts of an image when generating different parts of the output sentence.</a:t>
            </a:r>
          </a:p>
          <a:p>
            <a:r>
              <a:rPr lang="en-US" sz="2800" dirty="0"/>
              <a:t>In MT, allows focusing attention on different parts of the source sentence when generating different parts of the translation.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22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for Image Captioning</a:t>
            </a:r>
            <a:br>
              <a:rPr lang="en-US" dirty="0"/>
            </a:br>
            <a:r>
              <a:rPr lang="en-US" sz="3200" dirty="0">
                <a:solidFill>
                  <a:srgbClr val="006600"/>
                </a:solidFill>
              </a:rPr>
              <a:t>(</a:t>
            </a:r>
            <a:r>
              <a:rPr lang="en-US" sz="3200" dirty="0" err="1">
                <a:solidFill>
                  <a:srgbClr val="006600"/>
                </a:solidFill>
              </a:rPr>
              <a:t>Xu</a:t>
            </a:r>
            <a:r>
              <a:rPr lang="en-US" sz="3200" dirty="0">
                <a:solidFill>
                  <a:srgbClr val="006600"/>
                </a:solidFill>
              </a:rPr>
              <a:t>, et al. 2015)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23</a:t>
            </a:fld>
            <a:endParaRPr lang="en-US">
              <a:latin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78129"/>
            <a:ext cx="8509001" cy="542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adding “gates” to an RNN, we can prevent the vanishing/exploding gradient problem.</a:t>
            </a:r>
          </a:p>
          <a:p>
            <a:r>
              <a:rPr lang="en-US" dirty="0"/>
              <a:t>Trained LSTMs/GRUs can retain state information longer and handle long-distance dependencies.</a:t>
            </a:r>
          </a:p>
          <a:p>
            <a:r>
              <a:rPr lang="en-US" dirty="0"/>
              <a:t>Recent impressive results on a range of challenging NLP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24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Distance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312863"/>
          </a:xfrm>
        </p:spPr>
        <p:txBody>
          <a:bodyPr/>
          <a:lstStyle/>
          <a:p>
            <a:r>
              <a:rPr lang="en-US" dirty="0"/>
              <a:t>It is very difficult to train SRNs to retain information over many time steps</a:t>
            </a:r>
          </a:p>
          <a:p>
            <a:r>
              <a:rPr lang="en-US" dirty="0"/>
              <a:t>This make is very difficult to learn SRNs that handle long-distance dependencies, such as subject-verb agreement.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/>
              <a:pPr/>
              <a:t>3</a:t>
            </a:fld>
            <a:endParaRPr lang="en-US">
              <a:latin typeface="+mn-lt"/>
            </a:endParaRPr>
          </a:p>
        </p:txBody>
      </p:sp>
      <p:pic>
        <p:nvPicPr>
          <p:cNvPr id="7" name="Picture 6" descr="Neural networks struggle with long term dependencies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1150" y="4152900"/>
            <a:ext cx="5757899" cy="198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014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Term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 networks, add additional gating units in each memory cell.</a:t>
            </a:r>
          </a:p>
          <a:p>
            <a:pPr lvl="1"/>
            <a:r>
              <a:rPr lang="en-US" dirty="0"/>
              <a:t>Forget gate</a:t>
            </a:r>
          </a:p>
          <a:p>
            <a:pPr lvl="1"/>
            <a:r>
              <a:rPr lang="en-US" dirty="0"/>
              <a:t>Input gate</a:t>
            </a:r>
          </a:p>
          <a:p>
            <a:pPr lvl="1"/>
            <a:r>
              <a:rPr lang="en-US" dirty="0"/>
              <a:t>Output gate</a:t>
            </a:r>
          </a:p>
          <a:p>
            <a:r>
              <a:rPr lang="en-US" dirty="0"/>
              <a:t>Prevents vanishing/exploding gradient problem and allows network to retain state information over longer periods of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/>
              <a:pPr/>
              <a:t>4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84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Network Architecture</a:t>
            </a:r>
          </a:p>
        </p:txBody>
      </p:sp>
      <p:pic>
        <p:nvPicPr>
          <p:cNvPr id="5" name="Content Placeholder 4" descr="A LSTM neural network.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27810" y="1771650"/>
            <a:ext cx="7772400" cy="292030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/>
              <a:pPr/>
              <a:t>5</a:t>
            </a:fld>
            <a:endParaRPr lang="en-US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2025" y="5076825"/>
            <a:ext cx="6727539" cy="125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179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State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2617050"/>
          </a:xfrm>
        </p:spPr>
        <p:txBody>
          <a:bodyPr/>
          <a:lstStyle/>
          <a:p>
            <a:r>
              <a:rPr lang="en-US" dirty="0"/>
              <a:t>Maintains a vector </a:t>
            </a:r>
            <a:r>
              <a:rPr lang="en-US" i="1" dirty="0"/>
              <a:t>C</a:t>
            </a:r>
            <a:r>
              <a:rPr lang="en-US" i="1" baseline="-25000" dirty="0"/>
              <a:t>t</a:t>
            </a:r>
            <a:r>
              <a:rPr lang="en-US" i="1" dirty="0"/>
              <a:t> </a:t>
            </a:r>
            <a:r>
              <a:rPr lang="en-US" dirty="0"/>
              <a:t>that is the same dimensionality as the hidden state, </a:t>
            </a:r>
            <a:r>
              <a:rPr lang="en-US" i="1" dirty="0" err="1"/>
              <a:t>h</a:t>
            </a:r>
            <a:r>
              <a:rPr lang="en-US" i="1" baseline="-25000" dirty="0" err="1"/>
              <a:t>t</a:t>
            </a:r>
          </a:p>
          <a:p>
            <a:r>
              <a:rPr lang="en-US" dirty="0"/>
              <a:t>Information can be added or deleted from this state vector via the forget and input gates.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/>
              <a:pPr/>
              <a:t>6</a:t>
            </a:fld>
            <a:endParaRPr lang="en-US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6199" y="4038600"/>
            <a:ext cx="6398449" cy="197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08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State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remember person &amp; number of a subject noun so that it can be checked to agree with the person &amp; number of verb when it is eventually encountered.</a:t>
            </a:r>
            <a:endParaRPr lang="en-US" dirty="0">
              <a:solidFill>
                <a:srgbClr val="000000"/>
              </a:solidFill>
              <a:latin typeface="Times New Roman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/>
              </a:rPr>
              <a:t>Forget gate will remove existing information of a prior subject when a new one is encountered.</a:t>
            </a:r>
          </a:p>
          <a:p>
            <a:r>
              <a:rPr lang="en-US" dirty="0">
                <a:solidFill>
                  <a:srgbClr val="000000"/>
                </a:solidFill>
                <a:latin typeface="Times New Roman"/>
              </a:rPr>
              <a:t>Input gate "adds" in the information for the new 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/>
              <a:pPr/>
              <a:t>7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89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Forget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682970"/>
          </a:xfrm>
        </p:spPr>
        <p:txBody>
          <a:bodyPr/>
          <a:lstStyle/>
          <a:p>
            <a:r>
              <a:rPr lang="en-US" dirty="0"/>
              <a:t>Forget gate computes a 0-1 value using a logistic sigmoid output function from the input, </a:t>
            </a:r>
            <a:r>
              <a:rPr lang="en-US" i="1" dirty="0" err="1"/>
              <a:t>x</a:t>
            </a:r>
            <a:r>
              <a:rPr lang="en-US" i="1" baseline="-25000" dirty="0" err="1"/>
              <a:t>t</a:t>
            </a:r>
            <a:r>
              <a:rPr lang="en-US" dirty="0"/>
              <a:t>, and the current hidden state, </a:t>
            </a:r>
            <a:r>
              <a:rPr lang="en-US" i="1" dirty="0"/>
              <a:t>h</a:t>
            </a:r>
            <a:r>
              <a:rPr lang="en-US" i="1" baseline="-25000" dirty="0"/>
              <a:t>t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Times New Roman"/>
              </a:rPr>
              <a:t>Multiplicatively combined with cell state, "forgetting" information where the gate outputs something close to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/>
              <a:pPr/>
              <a:t>8</a:t>
            </a:fld>
            <a:endParaRPr lang="en-US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2868" y="4438650"/>
            <a:ext cx="7343611" cy="226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475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Hyperbolic Tangent Units</a:t>
            </a:r>
            <a:endParaRPr lang="en-US" dirty="0">
              <a:solidFill>
                <a:srgbClr val="3333FF"/>
              </a:solidFill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2740419"/>
          </a:xfrm>
        </p:spPr>
        <p:txBody>
          <a:bodyPr/>
          <a:lstStyle/>
          <a:p>
            <a:r>
              <a:rPr lang="en-US" dirty="0"/>
              <a:t>Tanh can be used as an alternative nonlinear function to the sigmoid logistic (0-1) output function.</a:t>
            </a:r>
            <a:endParaRPr lang="en-US" dirty="0">
              <a:solidFill>
                <a:srgbClr val="000000"/>
              </a:solidFill>
              <a:latin typeface="Times New Roman"/>
            </a:endParaRPr>
          </a:p>
          <a:p>
            <a:r>
              <a:rPr lang="en-US" dirty="0"/>
              <a:t>Used to produce </a:t>
            </a:r>
            <a:r>
              <a:rPr lang="en-US" dirty="0" err="1"/>
              <a:t>thresholded</a:t>
            </a:r>
            <a:r>
              <a:rPr lang="en-US" dirty="0"/>
              <a:t> output between –1 and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/>
              <a:pPr/>
              <a:t>9</a:t>
            </a:fld>
            <a:endParaRPr lang="en-US">
              <a:latin typeface="+mn-lt"/>
            </a:endParaRPr>
          </a:p>
        </p:txBody>
      </p:sp>
      <p:pic>
        <p:nvPicPr>
          <p:cNvPr id="5" name="Picture 4" descr="TanhReal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47925" y="4000500"/>
            <a:ext cx="3853878" cy="249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68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66"/>
      </a:hlink>
      <a:folHlink>
        <a:srgbClr val="B2B2B2"/>
      </a:folHlink>
    </a:clrScheme>
    <a:fontScheme name="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Documents\Powerpoint\IR Course\models.ppt</Template>
  <TotalTime>13316</TotalTime>
  <Words>1042</Words>
  <Application>Microsoft Office PowerPoint</Application>
  <PresentationFormat>On-screen Show (4:3)</PresentationFormat>
  <Paragraphs>152</Paragraphs>
  <Slides>24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models</vt:lpstr>
      <vt:lpstr>CS 388: Natural Language Processing: LSTM Recurrent Neural Networks</vt:lpstr>
      <vt:lpstr>Vanishing/Exploding Gradient Problem</vt:lpstr>
      <vt:lpstr>Long Distance Dependencies</vt:lpstr>
      <vt:lpstr>Long Short Term Memory</vt:lpstr>
      <vt:lpstr>LSTM Network Architecture</vt:lpstr>
      <vt:lpstr>Cell State </vt:lpstr>
      <vt:lpstr>Cell State Example</vt:lpstr>
      <vt:lpstr>Forget Gate</vt:lpstr>
      <vt:lpstr>Hyperbolic Tangent Units</vt:lpstr>
      <vt:lpstr>Input Gate</vt:lpstr>
      <vt:lpstr>Updating the Cell State</vt:lpstr>
      <vt:lpstr>Output Gate</vt:lpstr>
      <vt:lpstr>Overall Network Architecture</vt:lpstr>
      <vt:lpstr>LSTM Training</vt:lpstr>
      <vt:lpstr>General Problems Solved with LSTMs</vt:lpstr>
      <vt:lpstr>Sequence to Sequence  Transduction (Mapping)</vt:lpstr>
      <vt:lpstr>Summary of  LSTM Application Architectures</vt:lpstr>
      <vt:lpstr>Successful Applications of LSTMs</vt:lpstr>
      <vt:lpstr>Bi-directional LSTM (Bi-LSTM)</vt:lpstr>
      <vt:lpstr>Gated Recurrent Unit (GRU)</vt:lpstr>
      <vt:lpstr>GRU vs. LSTM</vt:lpstr>
      <vt:lpstr>Attention</vt:lpstr>
      <vt:lpstr>Attention for Image Captioning (Xu, et al. 2015)</vt:lpstr>
      <vt:lpstr>Conclusions</vt:lpstr>
    </vt:vector>
  </TitlesOfParts>
  <Company>University of Texas at Austin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Information Retrieval and Web Search</dc:title>
  <dc:creator>Raymond Mooney</dc:creator>
  <cp:lastModifiedBy>mooney</cp:lastModifiedBy>
  <cp:revision>325</cp:revision>
  <cp:lastPrinted>1601-01-01T00:00:00Z</cp:lastPrinted>
  <dcterms:created xsi:type="dcterms:W3CDTF">2001-05-20T22:11:52Z</dcterms:created>
  <dcterms:modified xsi:type="dcterms:W3CDTF">2017-02-17T21:47:26Z</dcterms:modified>
</cp:coreProperties>
</file>