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8" r:id="rId3"/>
    <p:sldId id="259" r:id="rId4"/>
    <p:sldId id="262" r:id="rId5"/>
    <p:sldId id="260" r:id="rId6"/>
    <p:sldId id="261" r:id="rId7"/>
    <p:sldId id="257" r:id="rId8"/>
    <p:sldId id="303" r:id="rId9"/>
    <p:sldId id="266" r:id="rId10"/>
    <p:sldId id="304" r:id="rId11"/>
  </p:sldIdLst>
  <p:sldSz cx="9144000" cy="5143500" type="screen16x9"/>
  <p:notesSz cx="6858000" cy="9144000"/>
  <p:embeddedFontLst>
    <p:embeddedFont>
      <p:font typeface="Michroma" panose="020B0604020202020204" charset="-93"/>
      <p:regular r:id="rId13"/>
    </p:embeddedFont>
    <p:embeddedFont>
      <p:font typeface="Roboto Mono" panose="020B0604020202020204" charset="0"/>
      <p:regular r:id="rId14"/>
      <p:bold r:id="rId15"/>
      <p:italic r:id="rId16"/>
      <p:boldItalic r:id="rId17"/>
    </p:embeddedFont>
    <p:embeddedFont>
      <p:font typeface="Roboto Mono Medium"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ĩnh" initials="T" lastIdx="2" clrIdx="0">
    <p:extLst>
      <p:ext uri="{19B8F6BF-5375-455C-9EA6-DF929625EA0E}">
        <p15:presenceInfo xmlns:p15="http://schemas.microsoft.com/office/powerpoint/2012/main" userId="Tĩ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A7E1C0-1B20-4452-9A62-42E7D9887D57}">
  <a:tblStyle styleId="{66A7E1C0-1B20-4452-9A62-42E7D9887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3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bc263f502_0_2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bc263f502_0_2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bc263f5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bc263f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30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2937d05419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2937d05419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73" y="1414763"/>
            <a:ext cx="7717500" cy="1477500"/>
          </a:xfrm>
          <a:prstGeom prst="rect">
            <a:avLst/>
          </a:prstGeom>
          <a:effectLst>
            <a:outerShdw blurRad="185738" algn="bl" rotWithShape="0">
              <a:schemeClr val="dk1">
                <a:alpha val="71000"/>
              </a:schemeClr>
            </a:outerShdw>
          </a:effectLst>
        </p:spPr>
        <p:txBody>
          <a:bodyPr spcFirstLastPara="1" wrap="square" lIns="91425" tIns="91425" rIns="91425" bIns="91425" anchor="b" anchorCtr="0">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00401" y="2962238"/>
            <a:ext cx="57432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238625" y="3371800"/>
            <a:ext cx="6334125" cy="2109275"/>
          </a:xfrm>
          <a:prstGeom prst="rect">
            <a:avLst/>
          </a:prstGeom>
          <a:noFill/>
          <a:ln>
            <a:noFill/>
          </a:ln>
          <a:effectLst>
            <a:outerShdw blurRad="271463" algn="bl" rotWithShape="0">
              <a:schemeClr val="lt2">
                <a:alpha val="72000"/>
              </a:schemeClr>
            </a:outerShdw>
          </a:effectLst>
        </p:spPr>
      </p:pic>
      <p:pic>
        <p:nvPicPr>
          <p:cNvPr id="13" name="Google Shape;13;p2"/>
          <p:cNvPicPr preferRelativeResize="0"/>
          <p:nvPr/>
        </p:nvPicPr>
        <p:blipFill>
          <a:blip r:embed="rId4">
            <a:alphaModFix/>
          </a:blip>
          <a:stretch>
            <a:fillRect/>
          </a:stretch>
        </p:blipFill>
        <p:spPr>
          <a:xfrm>
            <a:off x="-901626" y="-764473"/>
            <a:ext cx="3230073" cy="2109275"/>
          </a:xfrm>
          <a:prstGeom prst="rect">
            <a:avLst/>
          </a:prstGeom>
          <a:noFill/>
          <a:ln>
            <a:noFill/>
          </a:ln>
          <a:effectLst>
            <a:outerShdw blurRad="471488" algn="bl" rotWithShape="0">
              <a:schemeClr val="lt2">
                <a:alpha val="67000"/>
              </a:scheme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8"/>
        <p:cNvGrpSpPr/>
        <p:nvPr/>
      </p:nvGrpSpPr>
      <p:grpSpPr>
        <a:xfrm>
          <a:off x="0" y="0"/>
          <a:ext cx="0" cy="0"/>
          <a:chOff x="0" y="0"/>
          <a:chExt cx="0" cy="0"/>
        </a:xfrm>
      </p:grpSpPr>
      <p:pic>
        <p:nvPicPr>
          <p:cNvPr id="239" name="Google Shape;239;p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40" name="Google Shape;240;p24"/>
          <p:cNvPicPr preferRelativeResize="0"/>
          <p:nvPr/>
        </p:nvPicPr>
        <p:blipFill>
          <a:blip r:embed="rId3">
            <a:alphaModFix/>
          </a:blip>
          <a:stretch>
            <a:fillRect/>
          </a:stretch>
        </p:blipFill>
        <p:spPr>
          <a:xfrm rot="-8543699">
            <a:off x="8148620" y="3927779"/>
            <a:ext cx="3546408" cy="2315791"/>
          </a:xfrm>
          <a:prstGeom prst="rect">
            <a:avLst/>
          </a:prstGeom>
          <a:noFill/>
          <a:ln>
            <a:noFill/>
          </a:ln>
          <a:effectLst>
            <a:outerShdw blurRad="142875" algn="bl" rotWithShape="0">
              <a:schemeClr val="lt2">
                <a:alpha val="69000"/>
              </a:schemeClr>
            </a:outerShdw>
          </a:effectLst>
        </p:spPr>
      </p:pic>
      <p:pic>
        <p:nvPicPr>
          <p:cNvPr id="241" name="Google Shape;241;p24"/>
          <p:cNvPicPr preferRelativeResize="0"/>
          <p:nvPr/>
        </p:nvPicPr>
        <p:blipFill>
          <a:blip r:embed="rId4">
            <a:alphaModFix/>
          </a:blip>
          <a:stretch>
            <a:fillRect/>
          </a:stretch>
        </p:blipFill>
        <p:spPr>
          <a:xfrm rot="-1525851">
            <a:off x="-1625356" y="-2173849"/>
            <a:ext cx="3614137" cy="3444247"/>
          </a:xfrm>
          <a:prstGeom prst="rect">
            <a:avLst/>
          </a:prstGeom>
          <a:noFill/>
          <a:ln>
            <a:noFill/>
          </a:ln>
          <a:effectLst>
            <a:outerShdw blurRad="142875" algn="bl" rotWithShape="0">
              <a:schemeClr val="lt2">
                <a:alpha val="69000"/>
              </a:scheme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42"/>
        <p:cNvGrpSpPr/>
        <p:nvPr/>
      </p:nvGrpSpPr>
      <p:grpSpPr>
        <a:xfrm>
          <a:off x="0" y="0"/>
          <a:ext cx="0" cy="0"/>
          <a:chOff x="0" y="0"/>
          <a:chExt cx="0" cy="0"/>
        </a:xfrm>
      </p:grpSpPr>
      <p:pic>
        <p:nvPicPr>
          <p:cNvPr id="243" name="Google Shape;243;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44" name="Google Shape;244;p25"/>
          <p:cNvPicPr preferRelativeResize="0"/>
          <p:nvPr/>
        </p:nvPicPr>
        <p:blipFill>
          <a:blip r:embed="rId3">
            <a:alphaModFix/>
          </a:blip>
          <a:stretch>
            <a:fillRect/>
          </a:stretch>
        </p:blipFill>
        <p:spPr>
          <a:xfrm rot="10800000" flipH="1">
            <a:off x="4577475" y="-1296342"/>
            <a:ext cx="4252300" cy="4052442"/>
          </a:xfrm>
          <a:prstGeom prst="rect">
            <a:avLst/>
          </a:prstGeom>
          <a:noFill/>
          <a:ln>
            <a:noFill/>
          </a:ln>
          <a:effectLst>
            <a:outerShdw blurRad="157163" algn="bl" rotWithShape="0">
              <a:schemeClr val="lt2">
                <a:alpha val="71000"/>
              </a:schemeClr>
            </a:outerShdw>
          </a:effectLst>
        </p:spPr>
      </p:pic>
      <p:pic>
        <p:nvPicPr>
          <p:cNvPr id="245" name="Google Shape;245;p25"/>
          <p:cNvPicPr preferRelativeResize="0"/>
          <p:nvPr/>
        </p:nvPicPr>
        <p:blipFill>
          <a:blip r:embed="rId3">
            <a:alphaModFix/>
          </a:blip>
          <a:stretch>
            <a:fillRect/>
          </a:stretch>
        </p:blipFill>
        <p:spPr>
          <a:xfrm rot="6976236" flipH="1">
            <a:off x="7644526" y="2494609"/>
            <a:ext cx="4252299" cy="4052441"/>
          </a:xfrm>
          <a:prstGeom prst="rect">
            <a:avLst/>
          </a:prstGeom>
          <a:noFill/>
          <a:ln>
            <a:noFill/>
          </a:ln>
          <a:effectLst>
            <a:outerShdw blurRad="157163" algn="bl" rotWithShape="0">
              <a:schemeClr val="lt2">
                <a:alpha val="71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1027725" y="1988175"/>
            <a:ext cx="5677800" cy="1662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027725" y="601250"/>
            <a:ext cx="2067900" cy="91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800" b="0">
                <a:latin typeface="Roboto Mono Medium"/>
                <a:ea typeface="Roboto Mono Medium"/>
                <a:cs typeface="Roboto Mono Medium"/>
                <a:sym typeface="Roboto Mon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1027726" y="3600275"/>
            <a:ext cx="4230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240450" y="261725"/>
            <a:ext cx="276900" cy="4688100"/>
            <a:chOff x="240450" y="261725"/>
            <a:chExt cx="276900" cy="4688100"/>
          </a:xfrm>
        </p:grpSpPr>
        <p:sp>
          <p:nvSpPr>
            <p:cNvPr id="20" name="Google Shape;20;p3"/>
            <p:cNvSpPr txBox="1"/>
            <p:nvPr/>
          </p:nvSpPr>
          <p:spPr>
            <a:xfrm rot="-5400000">
              <a:off x="-613950" y="3818525"/>
              <a:ext cx="1985700" cy="27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
                  <a:solidFill>
                    <a:schemeClr val="dk1"/>
                  </a:solidFill>
                  <a:latin typeface="Roboto Mono Medium"/>
                  <a:ea typeface="Roboto Mono Medium"/>
                  <a:cs typeface="Roboto Mono Medium"/>
                  <a:sym typeface="Roboto Mono Medium"/>
                </a:rPr>
                <a:t>Global Technology Investigation Center</a:t>
              </a:r>
              <a:endParaRPr sz="600">
                <a:solidFill>
                  <a:schemeClr val="dk1"/>
                </a:solidFill>
                <a:latin typeface="Roboto Mono Medium"/>
                <a:ea typeface="Roboto Mono Medium"/>
                <a:cs typeface="Roboto Mono Medium"/>
                <a:sym typeface="Roboto Mono Medium"/>
              </a:endParaRPr>
            </a:p>
          </p:txBody>
        </p:sp>
        <p:sp>
          <p:nvSpPr>
            <p:cNvPr id="21" name="Google Shape;21;p3"/>
            <p:cNvSpPr txBox="1"/>
            <p:nvPr/>
          </p:nvSpPr>
          <p:spPr>
            <a:xfrm rot="-5400000">
              <a:off x="900" y="501275"/>
              <a:ext cx="756000" cy="27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
                  <a:solidFill>
                    <a:schemeClr val="dk1"/>
                  </a:solidFill>
                  <a:latin typeface="Roboto Mono Medium"/>
                  <a:ea typeface="Roboto Mono Medium"/>
                  <a:cs typeface="Roboto Mono Medium"/>
                  <a:sym typeface="Roboto Mono Medium"/>
                </a:rPr>
                <a:t>by Slidesgo</a:t>
              </a:r>
              <a:endParaRPr sz="600">
                <a:solidFill>
                  <a:schemeClr val="dk1"/>
                </a:solidFill>
                <a:latin typeface="Roboto Mono Medium"/>
                <a:ea typeface="Roboto Mono Medium"/>
                <a:cs typeface="Roboto Mono Medium"/>
                <a:sym typeface="Roboto Mono Medium"/>
              </a:endParaRPr>
            </a:p>
          </p:txBody>
        </p:sp>
        <p:sp>
          <p:nvSpPr>
            <p:cNvPr id="22" name="Google Shape;22;p3"/>
            <p:cNvSpPr txBox="1"/>
            <p:nvPr/>
          </p:nvSpPr>
          <p:spPr>
            <a:xfrm rot="-5400000">
              <a:off x="177300" y="1977625"/>
              <a:ext cx="403200" cy="27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
                  <a:solidFill>
                    <a:schemeClr val="dk1"/>
                  </a:solidFill>
                  <a:latin typeface="Roboto Mono Medium"/>
                  <a:ea typeface="Roboto Mono Medium"/>
                  <a:cs typeface="Roboto Mono Medium"/>
                  <a:sym typeface="Roboto Mono Medium"/>
                </a:rPr>
                <a:t>01</a:t>
              </a:r>
              <a:endParaRPr sz="600">
                <a:solidFill>
                  <a:schemeClr val="dk1"/>
                </a:solidFill>
                <a:latin typeface="Roboto Mono Medium"/>
                <a:ea typeface="Roboto Mono Medium"/>
                <a:cs typeface="Roboto Mono Medium"/>
                <a:sym typeface="Roboto Mono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pic>
        <p:nvPicPr>
          <p:cNvPr id="45" name="Google Shape;45;p6"/>
          <p:cNvPicPr preferRelativeResize="0"/>
          <p:nvPr/>
        </p:nvPicPr>
        <p:blipFill>
          <a:blip r:embed="rId3">
            <a:alphaModFix/>
          </a:blip>
          <a:stretch>
            <a:fillRect/>
          </a:stretch>
        </p:blipFill>
        <p:spPr>
          <a:xfrm>
            <a:off x="-1122077" y="4426974"/>
            <a:ext cx="2990263" cy="1704450"/>
          </a:xfrm>
          <a:prstGeom prst="rect">
            <a:avLst/>
          </a:prstGeom>
          <a:noFill/>
          <a:ln>
            <a:noFill/>
          </a:ln>
          <a:effectLst>
            <a:outerShdw blurRad="142875" algn="bl" rotWithShape="0">
              <a:srgbClr val="16AFC0">
                <a:alpha val="69000"/>
              </a:srgbClr>
            </a:outerShdw>
          </a:effectLst>
        </p:spPr>
      </p:pic>
      <p:pic>
        <p:nvPicPr>
          <p:cNvPr id="46" name="Google Shape;46;p6"/>
          <p:cNvPicPr preferRelativeResize="0"/>
          <p:nvPr/>
        </p:nvPicPr>
        <p:blipFill>
          <a:blip r:embed="rId4">
            <a:alphaModFix/>
          </a:blip>
          <a:stretch>
            <a:fillRect/>
          </a:stretch>
        </p:blipFill>
        <p:spPr>
          <a:xfrm rot="5162141" flipH="1">
            <a:off x="8503300" y="-219356"/>
            <a:ext cx="1795471" cy="1711089"/>
          </a:xfrm>
          <a:prstGeom prst="rect">
            <a:avLst/>
          </a:prstGeom>
          <a:noFill/>
          <a:ln>
            <a:noFill/>
          </a:ln>
          <a:effectLst>
            <a:outerShdw blurRad="157163" algn="bl" rotWithShape="0">
              <a:schemeClr val="lt2">
                <a:alpha val="71000"/>
              </a:schemeClr>
            </a:outerShdw>
          </a:effectLst>
        </p:spPr>
      </p:pic>
      <p:grpSp>
        <p:nvGrpSpPr>
          <p:cNvPr id="47" name="Google Shape;47;p6"/>
          <p:cNvGrpSpPr/>
          <p:nvPr/>
        </p:nvGrpSpPr>
        <p:grpSpPr>
          <a:xfrm>
            <a:off x="217988" y="216363"/>
            <a:ext cx="931425" cy="228650"/>
            <a:chOff x="2162175" y="4027900"/>
            <a:chExt cx="931425" cy="228650"/>
          </a:xfrm>
        </p:grpSpPr>
        <p:cxnSp>
          <p:nvCxnSpPr>
            <p:cNvPr id="48" name="Google Shape;48;p6"/>
            <p:cNvCxnSpPr/>
            <p:nvPr/>
          </p:nvCxnSpPr>
          <p:spPr>
            <a:xfrm>
              <a:off x="21621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49" name="Google Shape;49;p6"/>
            <p:cNvCxnSpPr/>
            <p:nvPr/>
          </p:nvCxnSpPr>
          <p:spPr>
            <a:xfrm>
              <a:off x="27717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a:off x="2400375" y="4152400"/>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6"/>
            <p:cNvCxnSpPr/>
            <p:nvPr/>
          </p:nvCxnSpPr>
          <p:spPr>
            <a:xfrm>
              <a:off x="2960100" y="4256550"/>
              <a:ext cx="1335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8"/>
          <p:cNvSpPr txBox="1">
            <a:spLocks noGrp="1"/>
          </p:cNvSpPr>
          <p:nvPr>
            <p:ph type="title"/>
          </p:nvPr>
        </p:nvSpPr>
        <p:spPr>
          <a:xfrm>
            <a:off x="3225125" y="1598222"/>
            <a:ext cx="52056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pic>
        <p:nvPicPr>
          <p:cNvPr id="65" name="Google Shape;6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9"/>
          <p:cNvSpPr txBox="1">
            <a:spLocks noGrp="1"/>
          </p:cNvSpPr>
          <p:nvPr>
            <p:ph type="title"/>
          </p:nvPr>
        </p:nvSpPr>
        <p:spPr>
          <a:xfrm>
            <a:off x="713400" y="1371150"/>
            <a:ext cx="49530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 name="Google Shape;67;p9"/>
          <p:cNvSpPr txBox="1">
            <a:spLocks noGrp="1"/>
          </p:cNvSpPr>
          <p:nvPr>
            <p:ph type="subTitle" idx="1"/>
          </p:nvPr>
        </p:nvSpPr>
        <p:spPr>
          <a:xfrm>
            <a:off x="713400" y="2202450"/>
            <a:ext cx="49530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pic>
        <p:nvPicPr>
          <p:cNvPr id="71" name="Google Shape;71;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72" name="Google Shape;72;p11"/>
          <p:cNvSpPr txBox="1">
            <a:spLocks noGrp="1"/>
          </p:cNvSpPr>
          <p:nvPr>
            <p:ph type="title" hasCustomPrompt="1"/>
          </p:nvPr>
        </p:nvSpPr>
        <p:spPr>
          <a:xfrm>
            <a:off x="2114575" y="1385675"/>
            <a:ext cx="4914900" cy="1416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subTitle" idx="1"/>
          </p:nvPr>
        </p:nvSpPr>
        <p:spPr>
          <a:xfrm>
            <a:off x="2381350" y="3455250"/>
            <a:ext cx="4381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1"/>
          <p:cNvSpPr txBox="1"/>
          <p:nvPr/>
        </p:nvSpPr>
        <p:spPr>
          <a:xfrm>
            <a:off x="1059075" y="269913"/>
            <a:ext cx="5757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1"/>
                </a:solidFill>
                <a:latin typeface="Roboto Mono Medium"/>
                <a:ea typeface="Roboto Mono Medium"/>
                <a:cs typeface="Roboto Mono Medium"/>
                <a:sym typeface="Roboto Mono Medium"/>
              </a:rPr>
              <a:t>FINDING TARGET…</a:t>
            </a:r>
            <a:endParaRPr sz="600">
              <a:solidFill>
                <a:schemeClr val="dk1"/>
              </a:solidFill>
              <a:latin typeface="Roboto Mono Medium"/>
              <a:ea typeface="Roboto Mono Medium"/>
              <a:cs typeface="Roboto Mono Medium"/>
              <a:sym typeface="Roboto Mono Medium"/>
            </a:endParaRPr>
          </a:p>
        </p:txBody>
      </p:sp>
      <p:grpSp>
        <p:nvGrpSpPr>
          <p:cNvPr id="75" name="Google Shape;75;p11"/>
          <p:cNvGrpSpPr/>
          <p:nvPr/>
        </p:nvGrpSpPr>
        <p:grpSpPr>
          <a:xfrm flipH="1">
            <a:off x="360876" y="392300"/>
            <a:ext cx="429607" cy="124500"/>
            <a:chOff x="4348157" y="866775"/>
            <a:chExt cx="371697" cy="124500"/>
          </a:xfrm>
        </p:grpSpPr>
        <p:cxnSp>
          <p:nvCxnSpPr>
            <p:cNvPr id="76" name="Google Shape;76;p11"/>
            <p:cNvCxnSpPr/>
            <p:nvPr/>
          </p:nvCxnSpPr>
          <p:spPr>
            <a:xfrm>
              <a:off x="4481654"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77" name="Google Shape;77;p11"/>
            <p:cNvCxnSpPr/>
            <p:nvPr/>
          </p:nvCxnSpPr>
          <p:spPr>
            <a:xfrm>
              <a:off x="4348157" y="991275"/>
              <a:ext cx="133500" cy="0"/>
            </a:xfrm>
            <a:prstGeom prst="straightConnector1">
              <a:avLst/>
            </a:prstGeom>
            <a:noFill/>
            <a:ln w="19050" cap="flat" cmpd="sng">
              <a:solidFill>
                <a:schemeClr val="dk1"/>
              </a:solidFill>
              <a:prstDash val="solid"/>
              <a:round/>
              <a:headEnd type="none" w="med" len="med"/>
              <a:tailEnd type="none" w="med" len="med"/>
            </a:ln>
          </p:spPr>
        </p:cxnSp>
      </p:grpSp>
      <p:grpSp>
        <p:nvGrpSpPr>
          <p:cNvPr id="78" name="Google Shape;78;p11"/>
          <p:cNvGrpSpPr/>
          <p:nvPr/>
        </p:nvGrpSpPr>
        <p:grpSpPr>
          <a:xfrm>
            <a:off x="5467013" y="4622775"/>
            <a:ext cx="1876575" cy="216900"/>
            <a:chOff x="3762375" y="774375"/>
            <a:chExt cx="1876575" cy="216900"/>
          </a:xfrm>
        </p:grpSpPr>
        <p:cxnSp>
          <p:nvCxnSpPr>
            <p:cNvPr id="79" name="Google Shape;79;p11"/>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11"/>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11"/>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11"/>
            <p:cNvCxnSpPr/>
            <p:nvPr/>
          </p:nvCxnSpPr>
          <p:spPr>
            <a:xfrm>
              <a:off x="5505450" y="774375"/>
              <a:ext cx="133500" cy="0"/>
            </a:xfrm>
            <a:prstGeom prst="straightConnector1">
              <a:avLst/>
            </a:prstGeom>
            <a:noFill/>
            <a:ln w="19050" cap="flat" cmpd="sng">
              <a:solidFill>
                <a:schemeClr val="dk1"/>
              </a:solidFill>
              <a:prstDash val="solid"/>
              <a:round/>
              <a:headEnd type="none" w="med" len="med"/>
              <a:tailEnd type="none" w="med" len="med"/>
            </a:ln>
          </p:spPr>
        </p:cxnSp>
      </p:grpSp>
      <p:sp>
        <p:nvSpPr>
          <p:cNvPr id="83" name="Google Shape;83;p11"/>
          <p:cNvSpPr txBox="1"/>
          <p:nvPr/>
        </p:nvSpPr>
        <p:spPr>
          <a:xfrm>
            <a:off x="7895083" y="4592763"/>
            <a:ext cx="10713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1"/>
                </a:solidFill>
                <a:latin typeface="Roboto Mono Medium"/>
                <a:ea typeface="Roboto Mono Medium"/>
                <a:cs typeface="Roboto Mono Medium"/>
                <a:sym typeface="Roboto Mono Medium"/>
              </a:rPr>
              <a:t>SYSTEM HALTED</a:t>
            </a:r>
            <a:endParaRPr sz="600">
              <a:solidFill>
                <a:schemeClr val="dk1"/>
              </a:solidFill>
              <a:latin typeface="Roboto Mono Medium"/>
              <a:ea typeface="Roboto Mono Medium"/>
              <a:cs typeface="Roboto Mono Medium"/>
              <a:sym typeface="Roboto Mono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pic>
        <p:nvPicPr>
          <p:cNvPr id="87" name="Google Shape;87;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88" name="Google Shape;88;p13"/>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89" name="Google Shape;89;p13"/>
          <p:cNvSpPr txBox="1">
            <a:spLocks noGrp="1"/>
          </p:cNvSpPr>
          <p:nvPr>
            <p:ph type="title" idx="2"/>
          </p:nvPr>
        </p:nvSpPr>
        <p:spPr>
          <a:xfrm>
            <a:off x="1334838" y="1676325"/>
            <a:ext cx="2928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
          </p:nvPr>
        </p:nvSpPr>
        <p:spPr>
          <a:xfrm>
            <a:off x="1334838" y="2098807"/>
            <a:ext cx="292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3"/>
          </p:nvPr>
        </p:nvSpPr>
        <p:spPr>
          <a:xfrm>
            <a:off x="5300262" y="1676325"/>
            <a:ext cx="2928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13"/>
          <p:cNvSpPr txBox="1">
            <a:spLocks noGrp="1"/>
          </p:cNvSpPr>
          <p:nvPr>
            <p:ph type="subTitle" idx="4"/>
          </p:nvPr>
        </p:nvSpPr>
        <p:spPr>
          <a:xfrm>
            <a:off x="5300262" y="2098807"/>
            <a:ext cx="292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5"/>
          </p:nvPr>
        </p:nvSpPr>
        <p:spPr>
          <a:xfrm>
            <a:off x="1334838" y="3380370"/>
            <a:ext cx="2928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3"/>
          <p:cNvSpPr txBox="1">
            <a:spLocks noGrp="1"/>
          </p:cNvSpPr>
          <p:nvPr>
            <p:ph type="subTitle" idx="6"/>
          </p:nvPr>
        </p:nvSpPr>
        <p:spPr>
          <a:xfrm>
            <a:off x="1334838" y="3802852"/>
            <a:ext cx="292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7"/>
          </p:nvPr>
        </p:nvSpPr>
        <p:spPr>
          <a:xfrm>
            <a:off x="5300262" y="3380370"/>
            <a:ext cx="2928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13"/>
          <p:cNvSpPr txBox="1">
            <a:spLocks noGrp="1"/>
          </p:cNvSpPr>
          <p:nvPr>
            <p:ph type="subTitle" idx="8"/>
          </p:nvPr>
        </p:nvSpPr>
        <p:spPr>
          <a:xfrm>
            <a:off x="5300262" y="3802852"/>
            <a:ext cx="292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9" hasCustomPrompt="1"/>
          </p:nvPr>
        </p:nvSpPr>
        <p:spPr>
          <a:xfrm>
            <a:off x="1334836" y="127086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200" b="0">
                <a:latin typeface="Roboto Mono Medium"/>
                <a:ea typeface="Roboto Mono Medium"/>
                <a:cs typeface="Roboto Mono Medium"/>
                <a:sym typeface="Roboto Mono Medium"/>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98" name="Google Shape;98;p13"/>
          <p:cNvSpPr txBox="1">
            <a:spLocks noGrp="1"/>
          </p:cNvSpPr>
          <p:nvPr>
            <p:ph type="title" idx="13" hasCustomPrompt="1"/>
          </p:nvPr>
        </p:nvSpPr>
        <p:spPr>
          <a:xfrm>
            <a:off x="1334836" y="297491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200" b="0">
                <a:latin typeface="Roboto Mono Medium"/>
                <a:ea typeface="Roboto Mono Medium"/>
                <a:cs typeface="Roboto Mono Medium"/>
                <a:sym typeface="Roboto Mono Medium"/>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99" name="Google Shape;99;p13"/>
          <p:cNvSpPr txBox="1">
            <a:spLocks noGrp="1"/>
          </p:cNvSpPr>
          <p:nvPr>
            <p:ph type="title" idx="14" hasCustomPrompt="1"/>
          </p:nvPr>
        </p:nvSpPr>
        <p:spPr>
          <a:xfrm>
            <a:off x="5300263" y="127086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200" b="0">
                <a:latin typeface="Roboto Mono Medium"/>
                <a:ea typeface="Roboto Mono Medium"/>
                <a:cs typeface="Roboto Mono Medium"/>
                <a:sym typeface="Roboto Mono Medium"/>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00" name="Google Shape;100;p13"/>
          <p:cNvSpPr txBox="1">
            <a:spLocks noGrp="1"/>
          </p:cNvSpPr>
          <p:nvPr>
            <p:ph type="title" idx="15" hasCustomPrompt="1"/>
          </p:nvPr>
        </p:nvSpPr>
        <p:spPr>
          <a:xfrm>
            <a:off x="5300263" y="297491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200" b="0">
                <a:latin typeface="Roboto Mono Medium"/>
                <a:ea typeface="Roboto Mono Medium"/>
                <a:cs typeface="Roboto Mono Medium"/>
                <a:sym typeface="Roboto Mono Medium"/>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grpSp>
        <p:nvGrpSpPr>
          <p:cNvPr id="101" name="Google Shape;101;p13"/>
          <p:cNvGrpSpPr/>
          <p:nvPr/>
        </p:nvGrpSpPr>
        <p:grpSpPr>
          <a:xfrm>
            <a:off x="3292600" y="4534575"/>
            <a:ext cx="1876575" cy="342900"/>
            <a:chOff x="3762375" y="648375"/>
            <a:chExt cx="1876575" cy="342900"/>
          </a:xfrm>
        </p:grpSpPr>
        <p:cxnSp>
          <p:nvCxnSpPr>
            <p:cNvPr id="102" name="Google Shape;102;p13"/>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13"/>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13"/>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13"/>
            <p:cNvCxnSpPr/>
            <p:nvPr/>
          </p:nvCxnSpPr>
          <p:spPr>
            <a:xfrm>
              <a:off x="5505450" y="648375"/>
              <a:ext cx="133500" cy="0"/>
            </a:xfrm>
            <a:prstGeom prst="straightConnector1">
              <a:avLst/>
            </a:prstGeom>
            <a:noFill/>
            <a:ln w="19050" cap="flat" cmpd="sng">
              <a:solidFill>
                <a:schemeClr val="dk1"/>
              </a:solidFill>
              <a:prstDash val="solid"/>
              <a:round/>
              <a:headEnd type="none" w="med" len="med"/>
              <a:tailEnd type="none" w="med" len="med"/>
            </a:ln>
          </p:spPr>
        </p:cxnSp>
      </p:grpSp>
      <p:pic>
        <p:nvPicPr>
          <p:cNvPr id="106" name="Google Shape;106;p13"/>
          <p:cNvPicPr preferRelativeResize="0"/>
          <p:nvPr/>
        </p:nvPicPr>
        <p:blipFill>
          <a:blip r:embed="rId3">
            <a:alphaModFix/>
          </a:blip>
          <a:stretch>
            <a:fillRect/>
          </a:stretch>
        </p:blipFill>
        <p:spPr>
          <a:xfrm>
            <a:off x="6632649" y="-1203848"/>
            <a:ext cx="3230072" cy="2109275"/>
          </a:xfrm>
          <a:prstGeom prst="rect">
            <a:avLst/>
          </a:prstGeom>
          <a:noFill/>
          <a:ln>
            <a:noFill/>
          </a:ln>
          <a:effectLst>
            <a:outerShdw blurRad="471488" algn="bl" rotWithShape="0">
              <a:schemeClr val="lt2">
                <a:alpha val="67000"/>
              </a:schemeClr>
            </a:outerShdw>
          </a:effectLst>
        </p:spPr>
      </p:pic>
      <p:pic>
        <p:nvPicPr>
          <p:cNvPr id="107" name="Google Shape;107;p13"/>
          <p:cNvPicPr preferRelativeResize="0"/>
          <p:nvPr/>
        </p:nvPicPr>
        <p:blipFill>
          <a:blip r:embed="rId4">
            <a:alphaModFix/>
          </a:blip>
          <a:stretch>
            <a:fillRect/>
          </a:stretch>
        </p:blipFill>
        <p:spPr>
          <a:xfrm>
            <a:off x="-607450" y="4486275"/>
            <a:ext cx="3448630" cy="1148400"/>
          </a:xfrm>
          <a:prstGeom prst="rect">
            <a:avLst/>
          </a:prstGeom>
          <a:noFill/>
          <a:ln>
            <a:noFill/>
          </a:ln>
          <a:effectLst>
            <a:outerShdw blurRad="271463" algn="bl" rotWithShape="0">
              <a:schemeClr val="lt2">
                <a:alpha val="72000"/>
              </a:schemeClr>
            </a:outerShdw>
          </a:effectLst>
        </p:spPr>
      </p:pic>
      <p:grpSp>
        <p:nvGrpSpPr>
          <p:cNvPr id="108" name="Google Shape;108;p13"/>
          <p:cNvGrpSpPr/>
          <p:nvPr/>
        </p:nvGrpSpPr>
        <p:grpSpPr>
          <a:xfrm>
            <a:off x="301750" y="190500"/>
            <a:ext cx="371550" cy="124500"/>
            <a:chOff x="4238625" y="866775"/>
            <a:chExt cx="371550" cy="124500"/>
          </a:xfrm>
        </p:grpSpPr>
        <p:cxnSp>
          <p:nvCxnSpPr>
            <p:cNvPr id="109" name="Google Shape;109;p13"/>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13"/>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11"/>
        <p:cNvGrpSpPr/>
        <p:nvPr/>
      </p:nvGrpSpPr>
      <p:grpSpPr>
        <a:xfrm>
          <a:off x="0" y="0"/>
          <a:ext cx="0" cy="0"/>
          <a:chOff x="0" y="0"/>
          <a:chExt cx="0" cy="0"/>
        </a:xfrm>
      </p:grpSpPr>
      <p:pic>
        <p:nvPicPr>
          <p:cNvPr id="112" name="Google Shape;11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14"/>
          <p:cNvSpPr txBox="1">
            <a:spLocks noGrp="1"/>
          </p:cNvSpPr>
          <p:nvPr>
            <p:ph type="title"/>
          </p:nvPr>
        </p:nvSpPr>
        <p:spPr>
          <a:xfrm>
            <a:off x="1007375" y="3341400"/>
            <a:ext cx="48006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2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4" name="Google Shape;114;p14"/>
          <p:cNvSpPr txBox="1">
            <a:spLocks noGrp="1"/>
          </p:cNvSpPr>
          <p:nvPr>
            <p:ph type="subTitle" idx="1"/>
          </p:nvPr>
        </p:nvSpPr>
        <p:spPr>
          <a:xfrm>
            <a:off x="1007375" y="1309500"/>
            <a:ext cx="47985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a:effectLst>
            <a:outerShdw blurRad="42863" algn="bl" rotWithShape="0">
              <a:schemeClr val="dk1">
                <a:alpha val="58000"/>
              </a:schemeClr>
            </a:outerShdw>
          </a:effectLst>
        </p:spPr>
        <p:txBody>
          <a:bodyPr spcFirstLastPara="1" wrap="square" lIns="91425" tIns="91425" rIns="91425" bIns="91425" anchor="t" anchorCtr="0">
            <a:noAutofit/>
          </a:bodyPr>
          <a:lstStyle>
            <a:lvl1pPr lvl="0">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1pPr>
            <a:lvl2pPr lvl="1">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2pPr>
            <a:lvl3pPr lvl="2">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3pPr>
            <a:lvl4pPr lvl="3">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4pPr>
            <a:lvl5pPr lvl="4">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5pPr>
            <a:lvl6pPr lvl="5">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6pPr>
            <a:lvl7pPr lvl="6">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7pPr>
            <a:lvl8pPr lvl="7">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8pPr>
            <a:lvl9pPr lvl="8">
              <a:spcBef>
                <a:spcPts val="0"/>
              </a:spcBef>
              <a:spcAft>
                <a:spcPts val="0"/>
              </a:spcAft>
              <a:buClr>
                <a:schemeClr val="dk1"/>
              </a:buClr>
              <a:buSzPts val="3400"/>
              <a:buFont typeface="Michroma"/>
              <a:buNone/>
              <a:defRPr sz="3400" b="1">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1pPr>
            <a:lvl2pPr marL="914400" lvl="1"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2pPr>
            <a:lvl3pPr marL="1371600" lvl="2"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3pPr>
            <a:lvl4pPr marL="1828800" lvl="3"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4pPr>
            <a:lvl5pPr marL="2286000" lvl="4"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5pPr>
            <a:lvl6pPr marL="2743200" lvl="5"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6pPr>
            <a:lvl7pPr marL="3200400" lvl="6"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7pPr>
            <a:lvl8pPr marL="3657600" lvl="7"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8pPr>
            <a:lvl9pPr marL="4114800" lvl="8" indent="-317500">
              <a:lnSpc>
                <a:spcPct val="100000"/>
              </a:lnSpc>
              <a:spcBef>
                <a:spcPts val="0"/>
              </a:spcBef>
              <a:spcAft>
                <a:spcPts val="0"/>
              </a:spcAft>
              <a:buClr>
                <a:schemeClr val="dk1"/>
              </a:buClr>
              <a:buSzPts val="1400"/>
              <a:buFont typeface="Roboto Mono Medium"/>
              <a:buChar char="■"/>
              <a:defRPr>
                <a:solidFill>
                  <a:schemeClr val="dk1"/>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0"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Nhóm  4</a:t>
            </a:r>
            <a:br>
              <a:rPr lang="en"/>
            </a:br>
            <a:r>
              <a:rPr lang="en"/>
              <a:t>Lịch Sử</a:t>
            </a:r>
            <a:endParaRPr/>
          </a:p>
        </p:txBody>
      </p:sp>
      <p:grpSp>
        <p:nvGrpSpPr>
          <p:cNvPr id="272" name="Google Shape;272;p29"/>
          <p:cNvGrpSpPr/>
          <p:nvPr/>
        </p:nvGrpSpPr>
        <p:grpSpPr>
          <a:xfrm>
            <a:off x="3762375" y="648375"/>
            <a:ext cx="1876575" cy="342900"/>
            <a:chOff x="3762375" y="648375"/>
            <a:chExt cx="1876575" cy="342900"/>
          </a:xfrm>
        </p:grpSpPr>
        <p:cxnSp>
          <p:nvCxnSpPr>
            <p:cNvPr id="273" name="Google Shape;273;p29"/>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274" name="Google Shape;274;p29"/>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275" name="Google Shape;275;p29"/>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276" name="Google Shape;276;p29"/>
            <p:cNvCxnSpPr/>
            <p:nvPr/>
          </p:nvCxnSpPr>
          <p:spPr>
            <a:xfrm>
              <a:off x="5505450" y="648375"/>
              <a:ext cx="133500" cy="0"/>
            </a:xfrm>
            <a:prstGeom prst="straightConnector1">
              <a:avLst/>
            </a:prstGeom>
            <a:noFill/>
            <a:ln w="19050" cap="flat" cmpd="sng">
              <a:solidFill>
                <a:schemeClr val="dk1"/>
              </a:solidFill>
              <a:prstDash val="solid"/>
              <a:round/>
              <a:headEnd type="none" w="med" len="med"/>
              <a:tailEnd type="none" w="med" len="med"/>
            </a:ln>
          </p:spPr>
        </p:cxnSp>
      </p:grpSp>
      <p:grpSp>
        <p:nvGrpSpPr>
          <p:cNvPr id="277" name="Google Shape;277;p29"/>
          <p:cNvGrpSpPr/>
          <p:nvPr/>
        </p:nvGrpSpPr>
        <p:grpSpPr>
          <a:xfrm>
            <a:off x="2162175" y="4027900"/>
            <a:ext cx="931425" cy="293850"/>
            <a:chOff x="2162175" y="4027900"/>
            <a:chExt cx="931425" cy="293850"/>
          </a:xfrm>
        </p:grpSpPr>
        <p:cxnSp>
          <p:nvCxnSpPr>
            <p:cNvPr id="278" name="Google Shape;278;p29"/>
            <p:cNvCxnSpPr/>
            <p:nvPr/>
          </p:nvCxnSpPr>
          <p:spPr>
            <a:xfrm>
              <a:off x="21621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29"/>
            <p:cNvCxnSpPr/>
            <p:nvPr/>
          </p:nvCxnSpPr>
          <p:spPr>
            <a:xfrm>
              <a:off x="27717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29"/>
            <p:cNvCxnSpPr/>
            <p:nvPr/>
          </p:nvCxnSpPr>
          <p:spPr>
            <a:xfrm>
              <a:off x="2400375" y="4152400"/>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29"/>
            <p:cNvCxnSpPr/>
            <p:nvPr/>
          </p:nvCxnSpPr>
          <p:spPr>
            <a:xfrm>
              <a:off x="2960100" y="4321750"/>
              <a:ext cx="133500" cy="0"/>
            </a:xfrm>
            <a:prstGeom prst="straightConnector1">
              <a:avLst/>
            </a:prstGeom>
            <a:noFill/>
            <a:ln w="19050" cap="flat" cmpd="sng">
              <a:solidFill>
                <a:schemeClr val="dk1"/>
              </a:solidFill>
              <a:prstDash val="solid"/>
              <a:round/>
              <a:headEnd type="none" w="med" len="med"/>
              <a:tailEnd type="none" w="med" len="med"/>
            </a:ln>
          </p:spPr>
        </p:cxnSp>
      </p:grpSp>
      <p:cxnSp>
        <p:nvCxnSpPr>
          <p:cNvPr id="282" name="Google Shape;282;p29"/>
          <p:cNvCxnSpPr/>
          <p:nvPr/>
        </p:nvCxnSpPr>
        <p:spPr>
          <a:xfrm>
            <a:off x="7088025" y="3740725"/>
            <a:ext cx="13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lumMod val="10000"/>
            </a:schemeClr>
          </a:fgClr>
          <a:bgClr>
            <a:schemeClr val="accent1">
              <a:lumMod val="10000"/>
            </a:schemeClr>
          </a:bgClr>
        </a:pattFill>
        <a:effectLst/>
      </p:bgPr>
    </p:bg>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33CA8546-B7B4-467C-A880-DD4FFF102414}"/>
              </a:ext>
            </a:extLst>
          </p:cNvPr>
          <p:cNvSpPr>
            <a:spLocks noGrp="1"/>
          </p:cNvSpPr>
          <p:nvPr>
            <p:ph type="title"/>
          </p:nvPr>
        </p:nvSpPr>
        <p:spPr>
          <a:xfrm>
            <a:off x="2114550" y="869027"/>
            <a:ext cx="4914900" cy="972875"/>
          </a:xfrm>
        </p:spPr>
        <p:txBody>
          <a:bodyPr/>
          <a:lstStyle/>
          <a:p>
            <a:r>
              <a:rPr lang="en-US" sz="5000"/>
              <a:t>The end</a:t>
            </a:r>
            <a:endParaRPr lang="vi-VN" sz="5000"/>
          </a:p>
        </p:txBody>
      </p:sp>
      <p:sp>
        <p:nvSpPr>
          <p:cNvPr id="8" name="Tiêu đề phụ 7">
            <a:extLst>
              <a:ext uri="{FF2B5EF4-FFF2-40B4-BE49-F238E27FC236}">
                <a16:creationId xmlns:a16="http://schemas.microsoft.com/office/drawing/2014/main" id="{0CEB03E5-AD84-4763-90AF-7A7C84C304AF}"/>
              </a:ext>
            </a:extLst>
          </p:cNvPr>
          <p:cNvSpPr>
            <a:spLocks noGrp="1"/>
          </p:cNvSpPr>
          <p:nvPr>
            <p:ph type="subTitle" idx="1"/>
          </p:nvPr>
        </p:nvSpPr>
        <p:spPr/>
        <p:txBody>
          <a:bodyPr/>
          <a:lstStyle/>
          <a:p>
            <a:r>
              <a:rPr lang="en-US"/>
              <a:t>Cảm ơn cô và các bạn đã xem</a:t>
            </a:r>
          </a:p>
          <a:p>
            <a:r>
              <a:rPr lang="en-US"/>
              <a:t>bài thuyết trình của nhóm </a:t>
            </a:r>
          </a:p>
          <a:p>
            <a:r>
              <a:rPr lang="en-US" sz="3000" b="1"/>
              <a:t>4</a:t>
            </a:r>
            <a:endParaRPr lang="vi-VN" sz="3000" b="1"/>
          </a:p>
        </p:txBody>
      </p:sp>
      <p:sp>
        <p:nvSpPr>
          <p:cNvPr id="10" name="Hộp Văn bản 9">
            <a:extLst>
              <a:ext uri="{FF2B5EF4-FFF2-40B4-BE49-F238E27FC236}">
                <a16:creationId xmlns:a16="http://schemas.microsoft.com/office/drawing/2014/main" id="{A87F6263-3702-401E-8F18-B61A5DEDC9A6}"/>
              </a:ext>
            </a:extLst>
          </p:cNvPr>
          <p:cNvSpPr txBox="1"/>
          <p:nvPr/>
        </p:nvSpPr>
        <p:spPr>
          <a:xfrm>
            <a:off x="2853955" y="931748"/>
            <a:ext cx="4572000" cy="892552"/>
          </a:xfrm>
          <a:prstGeom prst="rect">
            <a:avLst/>
          </a:prstGeom>
          <a:noFill/>
        </p:spPr>
        <p:txBody>
          <a:bodyPr wrap="square">
            <a:spAutoFit/>
          </a:bodyPr>
          <a:lstStyle/>
          <a:p>
            <a:r>
              <a:rPr lang="en-US" sz="5200" b="1">
                <a:solidFill>
                  <a:srgbClr val="FF0000"/>
                </a:solidFill>
                <a:latin typeface="Michroma" panose="020B0604020202020204" charset="-93"/>
                <a:ea typeface="Roboto Mono" panose="020B0604020202020204" charset="0"/>
              </a:rPr>
              <a:t>The end</a:t>
            </a:r>
            <a:endParaRPr lang="vi-VN" sz="5200" b="1">
              <a:solidFill>
                <a:srgbClr val="FF0000"/>
              </a:solidFill>
              <a:latin typeface="Michroma" panose="020B0604020202020204" charset="-93"/>
              <a:ea typeface="Roboto Mono" panose="020B0604020202020204" charset="0"/>
            </a:endParaRPr>
          </a:p>
        </p:txBody>
      </p:sp>
    </p:spTree>
    <p:extLst>
      <p:ext uri="{BB962C8B-B14F-4D97-AF65-F5344CB8AC3E}">
        <p14:creationId xmlns:p14="http://schemas.microsoft.com/office/powerpoint/2010/main" val="801336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 calcmode="lin" valueType="num">
                                      <p:cBhvr additive="base">
                                        <p:cTn id="2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title"/>
          </p:nvPr>
        </p:nvSpPr>
        <p:spPr>
          <a:xfrm>
            <a:off x="713250" y="1208107"/>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Mục lục</a:t>
            </a:r>
            <a:endParaRPr/>
          </a:p>
        </p:txBody>
      </p:sp>
      <p:sp>
        <p:nvSpPr>
          <p:cNvPr id="297" name="Google Shape;297;p31"/>
          <p:cNvSpPr txBox="1">
            <a:spLocks noGrp="1"/>
          </p:cNvSpPr>
          <p:nvPr>
            <p:ph type="title" idx="2"/>
          </p:nvPr>
        </p:nvSpPr>
        <p:spPr>
          <a:xfrm>
            <a:off x="1334836" y="2798086"/>
            <a:ext cx="2928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Ý nghĩa</a:t>
            </a:r>
            <a:endParaRPr/>
          </a:p>
        </p:txBody>
      </p:sp>
      <p:sp>
        <p:nvSpPr>
          <p:cNvPr id="298" name="Google Shape;298;p31"/>
          <p:cNvSpPr txBox="1">
            <a:spLocks noGrp="1"/>
          </p:cNvSpPr>
          <p:nvPr>
            <p:ph type="subTitle" idx="1"/>
          </p:nvPr>
        </p:nvSpPr>
        <p:spPr>
          <a:xfrm>
            <a:off x="1334836" y="3319793"/>
            <a:ext cx="2928000" cy="615600"/>
          </a:xfrm>
          <a:prstGeom prst="rect">
            <a:avLst/>
          </a:prstGeom>
        </p:spPr>
        <p:txBody>
          <a:bodyPr spcFirstLastPara="1" wrap="square" lIns="91425" tIns="91425" rIns="91425" bIns="91425" anchor="t" anchorCtr="0">
            <a:noAutofit/>
          </a:bodyPr>
          <a:lstStyle/>
          <a:p>
            <a:pPr marL="0" indent="0"/>
            <a:r>
              <a:rPr lang="en-US" sz="1400" b="0" i="0">
                <a:solidFill>
                  <a:srgbClr val="FFFFFF"/>
                </a:solidFill>
                <a:effectLst/>
                <a:latin typeface="Roboto Mono Medium" panose="020B0604020202020204" charset="0"/>
                <a:ea typeface="Roboto Mono Medium" panose="020B0604020202020204" charset="0"/>
                <a:cs typeface="Roboto Mono Medium" panose="020B0604020202020204" charset="0"/>
              </a:rPr>
              <a:t>Của cuộc cách mạng công nghiệp lần 3 và 4</a:t>
            </a:r>
            <a:endParaRPr lang="vi-VN">
              <a:effectLst/>
            </a:endParaRPr>
          </a:p>
        </p:txBody>
      </p:sp>
      <p:sp>
        <p:nvSpPr>
          <p:cNvPr id="299" name="Google Shape;299;p31"/>
          <p:cNvSpPr txBox="1">
            <a:spLocks noGrp="1"/>
          </p:cNvSpPr>
          <p:nvPr>
            <p:ph type="title" idx="3"/>
          </p:nvPr>
        </p:nvSpPr>
        <p:spPr>
          <a:xfrm>
            <a:off x="5275213" y="2798086"/>
            <a:ext cx="2928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Tác động</a:t>
            </a:r>
            <a:endParaRPr/>
          </a:p>
        </p:txBody>
      </p:sp>
      <p:sp>
        <p:nvSpPr>
          <p:cNvPr id="300" name="Google Shape;300;p31"/>
          <p:cNvSpPr txBox="1">
            <a:spLocks noGrp="1"/>
          </p:cNvSpPr>
          <p:nvPr>
            <p:ph type="subTitle" idx="4"/>
          </p:nvPr>
        </p:nvSpPr>
        <p:spPr>
          <a:xfrm>
            <a:off x="5275213" y="3319793"/>
            <a:ext cx="2928000" cy="615600"/>
          </a:xfrm>
          <a:prstGeom prst="rect">
            <a:avLst/>
          </a:prstGeom>
        </p:spPr>
        <p:txBody>
          <a:bodyPr spcFirstLastPara="1" wrap="square" lIns="91425" tIns="91425" rIns="91425" bIns="91425" anchor="t" anchorCtr="0">
            <a:noAutofit/>
          </a:bodyPr>
          <a:lstStyle/>
          <a:p>
            <a:pPr marL="0" indent="0"/>
            <a:r>
              <a:rPr lang="en-US" sz="1400" b="0" i="0">
                <a:solidFill>
                  <a:srgbClr val="FFFFFF"/>
                </a:solidFill>
                <a:effectLst/>
                <a:latin typeface="Roboto Mono Medium" panose="020B0604020202020204" charset="0"/>
                <a:ea typeface="Roboto Mono Medium" panose="020B0604020202020204" charset="0"/>
                <a:cs typeface="Roboto Mono Medium" panose="020B0604020202020204" charset="0"/>
              </a:rPr>
              <a:t>Của cuộc cách mạng công nghiệp lần 3 và 4</a:t>
            </a:r>
            <a:endParaRPr lang="vi-VN">
              <a:effectLst/>
            </a:endParaRPr>
          </a:p>
          <a:p>
            <a:pPr marL="0" lvl="0" indent="0" algn="l" rtl="0">
              <a:spcBef>
                <a:spcPts val="0"/>
              </a:spcBef>
              <a:spcAft>
                <a:spcPts val="0"/>
              </a:spcAft>
              <a:buNone/>
            </a:pPr>
            <a:endParaRPr/>
          </a:p>
        </p:txBody>
      </p:sp>
      <p:sp>
        <p:nvSpPr>
          <p:cNvPr id="305" name="Google Shape;305;p31"/>
          <p:cNvSpPr txBox="1">
            <a:spLocks noGrp="1"/>
          </p:cNvSpPr>
          <p:nvPr>
            <p:ph type="title" idx="5"/>
          </p:nvPr>
        </p:nvSpPr>
        <p:spPr>
          <a:xfrm>
            <a:off x="1334836" y="2294700"/>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07" name="Google Shape;307;p31"/>
          <p:cNvSpPr txBox="1">
            <a:spLocks noGrp="1"/>
          </p:cNvSpPr>
          <p:nvPr>
            <p:ph type="title" idx="7"/>
          </p:nvPr>
        </p:nvSpPr>
        <p:spPr>
          <a:xfrm>
            <a:off x="5327336" y="2302790"/>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09" name="Google Shape;309;p31"/>
          <p:cNvSpPr/>
          <p:nvPr/>
        </p:nvSpPr>
        <p:spPr>
          <a:xfrm rot="5400000">
            <a:off x="902238" y="2484900"/>
            <a:ext cx="200700" cy="173700"/>
          </a:xfrm>
          <a:prstGeom prst="triangle">
            <a:avLst>
              <a:gd name="adj" fmla="val 50000"/>
            </a:avLst>
          </a:prstGeom>
          <a:solidFill>
            <a:schemeClr val="dk1"/>
          </a:solidFill>
          <a:ln>
            <a:noFill/>
          </a:ln>
          <a:effectLst>
            <a:outerShdw blurRad="142875" algn="bl" rotWithShape="0">
              <a:schemeClr val="dk1">
                <a:alpha val="7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5400000">
            <a:off x="4876859" y="2484900"/>
            <a:ext cx="200700" cy="173700"/>
          </a:xfrm>
          <a:prstGeom prst="triangle">
            <a:avLst>
              <a:gd name="adj" fmla="val 50000"/>
            </a:avLst>
          </a:prstGeom>
          <a:solidFill>
            <a:schemeClr val="dk1"/>
          </a:solidFill>
          <a:ln>
            <a:noFill/>
          </a:ln>
          <a:effectLst>
            <a:outerShdw blurRad="142875" algn="bl" rotWithShape="0">
              <a:schemeClr val="dk1">
                <a:alpha val="7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31"/>
          <p:cNvGrpSpPr/>
          <p:nvPr/>
        </p:nvGrpSpPr>
        <p:grpSpPr>
          <a:xfrm>
            <a:off x="7965013" y="2900463"/>
            <a:ext cx="931425" cy="293850"/>
            <a:chOff x="2162175" y="4027900"/>
            <a:chExt cx="931425" cy="293850"/>
          </a:xfrm>
        </p:grpSpPr>
        <p:cxnSp>
          <p:nvCxnSpPr>
            <p:cNvPr id="314" name="Google Shape;314;p31"/>
            <p:cNvCxnSpPr/>
            <p:nvPr/>
          </p:nvCxnSpPr>
          <p:spPr>
            <a:xfrm>
              <a:off x="21621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15" name="Google Shape;315;p31"/>
            <p:cNvCxnSpPr/>
            <p:nvPr/>
          </p:nvCxnSpPr>
          <p:spPr>
            <a:xfrm>
              <a:off x="27717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16" name="Google Shape;316;p31"/>
            <p:cNvCxnSpPr/>
            <p:nvPr/>
          </p:nvCxnSpPr>
          <p:spPr>
            <a:xfrm>
              <a:off x="2400375" y="4152400"/>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317" name="Google Shape;317;p31"/>
            <p:cNvCxnSpPr/>
            <p:nvPr/>
          </p:nvCxnSpPr>
          <p:spPr>
            <a:xfrm>
              <a:off x="2960100" y="4321750"/>
              <a:ext cx="1335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9"/>
                                        </p:tgtEl>
                                        <p:attrNameLst>
                                          <p:attrName>style.visibility</p:attrName>
                                        </p:attrNameLst>
                                      </p:cBhvr>
                                      <p:to>
                                        <p:strVal val="visible"/>
                                      </p:to>
                                    </p:set>
                                    <p:animEffect transition="in" filter="fade">
                                      <p:cBhvr>
                                        <p:cTn id="11" dur="500"/>
                                        <p:tgtEl>
                                          <p:spTgt spid="3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5"/>
                                        </p:tgtEl>
                                        <p:attrNameLst>
                                          <p:attrName>style.visibility</p:attrName>
                                        </p:attrNameLst>
                                      </p:cBhvr>
                                      <p:to>
                                        <p:strVal val="visible"/>
                                      </p:to>
                                    </p:set>
                                    <p:animEffect transition="in" filter="fade">
                                      <p:cBhvr>
                                        <p:cTn id="15" dur="500"/>
                                        <p:tgtEl>
                                          <p:spTgt spid="3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7"/>
                                        </p:tgtEl>
                                        <p:attrNameLst>
                                          <p:attrName>style.visibility</p:attrName>
                                        </p:attrNameLst>
                                      </p:cBhvr>
                                      <p:to>
                                        <p:strVal val="visible"/>
                                      </p:to>
                                    </p:set>
                                    <p:animEffect transition="in" filter="fade">
                                      <p:cBhvr>
                                        <p:cTn id="19" dur="500"/>
                                        <p:tgtEl>
                                          <p:spTgt spid="29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8">
                                            <p:txEl>
                                              <p:pRg st="0" end="0"/>
                                            </p:txEl>
                                          </p:spTgt>
                                        </p:tgtEl>
                                        <p:attrNameLst>
                                          <p:attrName>style.visibility</p:attrName>
                                        </p:attrNameLst>
                                      </p:cBhvr>
                                      <p:to>
                                        <p:strVal val="visible"/>
                                      </p:to>
                                    </p:set>
                                    <p:animEffect transition="in" filter="fade">
                                      <p:cBhvr>
                                        <p:cTn id="23" dur="500"/>
                                        <p:tgtEl>
                                          <p:spTgt spid="298">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1"/>
                                        </p:tgtEl>
                                        <p:attrNameLst>
                                          <p:attrName>style.visibility</p:attrName>
                                        </p:attrNameLst>
                                      </p:cBhvr>
                                      <p:to>
                                        <p:strVal val="visible"/>
                                      </p:to>
                                    </p:set>
                                    <p:animEffect transition="in" filter="fade">
                                      <p:cBhvr>
                                        <p:cTn id="27" dur="500"/>
                                        <p:tgtEl>
                                          <p:spTgt spid="3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7"/>
                                        </p:tgtEl>
                                        <p:attrNameLst>
                                          <p:attrName>style.visibility</p:attrName>
                                        </p:attrNameLst>
                                      </p:cBhvr>
                                      <p:to>
                                        <p:strVal val="visible"/>
                                      </p:to>
                                    </p:set>
                                    <p:animEffect transition="in" filter="fade">
                                      <p:cBhvr>
                                        <p:cTn id="31" dur="500"/>
                                        <p:tgtEl>
                                          <p:spTgt spid="30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9"/>
                                        </p:tgtEl>
                                        <p:attrNameLst>
                                          <p:attrName>style.visibility</p:attrName>
                                        </p:attrNameLst>
                                      </p:cBhvr>
                                      <p:to>
                                        <p:strVal val="visible"/>
                                      </p:to>
                                    </p:set>
                                    <p:animEffect transition="in" filter="fade">
                                      <p:cBhvr>
                                        <p:cTn id="35" dur="500"/>
                                        <p:tgtEl>
                                          <p:spTgt spid="29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00">
                                            <p:txEl>
                                              <p:pRg st="0" end="0"/>
                                            </p:txEl>
                                          </p:spTgt>
                                        </p:tgtEl>
                                        <p:attrNameLst>
                                          <p:attrName>style.visibility</p:attrName>
                                        </p:attrNameLst>
                                      </p:cBhvr>
                                      <p:to>
                                        <p:strVal val="visible"/>
                                      </p:to>
                                    </p:set>
                                    <p:animEffect transition="in" filter="fade">
                                      <p:cBhvr>
                                        <p:cTn id="39" dur="500"/>
                                        <p:tgtEl>
                                          <p:spTgt spid="300">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13"/>
                                        </p:tgtEl>
                                        <p:attrNameLst>
                                          <p:attrName>style.visibility</p:attrName>
                                        </p:attrNameLst>
                                      </p:cBhvr>
                                      <p:to>
                                        <p:strVal val="visible"/>
                                      </p:to>
                                    </p:set>
                                    <p:animEffect transition="in" filter="fade">
                                      <p:cBhvr>
                                        <p:cTn id="42"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p:bldP spid="298" grpId="0" build="p"/>
      <p:bldP spid="299" grpId="0"/>
      <p:bldP spid="300" grpId="0" build="p"/>
      <p:bldP spid="305" grpId="0"/>
      <p:bldP spid="307" grpId="0"/>
      <p:bldP spid="309" grpId="0" animBg="1"/>
      <p:bldP spid="3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Ý nghĩa</a:t>
            </a:r>
            <a:endParaRPr/>
          </a:p>
        </p:txBody>
      </p:sp>
      <p:sp>
        <p:nvSpPr>
          <p:cNvPr id="323" name="Google Shape;323;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24" name="Google Shape;324;p32"/>
          <p:cNvSpPr txBox="1">
            <a:spLocks noGrp="1"/>
          </p:cNvSpPr>
          <p:nvPr>
            <p:ph type="subTitle" idx="1"/>
          </p:nvPr>
        </p:nvSpPr>
        <p:spPr>
          <a:xfrm>
            <a:off x="1027725" y="2937075"/>
            <a:ext cx="4230000" cy="713400"/>
          </a:xfrm>
          <a:prstGeom prst="rect">
            <a:avLst/>
          </a:prstGeom>
        </p:spPr>
        <p:txBody>
          <a:bodyPr spcFirstLastPara="1" wrap="square" lIns="91425" tIns="91425" rIns="91425" bIns="91425" anchor="t" anchorCtr="0">
            <a:noAutofit/>
          </a:bodyPr>
          <a:lstStyle/>
          <a:p>
            <a:pPr marL="0" indent="0"/>
            <a:r>
              <a:rPr lang="en-US" sz="1800" b="0" i="0">
                <a:solidFill>
                  <a:srgbClr val="FFFFFF"/>
                </a:solidFill>
                <a:effectLst/>
                <a:latin typeface="Roboto Mono Medium" panose="020B0604020202020204" charset="0"/>
                <a:ea typeface="Roboto Mono Medium" panose="020B0604020202020204" charset="0"/>
                <a:cs typeface="Roboto Mono Medium" panose="020B0604020202020204" charset="0"/>
              </a:rPr>
              <a:t>Của cuộc cách mạng công nghiệp lần 3 và 4</a:t>
            </a:r>
            <a:endParaRPr lang="vi-VN">
              <a:effectLst/>
            </a:endParaRPr>
          </a:p>
          <a:p>
            <a:pPr marL="0" lvl="0" indent="0" algn="l" rtl="0">
              <a:spcBef>
                <a:spcPts val="0"/>
              </a:spcBef>
              <a:spcAft>
                <a:spcPts val="0"/>
              </a:spcAft>
              <a:buNone/>
            </a:pPr>
            <a:endParaRPr/>
          </a:p>
        </p:txBody>
      </p:sp>
      <p:grpSp>
        <p:nvGrpSpPr>
          <p:cNvPr id="325" name="Google Shape;325;p32"/>
          <p:cNvGrpSpPr/>
          <p:nvPr/>
        </p:nvGrpSpPr>
        <p:grpSpPr>
          <a:xfrm>
            <a:off x="1123467" y="1518650"/>
            <a:ext cx="5105973" cy="342900"/>
            <a:chOff x="3762375" y="648375"/>
            <a:chExt cx="1876575" cy="342900"/>
          </a:xfrm>
        </p:grpSpPr>
        <p:cxnSp>
          <p:nvCxnSpPr>
            <p:cNvPr id="326" name="Google Shape;326;p32"/>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32"/>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32"/>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32"/>
            <p:cNvCxnSpPr/>
            <p:nvPr/>
          </p:nvCxnSpPr>
          <p:spPr>
            <a:xfrm>
              <a:off x="5505450" y="648375"/>
              <a:ext cx="133500" cy="0"/>
            </a:xfrm>
            <a:prstGeom prst="straightConnector1">
              <a:avLst/>
            </a:prstGeom>
            <a:noFill/>
            <a:ln w="19050" cap="flat" cmpd="sng">
              <a:solidFill>
                <a:schemeClr val="dk1"/>
              </a:solidFill>
              <a:prstDash val="solid"/>
              <a:round/>
              <a:headEnd type="none" w="med" len="med"/>
              <a:tailEnd type="none" w="med" len="med"/>
            </a:ln>
          </p:spPr>
        </p:cxnSp>
      </p:grpSp>
      <p:pic>
        <p:nvPicPr>
          <p:cNvPr id="334" name="Google Shape;334;p32"/>
          <p:cNvPicPr preferRelativeResize="0"/>
          <p:nvPr/>
        </p:nvPicPr>
        <p:blipFill>
          <a:blip r:embed="rId3">
            <a:alphaModFix/>
          </a:blip>
          <a:stretch>
            <a:fillRect/>
          </a:stretch>
        </p:blipFill>
        <p:spPr>
          <a:xfrm>
            <a:off x="5770996" y="1281894"/>
            <a:ext cx="4252300" cy="4052442"/>
          </a:xfrm>
          <a:prstGeom prst="rect">
            <a:avLst/>
          </a:prstGeom>
          <a:noFill/>
          <a:ln>
            <a:noFill/>
          </a:ln>
          <a:effectLst>
            <a:outerShdw blurRad="157163" algn="bl" rotWithShape="0">
              <a:schemeClr val="lt2">
                <a:alpha val="71000"/>
              </a:schemeClr>
            </a:outerShdw>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22"/>
                                        </p:tgtEl>
                                        <p:attrNameLst>
                                          <p:attrName>style.visibility</p:attrName>
                                        </p:attrNameLst>
                                      </p:cBhvr>
                                      <p:to>
                                        <p:strVal val="visible"/>
                                      </p:to>
                                    </p:set>
                                    <p:animEffect transition="in" filter="fade">
                                      <p:cBhvr>
                                        <p:cTn id="14" dur="500"/>
                                        <p:tgtEl>
                                          <p:spTgt spid="3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24">
                                            <p:txEl>
                                              <p:pRg st="0" end="0"/>
                                            </p:txEl>
                                          </p:spTgt>
                                        </p:tgtEl>
                                        <p:attrNameLst>
                                          <p:attrName>style.visibility</p:attrName>
                                        </p:attrNameLst>
                                      </p:cBhvr>
                                      <p:to>
                                        <p:strVal val="visible"/>
                                      </p:to>
                                    </p:set>
                                    <p:animEffect transition="in" filter="fade">
                                      <p:cBhvr>
                                        <p:cTn id="18" dur="500"/>
                                        <p:tgtEl>
                                          <p:spTgt spid="32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5"/>
                                        </p:tgtEl>
                                        <p:attrNameLst>
                                          <p:attrName>style.visibility</p:attrName>
                                        </p:attrNameLst>
                                      </p:cBhvr>
                                      <p:to>
                                        <p:strVal val="visible"/>
                                      </p:to>
                                    </p:set>
                                    <p:animEffect transition="in" filter="fade">
                                      <p:cBhvr>
                                        <p:cTn id="21"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p:bldP spid="3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txBox="1">
            <a:spLocks noGrp="1"/>
          </p:cNvSpPr>
          <p:nvPr>
            <p:ph type="title"/>
          </p:nvPr>
        </p:nvSpPr>
        <p:spPr>
          <a:xfrm>
            <a:off x="2852057" y="1598222"/>
            <a:ext cx="5578668" cy="20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000"/>
              <a:t>Cuộc CMCN lần thứ 3</a:t>
            </a:r>
            <a:endParaRPr sz="5000"/>
          </a:p>
        </p:txBody>
      </p:sp>
      <p:pic>
        <p:nvPicPr>
          <p:cNvPr id="376" name="Google Shape;376;p35"/>
          <p:cNvPicPr preferRelativeResize="0"/>
          <p:nvPr/>
        </p:nvPicPr>
        <p:blipFill>
          <a:blip r:embed="rId3">
            <a:alphaModFix/>
          </a:blip>
          <a:stretch>
            <a:fillRect/>
          </a:stretch>
        </p:blipFill>
        <p:spPr>
          <a:xfrm rot="879784">
            <a:off x="-1279875" y="462176"/>
            <a:ext cx="3986550" cy="2603210"/>
          </a:xfrm>
          <a:prstGeom prst="rect">
            <a:avLst/>
          </a:prstGeom>
          <a:noFill/>
          <a:ln>
            <a:noFill/>
          </a:ln>
          <a:effectLst>
            <a:outerShdw blurRad="142875" algn="bl" rotWithShape="0">
              <a:schemeClr val="lt2">
                <a:alpha val="69000"/>
              </a:schemeClr>
            </a:outerShdw>
          </a:effectLst>
        </p:spPr>
      </p:pic>
      <p:pic>
        <p:nvPicPr>
          <p:cNvPr id="377" name="Google Shape;377;p35"/>
          <p:cNvPicPr preferRelativeResize="0"/>
          <p:nvPr/>
        </p:nvPicPr>
        <p:blipFill>
          <a:blip r:embed="rId4">
            <a:alphaModFix/>
          </a:blip>
          <a:stretch>
            <a:fillRect/>
          </a:stretch>
        </p:blipFill>
        <p:spPr>
          <a:xfrm rot="8289833" flipH="1">
            <a:off x="7191565" y="3010319"/>
            <a:ext cx="2887318" cy="2751615"/>
          </a:xfrm>
          <a:prstGeom prst="rect">
            <a:avLst/>
          </a:prstGeom>
          <a:noFill/>
          <a:ln>
            <a:noFill/>
          </a:ln>
          <a:effectLst>
            <a:outerShdw blurRad="157163" algn="bl" rotWithShape="0">
              <a:schemeClr val="lt2">
                <a:alpha val="71000"/>
              </a:schemeClr>
            </a:outerShdw>
          </a:effectLst>
        </p:spPr>
      </p:pic>
      <p:grpSp>
        <p:nvGrpSpPr>
          <p:cNvPr id="384" name="Google Shape;384;p35"/>
          <p:cNvGrpSpPr/>
          <p:nvPr/>
        </p:nvGrpSpPr>
        <p:grpSpPr>
          <a:xfrm flipH="1">
            <a:off x="3394341" y="932325"/>
            <a:ext cx="1011350" cy="124500"/>
            <a:chOff x="4348157" y="866775"/>
            <a:chExt cx="371697" cy="124500"/>
          </a:xfrm>
        </p:grpSpPr>
        <p:cxnSp>
          <p:nvCxnSpPr>
            <p:cNvPr id="385" name="Google Shape;385;p35"/>
            <p:cNvCxnSpPr/>
            <p:nvPr/>
          </p:nvCxnSpPr>
          <p:spPr>
            <a:xfrm>
              <a:off x="4481654"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35"/>
            <p:cNvCxnSpPr/>
            <p:nvPr/>
          </p:nvCxnSpPr>
          <p:spPr>
            <a:xfrm>
              <a:off x="4348157" y="991275"/>
              <a:ext cx="133500" cy="0"/>
            </a:xfrm>
            <a:prstGeom prst="straightConnector1">
              <a:avLst/>
            </a:prstGeom>
            <a:noFill/>
            <a:ln w="19050" cap="flat" cmpd="sng">
              <a:solidFill>
                <a:schemeClr val="dk1"/>
              </a:solidFill>
              <a:prstDash val="solid"/>
              <a:round/>
              <a:headEnd type="none" w="med" len="med"/>
              <a:tailEnd type="none" w="med" len="med"/>
            </a:ln>
          </p:spPr>
        </p:cxnSp>
      </p:grpSp>
      <p:grpSp>
        <p:nvGrpSpPr>
          <p:cNvPr id="387" name="Google Shape;387;p35"/>
          <p:cNvGrpSpPr/>
          <p:nvPr/>
        </p:nvGrpSpPr>
        <p:grpSpPr>
          <a:xfrm>
            <a:off x="713388" y="4267488"/>
            <a:ext cx="2306779" cy="124500"/>
            <a:chOff x="3762375" y="866775"/>
            <a:chExt cx="847800" cy="124500"/>
          </a:xfrm>
        </p:grpSpPr>
        <p:cxnSp>
          <p:nvCxnSpPr>
            <p:cNvPr id="388" name="Google Shape;388;p35"/>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35"/>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35"/>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anim calcmode="lin" valueType="num">
                                      <p:cBhvr>
                                        <p:cTn id="8" dur="1000" fill="hold"/>
                                        <p:tgtEl>
                                          <p:spTgt spid="376"/>
                                        </p:tgtEl>
                                        <p:attrNameLst>
                                          <p:attrName>ppt_x</p:attrName>
                                        </p:attrNameLst>
                                      </p:cBhvr>
                                      <p:tavLst>
                                        <p:tav tm="0">
                                          <p:val>
                                            <p:strVal val="#ppt_x"/>
                                          </p:val>
                                        </p:tav>
                                        <p:tav tm="100000">
                                          <p:val>
                                            <p:strVal val="#ppt_x"/>
                                          </p:val>
                                        </p:tav>
                                      </p:tavLst>
                                    </p:anim>
                                    <p:anim calcmode="lin" valueType="num">
                                      <p:cBhvr>
                                        <p:cTn id="9" dur="1000" fill="hold"/>
                                        <p:tgtEl>
                                          <p:spTgt spid="37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77"/>
                                        </p:tgtEl>
                                        <p:attrNameLst>
                                          <p:attrName>style.visibility</p:attrName>
                                        </p:attrNameLst>
                                      </p:cBhvr>
                                      <p:to>
                                        <p:strVal val="visible"/>
                                      </p:to>
                                    </p:set>
                                    <p:animEffect transition="in" filter="fade">
                                      <p:cBhvr>
                                        <p:cTn id="13" dur="500"/>
                                        <p:tgtEl>
                                          <p:spTgt spid="377"/>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75"/>
                                        </p:tgtEl>
                                        <p:attrNameLst>
                                          <p:attrName>style.visibility</p:attrName>
                                        </p:attrNameLst>
                                      </p:cBhvr>
                                      <p:to>
                                        <p:strVal val="visible"/>
                                      </p:to>
                                    </p:set>
                                    <p:animEffect transition="in" filter="fade">
                                      <p:cBhvr>
                                        <p:cTn id="17"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3"/>
          <p:cNvSpPr txBox="1">
            <a:spLocks noGrp="1"/>
          </p:cNvSpPr>
          <p:nvPr>
            <p:ph type="title"/>
          </p:nvPr>
        </p:nvSpPr>
        <p:spPr>
          <a:xfrm>
            <a:off x="342000" y="130590"/>
            <a:ext cx="4953000" cy="74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600">
                <a:latin typeface="+mn-lt"/>
              </a:rPr>
              <a:t>Ý nghĩa CMCN lần thứ 3</a:t>
            </a:r>
            <a:endParaRPr sz="2600">
              <a:latin typeface="+mn-lt"/>
            </a:endParaRPr>
          </a:p>
        </p:txBody>
      </p:sp>
      <p:sp>
        <p:nvSpPr>
          <p:cNvPr id="340" name="Google Shape;340;p33"/>
          <p:cNvSpPr txBox="1">
            <a:spLocks noGrp="1"/>
          </p:cNvSpPr>
          <p:nvPr>
            <p:ph type="subTitle" idx="1"/>
          </p:nvPr>
        </p:nvSpPr>
        <p:spPr>
          <a:xfrm>
            <a:off x="152400" y="872630"/>
            <a:ext cx="5276699" cy="3648199"/>
          </a:xfrm>
          <a:prstGeom prst="rect">
            <a:avLst/>
          </a:prstGeom>
        </p:spPr>
        <p:txBody>
          <a:bodyPr spcFirstLastPara="1" wrap="square" lIns="91425" tIns="91425" rIns="91425" bIns="91425" anchor="t" anchorCtr="0">
            <a:noAutofit/>
          </a:bodyPr>
          <a:lstStyle/>
          <a:p>
            <a:pPr algn="just"/>
            <a:r>
              <a:rPr lang="vi-VN" sz="1500" b="1">
                <a:latin typeface="Roboto Mono" panose="020B0604020202020204" charset="0"/>
                <a:ea typeface="Roboto Mono" panose="020B0604020202020204" charset="0"/>
              </a:rPr>
              <a:t>Cuộc cách mạng công nghiệp lần thứ 3 tạo ra</a:t>
            </a:r>
          </a:p>
          <a:p>
            <a:pPr algn="just"/>
            <a:r>
              <a:rPr lang="vi-VN" sz="1500" b="1">
                <a:latin typeface="Roboto Mono" panose="020B0604020202020204" charset="0"/>
                <a:ea typeface="Roboto Mono" panose="020B0604020202020204" charset="0"/>
              </a:rPr>
              <a:t>nhiều phát minh lớn về công cụ sản suất</a:t>
            </a:r>
          </a:p>
          <a:p>
            <a:pPr algn="just"/>
            <a:r>
              <a:rPr lang="vi-VN" sz="1500" b="1">
                <a:latin typeface="Roboto Mono" panose="020B0604020202020204" charset="0"/>
                <a:ea typeface="Roboto Mono" panose="020B0604020202020204" charset="0"/>
              </a:rPr>
              <a:t>như: máy tính,máy tự động và hệ thống máy</a:t>
            </a:r>
          </a:p>
          <a:p>
            <a:pPr algn="just"/>
            <a:r>
              <a:rPr lang="vi-VN" sz="1500" b="1">
                <a:latin typeface="Roboto Mono" panose="020B0604020202020204" charset="0"/>
                <a:ea typeface="Roboto Mono" panose="020B0604020202020204" charset="0"/>
              </a:rPr>
              <a:t>tự động, người máy, internet, những vật</a:t>
            </a:r>
          </a:p>
          <a:p>
            <a:pPr algn="just"/>
            <a:r>
              <a:rPr lang="vi-VN" sz="1500" b="1">
                <a:latin typeface="Roboto Mono" panose="020B0604020202020204" charset="0"/>
                <a:ea typeface="Roboto Mono" panose="020B0604020202020204" charset="0"/>
              </a:rPr>
              <a:t>liệu mới, nguồn năng lượng mới </a:t>
            </a:r>
          </a:p>
          <a:p>
            <a:pPr algn="just"/>
            <a:r>
              <a:rPr lang="vi-VN" sz="1500" b="1">
                <a:latin typeface="Roboto Mono" panose="020B0604020202020204" charset="0"/>
                <a:ea typeface="Roboto Mono" panose="020B0604020202020204" charset="0"/>
              </a:rPr>
              <a:t>-Sự xuất</a:t>
            </a:r>
          </a:p>
          <a:p>
            <a:pPr algn="just"/>
            <a:r>
              <a:rPr lang="vi-VN" sz="1500" b="1">
                <a:latin typeface="Roboto Mono" panose="020B0604020202020204" charset="0"/>
                <a:ea typeface="Roboto Mono" panose="020B0604020202020204" charset="0"/>
              </a:rPr>
              <a:t>hiện của internet giúp cho việc kết nối</a:t>
            </a:r>
          </a:p>
          <a:p>
            <a:pPr algn="just"/>
            <a:r>
              <a:rPr lang="vi-VN" sz="1500" b="1">
                <a:latin typeface="Roboto Mono" panose="020B0604020202020204" charset="0"/>
                <a:ea typeface="Roboto Mono" panose="020B0604020202020204" charset="0"/>
              </a:rPr>
              <a:t>chia sẻ thông tin giữa các khu vực trên thế</a:t>
            </a:r>
          </a:p>
          <a:p>
            <a:pPr algn="just"/>
            <a:r>
              <a:rPr lang="vi-VN" sz="1500" b="1">
                <a:latin typeface="Roboto Mono" panose="020B0604020202020204" charset="0"/>
                <a:ea typeface="Roboto Mono" panose="020B0604020202020204" charset="0"/>
              </a:rPr>
              <a:t>giới được thực hiện một cách dễ dàng hơn</a:t>
            </a:r>
          </a:p>
          <a:p>
            <a:pPr algn="just"/>
            <a:r>
              <a:rPr lang="vi-VN" sz="1500" b="1">
                <a:latin typeface="Roboto Mono" panose="020B0604020202020204" charset="0"/>
                <a:ea typeface="Roboto Mono" panose="020B0604020202020204" charset="0"/>
              </a:rPr>
              <a:t>hiệu quả hơn </a:t>
            </a:r>
          </a:p>
          <a:p>
            <a:pPr algn="just"/>
            <a:r>
              <a:rPr lang="vi-VN" sz="1500" b="1">
                <a:latin typeface="Roboto Mono" panose="020B0604020202020204" charset="0"/>
                <a:ea typeface="Roboto Mono" panose="020B0604020202020204" charset="0"/>
              </a:rPr>
              <a:t>-Tự động hoá của công nghệ robot ra đời</a:t>
            </a:r>
          </a:p>
          <a:p>
            <a:pPr algn="just"/>
            <a:r>
              <a:rPr lang="vi-VN" sz="1500" b="1">
                <a:latin typeface="Roboto Mono" panose="020B0604020202020204" charset="0"/>
                <a:ea typeface="Roboto Mono" panose="020B0604020202020204" charset="0"/>
              </a:rPr>
              <a:t>giúp giải phóng sức lao động của con </a:t>
            </a:r>
          </a:p>
          <a:p>
            <a:pPr algn="just"/>
            <a:r>
              <a:rPr lang="vi-VN" sz="1500" b="1">
                <a:latin typeface="Roboto Mono" panose="020B0604020202020204" charset="0"/>
                <a:ea typeface="Roboto Mono" panose="020B0604020202020204" charset="0"/>
              </a:rPr>
              <a:t>người,nâng cao năng suất và chất</a:t>
            </a:r>
          </a:p>
          <a:p>
            <a:pPr algn="just"/>
            <a:r>
              <a:rPr lang="vi-VN" sz="1500" b="1">
                <a:latin typeface="Roboto Mono" panose="020B0604020202020204" charset="0"/>
                <a:ea typeface="Roboto Mono" panose="020B0604020202020204" charset="0"/>
              </a:rPr>
              <a:t>lượng sản phẩm</a:t>
            </a:r>
            <a:endParaRPr sz="1500" b="1">
              <a:latin typeface="Roboto Mono" panose="020B0604020202020204" charset="0"/>
              <a:ea typeface="Roboto Mono" panose="020B0604020202020204" charset="0"/>
            </a:endParaRPr>
          </a:p>
        </p:txBody>
      </p:sp>
      <p:pic>
        <p:nvPicPr>
          <p:cNvPr id="341" name="Google Shape;341;p33"/>
          <p:cNvPicPr preferRelativeResize="0"/>
          <p:nvPr/>
        </p:nvPicPr>
        <p:blipFill>
          <a:blip r:embed="rId3">
            <a:alphaModFix/>
          </a:blip>
          <a:stretch>
            <a:fillRect/>
          </a:stretch>
        </p:blipFill>
        <p:spPr>
          <a:xfrm rot="16200000" flipH="1">
            <a:off x="-2406980" y="-1386211"/>
            <a:ext cx="3048446" cy="3158884"/>
          </a:xfrm>
          <a:prstGeom prst="rect">
            <a:avLst/>
          </a:prstGeom>
          <a:noFill/>
          <a:ln>
            <a:noFill/>
          </a:ln>
          <a:effectLst>
            <a:outerShdw blurRad="157163" algn="bl" rotWithShape="0">
              <a:schemeClr val="lt2">
                <a:alpha val="71000"/>
              </a:schemeClr>
            </a:outerShdw>
          </a:effectLst>
        </p:spPr>
      </p:pic>
      <p:pic>
        <p:nvPicPr>
          <p:cNvPr id="342" name="Google Shape;342;p33"/>
          <p:cNvPicPr preferRelativeResize="0"/>
          <p:nvPr/>
        </p:nvPicPr>
        <p:blipFill>
          <a:blip r:embed="rId3">
            <a:alphaModFix/>
          </a:blip>
          <a:stretch>
            <a:fillRect/>
          </a:stretch>
        </p:blipFill>
        <p:spPr>
          <a:xfrm rot="6976236" flipH="1">
            <a:off x="7644526" y="2494609"/>
            <a:ext cx="4252299" cy="4052441"/>
          </a:xfrm>
          <a:prstGeom prst="rect">
            <a:avLst/>
          </a:prstGeom>
          <a:noFill/>
          <a:ln>
            <a:noFill/>
          </a:ln>
          <a:effectLst>
            <a:outerShdw blurRad="157163" algn="bl" rotWithShape="0">
              <a:schemeClr val="lt2">
                <a:alpha val="71000"/>
              </a:schemeClr>
            </a:outerShdw>
          </a:effectLst>
        </p:spPr>
      </p:pic>
      <p:grpSp>
        <p:nvGrpSpPr>
          <p:cNvPr id="343" name="Google Shape;343;p33"/>
          <p:cNvGrpSpPr/>
          <p:nvPr/>
        </p:nvGrpSpPr>
        <p:grpSpPr>
          <a:xfrm>
            <a:off x="6081250" y="3496650"/>
            <a:ext cx="931425" cy="293850"/>
            <a:chOff x="2162175" y="4027900"/>
            <a:chExt cx="931425" cy="293850"/>
          </a:xfrm>
        </p:grpSpPr>
        <p:cxnSp>
          <p:nvCxnSpPr>
            <p:cNvPr id="344" name="Google Shape;344;p33"/>
            <p:cNvCxnSpPr/>
            <p:nvPr/>
          </p:nvCxnSpPr>
          <p:spPr>
            <a:xfrm>
              <a:off x="21621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45" name="Google Shape;345;p33"/>
            <p:cNvCxnSpPr/>
            <p:nvPr/>
          </p:nvCxnSpPr>
          <p:spPr>
            <a:xfrm>
              <a:off x="2771775" y="4027900"/>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46" name="Google Shape;346;p33"/>
            <p:cNvCxnSpPr/>
            <p:nvPr/>
          </p:nvCxnSpPr>
          <p:spPr>
            <a:xfrm>
              <a:off x="2400375" y="4152400"/>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33"/>
            <p:cNvCxnSpPr/>
            <p:nvPr/>
          </p:nvCxnSpPr>
          <p:spPr>
            <a:xfrm>
              <a:off x="2960100" y="4321750"/>
              <a:ext cx="133500" cy="0"/>
            </a:xfrm>
            <a:prstGeom prst="straightConnector1">
              <a:avLst/>
            </a:prstGeom>
            <a:noFill/>
            <a:ln w="19050" cap="flat" cmpd="sng">
              <a:solidFill>
                <a:schemeClr val="dk1"/>
              </a:solidFill>
              <a:prstDash val="solid"/>
              <a:round/>
              <a:headEnd type="none" w="med" len="med"/>
              <a:tailEnd type="none" w="med" len="med"/>
            </a:ln>
          </p:spPr>
        </p:cxnSp>
      </p:grpSp>
      <p:pic>
        <p:nvPicPr>
          <p:cNvPr id="2050" name="Picture 2" descr="Mở ảnh">
            <a:extLst>
              <a:ext uri="{FF2B5EF4-FFF2-40B4-BE49-F238E27FC236}">
                <a16:creationId xmlns:a16="http://schemas.microsoft.com/office/drawing/2014/main" id="{CD410993-58DE-41DA-86D5-47EC4C10B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099" y="910825"/>
            <a:ext cx="3657599" cy="19192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1"/>
                                        </p:tgtEl>
                                        <p:attrNameLst>
                                          <p:attrName>style.visibility</p:attrName>
                                        </p:attrNameLst>
                                      </p:cBhvr>
                                      <p:to>
                                        <p:strVal val="visible"/>
                                      </p:to>
                                    </p:set>
                                    <p:animEffect transition="in" filter="fade">
                                      <p:cBhvr>
                                        <p:cTn id="11" dur="500"/>
                                        <p:tgtEl>
                                          <p:spTgt spid="34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9"/>
                                        </p:tgtEl>
                                        <p:attrNameLst>
                                          <p:attrName>style.visibility</p:attrName>
                                        </p:attrNameLst>
                                      </p:cBhvr>
                                      <p:to>
                                        <p:strVal val="visible"/>
                                      </p:to>
                                    </p:set>
                                    <p:animEffect transition="in" filter="fade">
                                      <p:cBhvr>
                                        <p:cTn id="15" dur="500"/>
                                        <p:tgtEl>
                                          <p:spTgt spid="3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0">
                                            <p:txEl>
                                              <p:pRg st="0" end="0"/>
                                            </p:txEl>
                                          </p:spTgt>
                                        </p:tgtEl>
                                        <p:attrNameLst>
                                          <p:attrName>style.visibility</p:attrName>
                                        </p:attrNameLst>
                                      </p:cBhvr>
                                      <p:to>
                                        <p:strVal val="visible"/>
                                      </p:to>
                                    </p:set>
                                    <p:animEffect transition="in" filter="fade">
                                      <p:cBhvr>
                                        <p:cTn id="18" dur="500"/>
                                        <p:tgtEl>
                                          <p:spTgt spid="340">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0">
                                            <p:txEl>
                                              <p:pRg st="1" end="1"/>
                                            </p:txEl>
                                          </p:spTgt>
                                        </p:tgtEl>
                                        <p:attrNameLst>
                                          <p:attrName>style.visibility</p:attrName>
                                        </p:attrNameLst>
                                      </p:cBhvr>
                                      <p:to>
                                        <p:strVal val="visible"/>
                                      </p:to>
                                    </p:set>
                                    <p:animEffect transition="in" filter="fade">
                                      <p:cBhvr>
                                        <p:cTn id="21" dur="500"/>
                                        <p:tgtEl>
                                          <p:spTgt spid="340">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0">
                                            <p:txEl>
                                              <p:pRg st="2" end="2"/>
                                            </p:txEl>
                                          </p:spTgt>
                                        </p:tgtEl>
                                        <p:attrNameLst>
                                          <p:attrName>style.visibility</p:attrName>
                                        </p:attrNameLst>
                                      </p:cBhvr>
                                      <p:to>
                                        <p:strVal val="visible"/>
                                      </p:to>
                                    </p:set>
                                    <p:animEffect transition="in" filter="fade">
                                      <p:cBhvr>
                                        <p:cTn id="24" dur="500"/>
                                        <p:tgtEl>
                                          <p:spTgt spid="340">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0">
                                            <p:txEl>
                                              <p:pRg st="3" end="3"/>
                                            </p:txEl>
                                          </p:spTgt>
                                        </p:tgtEl>
                                        <p:attrNameLst>
                                          <p:attrName>style.visibility</p:attrName>
                                        </p:attrNameLst>
                                      </p:cBhvr>
                                      <p:to>
                                        <p:strVal val="visible"/>
                                      </p:to>
                                    </p:set>
                                    <p:animEffect transition="in" filter="fade">
                                      <p:cBhvr>
                                        <p:cTn id="27" dur="500"/>
                                        <p:tgtEl>
                                          <p:spTgt spid="340">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0">
                                            <p:txEl>
                                              <p:pRg st="4" end="4"/>
                                            </p:txEl>
                                          </p:spTgt>
                                        </p:tgtEl>
                                        <p:attrNameLst>
                                          <p:attrName>style.visibility</p:attrName>
                                        </p:attrNameLst>
                                      </p:cBhvr>
                                      <p:to>
                                        <p:strVal val="visible"/>
                                      </p:to>
                                    </p:set>
                                    <p:animEffect transition="in" filter="fade">
                                      <p:cBhvr>
                                        <p:cTn id="30" dur="500"/>
                                        <p:tgtEl>
                                          <p:spTgt spid="340">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0">
                                            <p:txEl>
                                              <p:pRg st="5" end="5"/>
                                            </p:txEl>
                                          </p:spTgt>
                                        </p:tgtEl>
                                        <p:attrNameLst>
                                          <p:attrName>style.visibility</p:attrName>
                                        </p:attrNameLst>
                                      </p:cBhvr>
                                      <p:to>
                                        <p:strVal val="visible"/>
                                      </p:to>
                                    </p:set>
                                    <p:animEffect transition="in" filter="fade">
                                      <p:cBhvr>
                                        <p:cTn id="33" dur="500"/>
                                        <p:tgtEl>
                                          <p:spTgt spid="340">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0">
                                            <p:txEl>
                                              <p:pRg st="6" end="6"/>
                                            </p:txEl>
                                          </p:spTgt>
                                        </p:tgtEl>
                                        <p:attrNameLst>
                                          <p:attrName>style.visibility</p:attrName>
                                        </p:attrNameLst>
                                      </p:cBhvr>
                                      <p:to>
                                        <p:strVal val="visible"/>
                                      </p:to>
                                    </p:set>
                                    <p:animEffect transition="in" filter="fade">
                                      <p:cBhvr>
                                        <p:cTn id="36" dur="500"/>
                                        <p:tgtEl>
                                          <p:spTgt spid="340">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0">
                                            <p:txEl>
                                              <p:pRg st="7" end="7"/>
                                            </p:txEl>
                                          </p:spTgt>
                                        </p:tgtEl>
                                        <p:attrNameLst>
                                          <p:attrName>style.visibility</p:attrName>
                                        </p:attrNameLst>
                                      </p:cBhvr>
                                      <p:to>
                                        <p:strVal val="visible"/>
                                      </p:to>
                                    </p:set>
                                    <p:animEffect transition="in" filter="fade">
                                      <p:cBhvr>
                                        <p:cTn id="39" dur="500"/>
                                        <p:tgtEl>
                                          <p:spTgt spid="340">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0">
                                            <p:txEl>
                                              <p:pRg st="8" end="8"/>
                                            </p:txEl>
                                          </p:spTgt>
                                        </p:tgtEl>
                                        <p:attrNameLst>
                                          <p:attrName>style.visibility</p:attrName>
                                        </p:attrNameLst>
                                      </p:cBhvr>
                                      <p:to>
                                        <p:strVal val="visible"/>
                                      </p:to>
                                    </p:set>
                                    <p:animEffect transition="in" filter="fade">
                                      <p:cBhvr>
                                        <p:cTn id="42" dur="500"/>
                                        <p:tgtEl>
                                          <p:spTgt spid="340">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0">
                                            <p:txEl>
                                              <p:pRg st="9" end="9"/>
                                            </p:txEl>
                                          </p:spTgt>
                                        </p:tgtEl>
                                        <p:attrNameLst>
                                          <p:attrName>style.visibility</p:attrName>
                                        </p:attrNameLst>
                                      </p:cBhvr>
                                      <p:to>
                                        <p:strVal val="visible"/>
                                      </p:to>
                                    </p:set>
                                    <p:animEffect transition="in" filter="fade">
                                      <p:cBhvr>
                                        <p:cTn id="45" dur="500"/>
                                        <p:tgtEl>
                                          <p:spTgt spid="340">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0">
                                            <p:txEl>
                                              <p:pRg st="10" end="10"/>
                                            </p:txEl>
                                          </p:spTgt>
                                        </p:tgtEl>
                                        <p:attrNameLst>
                                          <p:attrName>style.visibility</p:attrName>
                                        </p:attrNameLst>
                                      </p:cBhvr>
                                      <p:to>
                                        <p:strVal val="visible"/>
                                      </p:to>
                                    </p:set>
                                    <p:animEffect transition="in" filter="fade">
                                      <p:cBhvr>
                                        <p:cTn id="48" dur="500"/>
                                        <p:tgtEl>
                                          <p:spTgt spid="340">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0">
                                            <p:txEl>
                                              <p:pRg st="11" end="11"/>
                                            </p:txEl>
                                          </p:spTgt>
                                        </p:tgtEl>
                                        <p:attrNameLst>
                                          <p:attrName>style.visibility</p:attrName>
                                        </p:attrNameLst>
                                      </p:cBhvr>
                                      <p:to>
                                        <p:strVal val="visible"/>
                                      </p:to>
                                    </p:set>
                                    <p:animEffect transition="in" filter="fade">
                                      <p:cBhvr>
                                        <p:cTn id="51" dur="500"/>
                                        <p:tgtEl>
                                          <p:spTgt spid="340">
                                            <p:txEl>
                                              <p:pRg st="11" end="1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0">
                                            <p:txEl>
                                              <p:pRg st="12" end="12"/>
                                            </p:txEl>
                                          </p:spTgt>
                                        </p:tgtEl>
                                        <p:attrNameLst>
                                          <p:attrName>style.visibility</p:attrName>
                                        </p:attrNameLst>
                                      </p:cBhvr>
                                      <p:to>
                                        <p:strVal val="visible"/>
                                      </p:to>
                                    </p:set>
                                    <p:animEffect transition="in" filter="fade">
                                      <p:cBhvr>
                                        <p:cTn id="54" dur="500"/>
                                        <p:tgtEl>
                                          <p:spTgt spid="340">
                                            <p:txEl>
                                              <p:pRg st="12" end="12"/>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0">
                                            <p:txEl>
                                              <p:pRg st="13" end="13"/>
                                            </p:txEl>
                                          </p:spTgt>
                                        </p:tgtEl>
                                        <p:attrNameLst>
                                          <p:attrName>style.visibility</p:attrName>
                                        </p:attrNameLst>
                                      </p:cBhvr>
                                      <p:to>
                                        <p:strVal val="visible"/>
                                      </p:to>
                                    </p:set>
                                    <p:animEffect transition="in" filter="fade">
                                      <p:cBhvr>
                                        <p:cTn id="57" dur="500"/>
                                        <p:tgtEl>
                                          <p:spTgt spid="340">
                                            <p:txEl>
                                              <p:pRg st="13" end="13"/>
                                            </p:txEl>
                                          </p:spTgt>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fade">
                                      <p:cBhvr>
                                        <p:cTn id="61" dur="500"/>
                                        <p:tgtEl>
                                          <p:spTgt spid="2050"/>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43"/>
                                        </p:tgtEl>
                                        <p:attrNameLst>
                                          <p:attrName>style.visibility</p:attrName>
                                        </p:attrNameLst>
                                      </p:cBhvr>
                                      <p:to>
                                        <p:strVal val="visible"/>
                                      </p:to>
                                    </p:set>
                                    <p:animEffect transition="in" filter="fade">
                                      <p:cBhvr>
                                        <p:cTn id="65"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p:bldP spid="34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34"/>
          <p:cNvSpPr txBox="1">
            <a:spLocks noGrp="1"/>
          </p:cNvSpPr>
          <p:nvPr>
            <p:ph type="subTitle" idx="1"/>
          </p:nvPr>
        </p:nvSpPr>
        <p:spPr>
          <a:xfrm>
            <a:off x="1007367" y="1851173"/>
            <a:ext cx="4000054" cy="1183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500" b="1">
                <a:latin typeface="Michroma" panose="020B0604020202020204" charset="-93"/>
              </a:rPr>
              <a:t>Cuộc CMCN lần thứ 4</a:t>
            </a:r>
            <a:endParaRPr sz="4500" b="1">
              <a:latin typeface="Michroma" panose="020B0604020202020204" charset="-93"/>
            </a:endParaRPr>
          </a:p>
        </p:txBody>
      </p:sp>
      <p:grpSp>
        <p:nvGrpSpPr>
          <p:cNvPr id="361" name="Google Shape;361;p34"/>
          <p:cNvGrpSpPr/>
          <p:nvPr/>
        </p:nvGrpSpPr>
        <p:grpSpPr>
          <a:xfrm>
            <a:off x="1007367" y="634713"/>
            <a:ext cx="5105973" cy="342900"/>
            <a:chOff x="3762375" y="648375"/>
            <a:chExt cx="1876575" cy="342900"/>
          </a:xfrm>
        </p:grpSpPr>
        <p:cxnSp>
          <p:nvCxnSpPr>
            <p:cNvPr id="362" name="Google Shape;362;p34"/>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34"/>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64" name="Google Shape;364;p34"/>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365" name="Google Shape;365;p34"/>
            <p:cNvCxnSpPr/>
            <p:nvPr/>
          </p:nvCxnSpPr>
          <p:spPr>
            <a:xfrm>
              <a:off x="5505450" y="648375"/>
              <a:ext cx="133500" cy="0"/>
            </a:xfrm>
            <a:prstGeom prst="straightConnector1">
              <a:avLst/>
            </a:prstGeom>
            <a:noFill/>
            <a:ln w="19050" cap="flat" cmpd="sng">
              <a:solidFill>
                <a:schemeClr val="dk1"/>
              </a:solidFill>
              <a:prstDash val="solid"/>
              <a:round/>
              <a:headEnd type="none" w="med" len="med"/>
              <a:tailEnd type="none" w="med" len="med"/>
            </a:ln>
          </p:spPr>
        </p:cxnSp>
      </p:grpSp>
      <p:pic>
        <p:nvPicPr>
          <p:cNvPr id="370" name="Google Shape;370;p34"/>
          <p:cNvPicPr preferRelativeResize="0"/>
          <p:nvPr/>
        </p:nvPicPr>
        <p:blipFill>
          <a:blip r:embed="rId3">
            <a:alphaModFix/>
          </a:blip>
          <a:stretch>
            <a:fillRect/>
          </a:stretch>
        </p:blipFill>
        <p:spPr>
          <a:xfrm rot="7977296">
            <a:off x="5207896" y="2263165"/>
            <a:ext cx="4486836" cy="4275948"/>
          </a:xfrm>
          <a:prstGeom prst="rect">
            <a:avLst/>
          </a:prstGeom>
          <a:noFill/>
          <a:ln>
            <a:noFill/>
          </a:ln>
          <a:effectLst>
            <a:outerShdw blurRad="142875" algn="bl" rotWithShape="0">
              <a:schemeClr val="lt2">
                <a:alpha val="69000"/>
              </a:scheme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500"/>
                                        <p:tgtEl>
                                          <p:spTgt spid="3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0">
                                            <p:txEl>
                                              <p:pRg st="0" end="0"/>
                                            </p:txEl>
                                          </p:spTgt>
                                        </p:tgtEl>
                                        <p:attrNameLst>
                                          <p:attrName>style.visibility</p:attrName>
                                        </p:attrNameLst>
                                      </p:cBhvr>
                                      <p:to>
                                        <p:strVal val="visible"/>
                                      </p:to>
                                    </p:set>
                                    <p:animEffect transition="in" filter="fade">
                                      <p:cBhvr>
                                        <p:cTn id="11" dur="500"/>
                                        <p:tgtEl>
                                          <p:spTgt spid="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13250"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a:latin typeface="+mn-lt"/>
              </a:rPr>
              <a:t>Ý nghĩa CMCN lần thứ 4</a:t>
            </a:r>
            <a:endParaRPr/>
          </a:p>
        </p:txBody>
      </p:sp>
      <p:sp>
        <p:nvSpPr>
          <p:cNvPr id="289" name="Google Shape;289;p30"/>
          <p:cNvSpPr txBox="1"/>
          <p:nvPr/>
        </p:nvSpPr>
        <p:spPr>
          <a:xfrm>
            <a:off x="720000" y="1183925"/>
            <a:ext cx="7704000" cy="1914806"/>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vi-VN" sz="1300" b="1">
                <a:solidFill>
                  <a:schemeClr val="dk1"/>
                </a:solidFill>
                <a:latin typeface="Roboto Mono"/>
                <a:ea typeface="Roboto Mono"/>
                <a:cs typeface="Roboto Mono"/>
                <a:sym typeface="Roboto Mono"/>
              </a:rPr>
              <a:t>Cuộc cách mạng lần thứ tư gắn liền với đột phá công nghệ trong các lĩnh vực trí tuệ nhân tạo, internet vạn vật, điện toán đám mây, dữ liệu lớn, công nghệ in 3D, công nghệ gen, công nghệ nano ,.... ​ </a:t>
            </a:r>
          </a:p>
          <a:p>
            <a:pPr marL="0" lvl="0" indent="0" algn="l" rtl="0">
              <a:spcBef>
                <a:spcPts val="0"/>
              </a:spcBef>
              <a:spcAft>
                <a:spcPts val="0"/>
              </a:spcAft>
              <a:buNone/>
            </a:pPr>
            <a:r>
              <a:rPr lang="vi-VN" sz="1300" b="1">
                <a:solidFill>
                  <a:schemeClr val="dk1"/>
                </a:solidFill>
                <a:latin typeface="Roboto Mono"/>
                <a:ea typeface="Roboto Mono"/>
                <a:cs typeface="Roboto Mono"/>
                <a:sym typeface="Roboto Mono"/>
              </a:rPr>
              <a:t>Giải phóng sức lao động của con người tăng năng suất đời sống kinh tế con người Được cải thiện</a:t>
            </a:r>
          </a:p>
          <a:p>
            <a:r>
              <a:rPr lang="vi-VN" sz="1300" b="1" i="0">
                <a:solidFill>
                  <a:srgbClr val="FFFFFF"/>
                </a:solidFill>
                <a:effectLst/>
                <a:latin typeface="Roboto Mono" panose="020B0604020202020204" charset="0"/>
                <a:ea typeface="Roboto Mono" panose="020B0604020202020204" charset="0"/>
                <a:cs typeface="Roboto Mono" panose="020B0604020202020204" charset="0"/>
              </a:rPr>
              <a:t>=&gt; Tạo thay đổi lớn lao trên tất cả các lĩnh vực kinh tế, chính trị,xã hội,mang lại sự hiệu quả, kinh tế, tiện nghi cho con người,chăm sóc sức khoẻ, nhiều nguồn dữ liệu lớn đc thu thập,... Giúp người tiêu dùng có thể lựa chọn mua bán hàng hoá trực tuyến.​</a:t>
            </a:r>
            <a:endParaRPr lang="vi-VN" sz="1300">
              <a:effectLst/>
            </a:endParaRPr>
          </a:p>
          <a:p>
            <a:pPr marL="0" lvl="0" indent="0" algn="l" rtl="0">
              <a:spcBef>
                <a:spcPts val="0"/>
              </a:spcBef>
              <a:spcAft>
                <a:spcPts val="0"/>
              </a:spcAft>
              <a:buNone/>
            </a:pPr>
            <a:endParaRPr lang="vi-VN" sz="1300" b="1">
              <a:solidFill>
                <a:schemeClr val="dk1"/>
              </a:solidFill>
              <a:latin typeface="Roboto Mono"/>
              <a:ea typeface="Roboto Mono"/>
              <a:cs typeface="Roboto Mono"/>
              <a:sym typeface="Roboto Mono"/>
            </a:endParaRPr>
          </a:p>
        </p:txBody>
      </p:sp>
      <p:pic>
        <p:nvPicPr>
          <p:cNvPr id="1030" name="Picture 6" descr="Cách mạng công nghiệp 4.0: Cơ hội và thách thức">
            <a:extLst>
              <a:ext uri="{FF2B5EF4-FFF2-40B4-BE49-F238E27FC236}">
                <a16:creationId xmlns:a16="http://schemas.microsoft.com/office/drawing/2014/main" id="{AFAFECB4-AC16-4757-B61A-472FAA05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371" y="3150335"/>
            <a:ext cx="3399064" cy="1914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89"/>
                                        </p:tgtEl>
                                        <p:attrNameLst>
                                          <p:attrName>style.visibility</p:attrName>
                                        </p:attrNameLst>
                                      </p:cBhvr>
                                      <p:to>
                                        <p:strVal val="visible"/>
                                      </p:to>
                                    </p:set>
                                    <p:anim calcmode="lin" valueType="num">
                                      <p:cBhvr additive="base">
                                        <p:cTn id="11" dur="500" fill="hold"/>
                                        <p:tgtEl>
                                          <p:spTgt spid="289"/>
                                        </p:tgtEl>
                                        <p:attrNameLst>
                                          <p:attrName>ppt_x</p:attrName>
                                        </p:attrNameLst>
                                      </p:cBhvr>
                                      <p:tavLst>
                                        <p:tav tm="0">
                                          <p:val>
                                            <p:strVal val="#ppt_x"/>
                                          </p:val>
                                        </p:tav>
                                        <p:tav tm="100000">
                                          <p:val>
                                            <p:strVal val="#ppt_x"/>
                                          </p:val>
                                        </p:tav>
                                      </p:tavLst>
                                    </p:anim>
                                    <p:anim calcmode="lin" valueType="num">
                                      <p:cBhvr additive="base">
                                        <p:cTn id="12" dur="500" fill="hold"/>
                                        <p:tgtEl>
                                          <p:spTgt spid="28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8000"/>
          </a:schemeClr>
        </a:solidFill>
        <a:effectLst/>
      </p:bgPr>
    </p:bg>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Tác động</a:t>
            </a:r>
            <a:endParaRPr/>
          </a:p>
        </p:txBody>
      </p:sp>
      <p:sp>
        <p:nvSpPr>
          <p:cNvPr id="323" name="Google Shape;323;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a:t>
            </a:r>
            <a:r>
              <a:rPr lang="vi-VN"/>
              <a:t>2</a:t>
            </a:r>
            <a:endParaRPr/>
          </a:p>
        </p:txBody>
      </p:sp>
      <p:sp>
        <p:nvSpPr>
          <p:cNvPr id="324" name="Google Shape;324;p32"/>
          <p:cNvSpPr txBox="1">
            <a:spLocks noGrp="1"/>
          </p:cNvSpPr>
          <p:nvPr>
            <p:ph type="subTitle" idx="1"/>
          </p:nvPr>
        </p:nvSpPr>
        <p:spPr>
          <a:xfrm>
            <a:off x="1027725" y="2937075"/>
            <a:ext cx="4230000" cy="713400"/>
          </a:xfrm>
          <a:prstGeom prst="rect">
            <a:avLst/>
          </a:prstGeom>
        </p:spPr>
        <p:txBody>
          <a:bodyPr spcFirstLastPara="1" wrap="square" lIns="91425" tIns="91425" rIns="91425" bIns="91425" anchor="t" anchorCtr="0">
            <a:noAutofit/>
          </a:bodyPr>
          <a:lstStyle/>
          <a:p>
            <a:pPr marL="0" indent="0"/>
            <a:r>
              <a:rPr lang="en-US" sz="1800" b="0" i="0">
                <a:solidFill>
                  <a:srgbClr val="FFFFFF"/>
                </a:solidFill>
                <a:effectLst/>
                <a:latin typeface="Roboto Mono Medium" panose="020B0604020202020204" charset="0"/>
                <a:ea typeface="Roboto Mono Medium" panose="020B0604020202020204" charset="0"/>
                <a:cs typeface="Roboto Mono Medium" panose="020B0604020202020204" charset="0"/>
              </a:rPr>
              <a:t>Của cuộc cách mạng công nghiệp lần 3 và 4</a:t>
            </a:r>
            <a:endParaRPr lang="vi-VN">
              <a:effectLst/>
            </a:endParaRPr>
          </a:p>
          <a:p>
            <a:pPr marL="0" lvl="0" indent="0" algn="l" rtl="0">
              <a:spcBef>
                <a:spcPts val="0"/>
              </a:spcBef>
              <a:spcAft>
                <a:spcPts val="0"/>
              </a:spcAft>
              <a:buNone/>
            </a:pPr>
            <a:endParaRPr/>
          </a:p>
        </p:txBody>
      </p:sp>
      <p:grpSp>
        <p:nvGrpSpPr>
          <p:cNvPr id="325" name="Google Shape;325;p32"/>
          <p:cNvGrpSpPr/>
          <p:nvPr/>
        </p:nvGrpSpPr>
        <p:grpSpPr>
          <a:xfrm>
            <a:off x="1123467" y="1518650"/>
            <a:ext cx="5105973" cy="342900"/>
            <a:chOff x="3762375" y="648375"/>
            <a:chExt cx="1876575" cy="342900"/>
          </a:xfrm>
        </p:grpSpPr>
        <p:cxnSp>
          <p:nvCxnSpPr>
            <p:cNvPr id="326" name="Google Shape;326;p32"/>
            <p:cNvCxnSpPr/>
            <p:nvPr/>
          </p:nvCxnSpPr>
          <p:spPr>
            <a:xfrm>
              <a:off x="37623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32"/>
            <p:cNvCxnSpPr/>
            <p:nvPr/>
          </p:nvCxnSpPr>
          <p:spPr>
            <a:xfrm>
              <a:off x="4371975" y="866775"/>
              <a:ext cx="238200" cy="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32"/>
            <p:cNvCxnSpPr/>
            <p:nvPr/>
          </p:nvCxnSpPr>
          <p:spPr>
            <a:xfrm>
              <a:off x="4238625" y="991275"/>
              <a:ext cx="133500" cy="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32"/>
            <p:cNvCxnSpPr/>
            <p:nvPr/>
          </p:nvCxnSpPr>
          <p:spPr>
            <a:xfrm>
              <a:off x="5505450" y="648375"/>
              <a:ext cx="133500" cy="0"/>
            </a:xfrm>
            <a:prstGeom prst="straightConnector1">
              <a:avLst/>
            </a:prstGeom>
            <a:noFill/>
            <a:ln w="19050" cap="flat" cmpd="sng">
              <a:solidFill>
                <a:schemeClr val="dk1"/>
              </a:solidFill>
              <a:prstDash val="solid"/>
              <a:round/>
              <a:headEnd type="none" w="med" len="med"/>
              <a:tailEnd type="none" w="med" len="med"/>
            </a:ln>
          </p:spPr>
        </p:cxnSp>
      </p:grpSp>
      <p:pic>
        <p:nvPicPr>
          <p:cNvPr id="334" name="Google Shape;334;p32"/>
          <p:cNvPicPr preferRelativeResize="0"/>
          <p:nvPr/>
        </p:nvPicPr>
        <p:blipFill>
          <a:blip r:embed="rId3">
            <a:alphaModFix/>
          </a:blip>
          <a:stretch>
            <a:fillRect/>
          </a:stretch>
        </p:blipFill>
        <p:spPr>
          <a:xfrm>
            <a:off x="5770996" y="1281894"/>
            <a:ext cx="4252300" cy="4052442"/>
          </a:xfrm>
          <a:prstGeom prst="rect">
            <a:avLst/>
          </a:prstGeom>
          <a:noFill/>
          <a:ln>
            <a:noFill/>
          </a:ln>
          <a:effectLst>
            <a:outerShdw blurRad="157163" algn="bl" rotWithShape="0">
              <a:schemeClr val="lt2">
                <a:alpha val="71000"/>
              </a:schemeClr>
            </a:outerShdw>
          </a:effectLst>
        </p:spPr>
      </p:pic>
    </p:spTree>
    <p:extLst>
      <p:ext uri="{BB962C8B-B14F-4D97-AF65-F5344CB8AC3E}">
        <p14:creationId xmlns:p14="http://schemas.microsoft.com/office/powerpoint/2010/main" val="15890979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22"/>
                                        </p:tgtEl>
                                        <p:attrNameLst>
                                          <p:attrName>style.visibility</p:attrName>
                                        </p:attrNameLst>
                                      </p:cBhvr>
                                      <p:to>
                                        <p:strVal val="visible"/>
                                      </p:to>
                                    </p:set>
                                    <p:animEffect transition="in" filter="fade">
                                      <p:cBhvr>
                                        <p:cTn id="14" dur="500"/>
                                        <p:tgtEl>
                                          <p:spTgt spid="3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24">
                                            <p:txEl>
                                              <p:pRg st="0" end="0"/>
                                            </p:txEl>
                                          </p:spTgt>
                                        </p:tgtEl>
                                        <p:attrNameLst>
                                          <p:attrName>style.visibility</p:attrName>
                                        </p:attrNameLst>
                                      </p:cBhvr>
                                      <p:to>
                                        <p:strVal val="visible"/>
                                      </p:to>
                                    </p:set>
                                    <p:animEffect transition="in" filter="fade">
                                      <p:cBhvr>
                                        <p:cTn id="18" dur="500"/>
                                        <p:tgtEl>
                                          <p:spTgt spid="32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5"/>
                                        </p:tgtEl>
                                        <p:attrNameLst>
                                          <p:attrName>style.visibility</p:attrName>
                                        </p:attrNameLst>
                                      </p:cBhvr>
                                      <p:to>
                                        <p:strVal val="visible"/>
                                      </p:to>
                                    </p:set>
                                    <p:animEffect transition="in" filter="fade">
                                      <p:cBhvr>
                                        <p:cTn id="21"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p:bldP spid="32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9"/>
          <p:cNvSpPr txBox="1">
            <a:spLocks noGrp="1"/>
          </p:cNvSpPr>
          <p:nvPr>
            <p:ph type="title"/>
          </p:nvPr>
        </p:nvSpPr>
        <p:spPr>
          <a:xfrm>
            <a:off x="713250" y="0"/>
            <a:ext cx="7717500" cy="738900"/>
          </a:xfrm>
          <a:prstGeom prst="rect">
            <a:avLst/>
          </a:prstGeom>
        </p:spPr>
        <p:txBody>
          <a:bodyPr spcFirstLastPara="1" wrap="square" lIns="91425" tIns="91425" rIns="91425" bIns="91425" anchor="t" anchorCtr="0">
            <a:noAutofit/>
          </a:bodyPr>
          <a:lstStyle/>
          <a:p>
            <a:pPr marL="0" indent="0"/>
            <a:r>
              <a:rPr lang="en-US" sz="3000" b="0" i="0">
                <a:solidFill>
                  <a:srgbClr val="FFFFFF"/>
                </a:solidFill>
                <a:effectLst/>
                <a:latin typeface="Roboto Mono Medium" panose="020B0604020202020204" charset="0"/>
                <a:ea typeface="Roboto Mono Medium" panose="020B0604020202020204" charset="0"/>
                <a:cs typeface="Roboto Mono Medium" panose="020B0604020202020204" charset="0"/>
              </a:rPr>
              <a:t>Tác động của cuộc cách mạng công nghiệp lần 3 và 4</a:t>
            </a:r>
            <a:endParaRPr lang="vi-VN" sz="3000">
              <a:effectLst/>
            </a:endParaRPr>
          </a:p>
        </p:txBody>
      </p:sp>
      <p:sp>
        <p:nvSpPr>
          <p:cNvPr id="30" name="Hộp Văn bản 29">
            <a:extLst>
              <a:ext uri="{FF2B5EF4-FFF2-40B4-BE49-F238E27FC236}">
                <a16:creationId xmlns:a16="http://schemas.microsoft.com/office/drawing/2014/main" id="{AA8B1C9D-BEE5-440F-B23A-43250C42F533}"/>
              </a:ext>
            </a:extLst>
          </p:cNvPr>
          <p:cNvSpPr txBox="1"/>
          <p:nvPr/>
        </p:nvSpPr>
        <p:spPr>
          <a:xfrm>
            <a:off x="713250" y="1188696"/>
            <a:ext cx="8049750" cy="1985159"/>
          </a:xfrm>
          <a:prstGeom prst="rect">
            <a:avLst/>
          </a:prstGeom>
          <a:noFill/>
        </p:spPr>
        <p:txBody>
          <a:bodyPr wrap="square">
            <a:spAutoFit/>
          </a:bodyPr>
          <a:lstStyle/>
          <a:p>
            <a:r>
              <a:rPr lang="vi-VN" sz="1300" b="1" i="0">
                <a:solidFill>
                  <a:srgbClr val="E4E6EB"/>
                </a:solidFill>
                <a:effectLst/>
                <a:latin typeface="Roboto Mono" panose="020B0604020202020204" charset="0"/>
                <a:ea typeface="Roboto Mono" panose="020B0604020202020204" charset="0"/>
              </a:rPr>
              <a:t>Về xã hội : Tích cực</a:t>
            </a:r>
          </a:p>
          <a:p>
            <a:r>
              <a:rPr lang="vi-VN" sz="1100" b="1" i="0">
                <a:solidFill>
                  <a:srgbClr val="E4E6EB"/>
                </a:solidFill>
                <a:effectLst/>
                <a:latin typeface="Roboto Mono" panose="020B0604020202020204" charset="0"/>
                <a:ea typeface="Roboto Mono" panose="020B0604020202020204" charset="0"/>
              </a:rPr>
              <a:t>– Tự động hoá giúp giải phóng sức lao động của con người, đặc biệt trong những công việc nguy hiểm, trong môi trường độc hại. </a:t>
            </a:r>
          </a:p>
          <a:p>
            <a:r>
              <a:rPr lang="vi-VN" sz="1100" b="1" i="0">
                <a:solidFill>
                  <a:srgbClr val="E4E6EB"/>
                </a:solidFill>
                <a:effectLst/>
                <a:latin typeface="Roboto Mono" panose="020B0604020202020204" charset="0"/>
                <a:ea typeface="Roboto Mono" panose="020B0604020202020204" charset="0"/>
              </a:rPr>
              <a:t>– Tri thức đưa đến sự phân hoa trong lực lượng lao động số lượng người lao động có kỹ năng và trình độ chuyên môn cao ngày càng tăng </a:t>
            </a:r>
          </a:p>
          <a:p>
            <a:r>
              <a:rPr lang="vi-VN" sz="1100" b="1" i="0">
                <a:solidFill>
                  <a:srgbClr val="E4E6EB"/>
                </a:solidFill>
                <a:effectLst/>
                <a:latin typeface="Roboto Mono" panose="020B0604020202020204" charset="0"/>
                <a:ea typeface="Roboto Mono" panose="020B0604020202020204" charset="0"/>
              </a:rPr>
              <a:t>- Ngày nay, con người có thể làm nhiều loại công việc bằng hình thức từ xa, giúp tiết kiệm thời gian,... </a:t>
            </a:r>
          </a:p>
          <a:p>
            <a:r>
              <a:rPr lang="vi-VN" sz="1100" b="1" i="0">
                <a:solidFill>
                  <a:srgbClr val="E4E6EB"/>
                </a:solidFill>
                <a:effectLst/>
                <a:latin typeface="Roboto Mono" panose="020B0604020202020204" charset="0"/>
                <a:ea typeface="Roboto Mono" panose="020B0604020202020204" charset="0"/>
              </a:rPr>
              <a:t>Tiêu cực </a:t>
            </a:r>
          </a:p>
          <a:p>
            <a:r>
              <a:rPr lang="vi-VN" sz="1100" b="1" i="0">
                <a:solidFill>
                  <a:srgbClr val="E4E6EB"/>
                </a:solidFill>
                <a:effectLst/>
                <a:latin typeface="Roboto Mono" panose="020B0604020202020204" charset="0"/>
                <a:ea typeface="Roboto Mono" panose="020B0604020202020204" charset="0"/>
              </a:rPr>
              <a:t>- Khiến nhiều người lao động đối diện với nguy cơ mất việc làm. </a:t>
            </a:r>
          </a:p>
          <a:p>
            <a:r>
              <a:rPr lang="vi-VN" sz="1100" b="1" i="0">
                <a:solidFill>
                  <a:srgbClr val="E4E6EB"/>
                </a:solidFill>
                <a:effectLst/>
                <a:latin typeface="Roboto Mono" panose="020B0604020202020204" charset="0"/>
                <a:ea typeface="Roboto Mono" panose="020B0604020202020204" charset="0"/>
              </a:rPr>
              <a:t>- Gây ra sự phân hoá trong xã hội, nơi rộng khoảng cách giàu nghèo Con người bị lệ thuộc nhiều hơn vào các thiết bị thông minh; ít quan tâm đến các mối quan hệ gia đình, xã hội.</a:t>
            </a:r>
            <a:endParaRPr lang="vi-VN" sz="1100" b="1">
              <a:latin typeface="Roboto Mono" panose="020B0604020202020204" charset="0"/>
              <a:ea typeface="Roboto Mono" panose="020B0604020202020204" charset="0"/>
            </a:endParaRPr>
          </a:p>
        </p:txBody>
      </p:sp>
      <p:sp>
        <p:nvSpPr>
          <p:cNvPr id="32" name="Hộp Văn bản 31">
            <a:extLst>
              <a:ext uri="{FF2B5EF4-FFF2-40B4-BE49-F238E27FC236}">
                <a16:creationId xmlns:a16="http://schemas.microsoft.com/office/drawing/2014/main" id="{66F8CEE8-BED9-43FD-8116-688D72C5D048}"/>
              </a:ext>
            </a:extLst>
          </p:cNvPr>
          <p:cNvSpPr txBox="1"/>
          <p:nvPr/>
        </p:nvSpPr>
        <p:spPr>
          <a:xfrm>
            <a:off x="522750" y="3129297"/>
            <a:ext cx="8430750" cy="1646605"/>
          </a:xfrm>
          <a:prstGeom prst="rect">
            <a:avLst/>
          </a:prstGeom>
          <a:noFill/>
        </p:spPr>
        <p:txBody>
          <a:bodyPr wrap="square">
            <a:spAutoFit/>
          </a:bodyPr>
          <a:lstStyle/>
          <a:p>
            <a:r>
              <a:rPr lang="vi-VN" sz="1100" b="1" i="0">
                <a:solidFill>
                  <a:srgbClr val="E4E6EB"/>
                </a:solidFill>
                <a:effectLst/>
                <a:latin typeface="Roboto Mono" panose="020B0604020202020204" charset="0"/>
                <a:ea typeface="Roboto Mono" panose="020B0604020202020204" charset="0"/>
              </a:rPr>
              <a:t>  </a:t>
            </a:r>
            <a:r>
              <a:rPr lang="vi-VN" sz="1300" b="1" i="0">
                <a:solidFill>
                  <a:srgbClr val="E4E6EB"/>
                </a:solidFill>
                <a:effectLst/>
                <a:latin typeface="Roboto Mono" panose="020B0604020202020204" charset="0"/>
                <a:ea typeface="Roboto Mono" panose="020B0604020202020204" charset="0"/>
              </a:rPr>
              <a:t>Về văn hóa Tích cực </a:t>
            </a:r>
          </a:p>
          <a:p>
            <a:pPr marL="171450" indent="-171450">
              <a:buFontTx/>
              <a:buChar char="-"/>
            </a:pPr>
            <a:r>
              <a:rPr lang="vi-VN" sz="1100" b="1" i="0">
                <a:solidFill>
                  <a:srgbClr val="E4E6EB"/>
                </a:solidFill>
                <a:effectLst/>
                <a:latin typeface="Roboto Mono" panose="020B0604020202020204" charset="0"/>
                <a:ea typeface="Roboto Mono" panose="020B0604020202020204" charset="0"/>
              </a:rPr>
              <a:t>Việc tìm kiếm, chia sẻ thông tin trở nên vô cùng nhanh chóng và thuận tiện. </a:t>
            </a:r>
          </a:p>
          <a:p>
            <a:pPr marL="171450" indent="-171450">
              <a:buFontTx/>
              <a:buChar char="-"/>
            </a:pPr>
            <a:r>
              <a:rPr lang="vi-VN" sz="1100" b="1" i="0">
                <a:solidFill>
                  <a:srgbClr val="E4E6EB"/>
                </a:solidFill>
                <a:effectLst/>
                <a:latin typeface="Roboto Mono" panose="020B0604020202020204" charset="0"/>
                <a:ea typeface="Roboto Mono" panose="020B0604020202020204" charset="0"/>
              </a:rPr>
              <a:t>– Con người có thể trao đổi, giao tiếp thông qua các ứng dụng trên internet rất thuận tiện, nhanh chóng </a:t>
            </a:r>
          </a:p>
          <a:p>
            <a:pPr marL="171450" indent="-171450">
              <a:buFontTx/>
              <a:buChar char="-"/>
            </a:pPr>
            <a:r>
              <a:rPr lang="vi-VN" sz="1100" b="1" i="0">
                <a:solidFill>
                  <a:srgbClr val="E4E6EB"/>
                </a:solidFill>
                <a:effectLst/>
                <a:latin typeface="Roboto Mono" panose="020B0604020202020204" charset="0"/>
                <a:ea typeface="Roboto Mono" panose="020B0604020202020204" charset="0"/>
              </a:rPr>
              <a:t>- Quá trình giao lưu văn hoa giữa các quốc gia, khu vực diễn ra dễ dàng và thuận tiện. Tiêu cực </a:t>
            </a:r>
          </a:p>
          <a:p>
            <a:pPr marL="171450" indent="-171450">
              <a:buFontTx/>
              <a:buChar char="-"/>
            </a:pPr>
            <a:r>
              <a:rPr lang="vi-VN" sz="1100" b="1" i="0">
                <a:solidFill>
                  <a:srgbClr val="E4E6EB"/>
                </a:solidFill>
                <a:effectLst/>
                <a:latin typeface="Roboto Mono" panose="020B0604020202020204" charset="0"/>
                <a:ea typeface="Roboto Mono" panose="020B0604020202020204" charset="0"/>
              </a:rPr>
              <a:t>- Phát sinh các vấn đề liên quan đến rắc của các thông tin được chia sẻ... bảo mật thông tin cá nhân, tính chính </a:t>
            </a:r>
          </a:p>
          <a:p>
            <a:pPr marL="171450" indent="-171450">
              <a:buFontTx/>
              <a:buChar char="-"/>
            </a:pPr>
            <a:r>
              <a:rPr lang="vi-VN" sz="1100" b="1" i="0">
                <a:solidFill>
                  <a:srgbClr val="E4E6EB"/>
                </a:solidFill>
                <a:effectLst/>
                <a:latin typeface="Roboto Mono" panose="020B0604020202020204" charset="0"/>
                <a:ea typeface="Roboto Mono" panose="020B0604020202020204" charset="0"/>
              </a:rPr>
              <a:t>- Làm gia tăng sự xung đột giữa nhiều yếu tố, giá trị văn hoá truyền thống và hiện đại, xuất hiện nguy cơ danh mất bản sắc văn hoá dân tộc.</a:t>
            </a:r>
            <a:endParaRPr lang="vi-VN" sz="1100" b="1">
              <a:latin typeface="Roboto Mono" panose="020B0604020202020204" charset="0"/>
              <a:ea typeface="Roboto Mono"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500"/>
                                        <p:tgtEl>
                                          <p:spTgt spid="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30" grpId="0"/>
      <p:bldP spid="32" grpId="0"/>
    </p:bldLst>
  </p:timing>
</p:sld>
</file>

<file path=ppt/theme/theme1.xml><?xml version="1.0" encoding="utf-8"?>
<a:theme xmlns:a="http://schemas.openxmlformats.org/drawingml/2006/main" name="Global Technology Research Center by Slidesgo">
  <a:themeElements>
    <a:clrScheme name="Simple Light">
      <a:dk1>
        <a:srgbClr val="FFFFFF"/>
      </a:dk1>
      <a:lt1>
        <a:srgbClr val="051638"/>
      </a:lt1>
      <a:dk2>
        <a:srgbClr val="135B97"/>
      </a:dk2>
      <a:lt2>
        <a:srgbClr val="16AFC0"/>
      </a:lt2>
      <a:accent1>
        <a:srgbClr val="CFCFC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641</Words>
  <Application>Microsoft Office PowerPoint</Application>
  <PresentationFormat>Trình chiếu Trên màn hình (16:9)</PresentationFormat>
  <Paragraphs>54</Paragraphs>
  <Slides>10</Slides>
  <Notes>9</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Roboto Mono</vt:lpstr>
      <vt:lpstr>Roboto Mono Medium</vt:lpstr>
      <vt:lpstr>Michroma</vt:lpstr>
      <vt:lpstr>Arial</vt:lpstr>
      <vt:lpstr>Global Technology Research Center by Slidesgo</vt:lpstr>
      <vt:lpstr>Nhóm  4 Lịch Sử</vt:lpstr>
      <vt:lpstr>Mục lục</vt:lpstr>
      <vt:lpstr>Ý nghĩa</vt:lpstr>
      <vt:lpstr>Cuộc CMCN lần thứ 3</vt:lpstr>
      <vt:lpstr>Ý nghĩa CMCN lần thứ 3</vt:lpstr>
      <vt:lpstr>Bản trình bày PowerPoint</vt:lpstr>
      <vt:lpstr>Ý nghĩa CMCN lần thứ 4</vt:lpstr>
      <vt:lpstr>Tác động</vt:lpstr>
      <vt:lpstr>Tác động của cuộc cách mạng công nghiệp lần 3 và 4</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4 Lịch Sử</dc:title>
  <cp:lastModifiedBy>Tĩnh</cp:lastModifiedBy>
  <cp:revision>18</cp:revision>
  <dcterms:modified xsi:type="dcterms:W3CDTF">2022-11-11T15:04:42Z</dcterms:modified>
</cp:coreProperties>
</file>