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</p:sldIdLst>
  <p:sldSz cy="5143500" cx="9144000"/>
  <p:notesSz cx="6858000" cy="9144000"/>
  <p:embeddedFontLst>
    <p:embeddedFont>
      <p:font typeface="Nunito"/>
      <p:regular r:id="rId124"/>
      <p:bold r:id="rId125"/>
      <p:italic r:id="rId126"/>
      <p:boldItalic r:id="rId1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7" Type="http://schemas.openxmlformats.org/officeDocument/2006/relationships/font" Target="fonts/Nunito-boldItalic.fntdata"/><Relationship Id="rId126" Type="http://schemas.openxmlformats.org/officeDocument/2006/relationships/font" Target="fonts/Nunito-italic.fntdata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Nunito-bold.fntdata"/><Relationship Id="rId29" Type="http://schemas.openxmlformats.org/officeDocument/2006/relationships/slide" Target="slides/slide24.xml"/><Relationship Id="rId124" Type="http://schemas.openxmlformats.org/officeDocument/2006/relationships/font" Target="fonts/Nunito-regular.fntdata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3fd3c420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3fd3c420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94c32b37e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94c32b37e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94c32b37e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94c32b37e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93fd3c420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93fd3c420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93fd3c420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93fd3c420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5d147de9aa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5d147de9aa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5d147de9aa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5d147de9aa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d147de9aa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d147de9aa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93fd3c420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93fd3c420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93fd3c420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93fd3c420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5d147de9aa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5d147de9aa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3fd3c420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3fd3c420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93fd3c420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93fd3c420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93fd3c420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93fd3c420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5d147de9a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5d147de9a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5d147de9aa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5d147de9aa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5d147de9aa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5d147de9aa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93fd3c420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93fd3c420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93fd3c420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93fd3c420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5d147de9aa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5d147de9aa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5d147de9a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5d147de9a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3fd3c420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3fd3c420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3fd3c420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3fd3c420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3fd3c420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3fd3c420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3fd3c420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3fd3c420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3fd3c42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3fd3c42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3fd3c420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3fd3c420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3fd3c420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3fd3c420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3fd3c420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3fd3c420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3fd3c420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3fd3c420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3fd3c4200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3fd3c4200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d034b80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d034b80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7e5c12e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7e5c12e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3fd3c420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3fd3c420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d034b80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d034b80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d034b80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d034b80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d034b80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d034b80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d034b80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d034b80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d147de9aa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d147de9aa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d147de9aa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d147de9aa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3fd3c420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3fd3c420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d034b80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d034b80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d034b806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d034b806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d034b806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d034b806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3fd3c420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3fd3c420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3fd3c420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3fd3c420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4c32b37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4c32b37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94c32b37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94c32b37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4c32b37e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94c32b37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93fd3c420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93fd3c420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3fd3c420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93fd3c420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3fd3c420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3fd3c420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4c32b37e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94c32b37e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94c32b37e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94c32b37e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94c32b37e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94c32b37e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4c32b37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94c32b37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94c32b37e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94c32b37e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94c32b37e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94c32b37e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4c32b37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4c32b37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93fd3c420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93fd3c420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3fd3c420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93fd3c420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4c32b37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4c32b37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3fd3c420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3fd3c420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94c32b37e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94c32b37e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94c32b37e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94c32b37e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94c32b37e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94c32b37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93fd3c420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93fd3c420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93fd3c420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93fd3c420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94c32b37e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94c32b37e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94c32b37e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94c32b37e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94c32b37e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94c32b37e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94c32b37e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94c32b37e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94c32b37e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94c32b37e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3fd3c420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3fd3c420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93fd3c420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93fd3c420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93fd3c420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93fd3c420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94c32b37e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94c32b37e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94c32b37e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94c32b37e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93fd3c420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93fd3c420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93fd3c420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93fd3c420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5d147de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5d147de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5d147de9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5d147de9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5d147de9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5d147de9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5d147de9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5d147de9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3fd3c420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3fd3c420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5d147de9a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5d147de9a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5d147de9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5d147de9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5d147de9a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5d147de9a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5d147de9a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5d147de9a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93fd3c420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93fd3c420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93fd3c420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93fd3c420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5d147de9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25d147de9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5d147de9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25d147de9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5d147de9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25d147de9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5d147de9a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25d147de9a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3fd3c420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3fd3c420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5d147de9a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25d147de9a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5d147de9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25d147de9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5d147de9a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25d147de9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5d147de9a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25d147de9a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93fd3c420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93fd3c420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93fd3c420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93fd3c420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5d147de9a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25d147de9a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5d147de9a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g25d147de9a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5d147de9a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g25d147de9a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5d147de9a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25d147de9a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3fd3c420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3fd3c420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5d147de9a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25d147de9a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5d147de9a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g25d147de9a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5d147de9a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g25d147de9a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5d147de9a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g25d147de9a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5d147de9aa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5d147de9aa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5d147de9aa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g25d147de9aa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5d147de9aa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5d147de9aa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93fd3c420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93fd3c420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93fd3c420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93fd3c420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94c32b37e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94c32b37e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www.w3schools.com/js/js_ajax_http.asp" TargetMode="External"/><Relationship Id="rId4" Type="http://schemas.openxmlformats.org/officeDocument/2006/relationships/hyperlink" Target="https://www.w3schools.com/js/js_ajax_http_send.asp" TargetMode="External"/><Relationship Id="rId5" Type="http://schemas.openxmlformats.org/officeDocument/2006/relationships/hyperlink" Target="https://www.w3schools.com/js/js_ajax_http_response.asp" TargetMode="External"/><Relationship Id="rId6" Type="http://schemas.openxmlformats.org/officeDocument/2006/relationships/hyperlink" Target="https://dummyjson.com/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developer.mozilla.org/en-US/docs/Web/API/Fetch_API/Using_Fetch" TargetMode="Externa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hyperlink" Target="https://www.w3schools.com/js/js_class_intro.asp" TargetMode="Externa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www.w3schools.com/js/js_class_inheritance.asp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hyperlink" Target="https://www.w3schools.com/js/js_class_static.asp" TargetMode="Externa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www.w3schools.com/js/js_modules.asp" TargetMode="External"/><Relationship Id="rId4" Type="http://schemas.openxmlformats.org/officeDocument/2006/relationships/hyperlink" Target="https://www.javascripttutorial.net/es6/es6-module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js/js_variables.asp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s://www.w3schools.com/js/js_regexp.asp" TargetMode="External"/><Relationship Id="rId4" Type="http://schemas.openxmlformats.org/officeDocument/2006/relationships/hyperlink" Target="https://www.javascripttutorial.net/javascript-regular-expression/" TargetMode="Externa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js/js_scope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javascripttutorial.net/javascript-hoistin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js/js_numbers.asp" TargetMode="External"/><Relationship Id="rId4" Type="http://schemas.openxmlformats.org/officeDocument/2006/relationships/hyperlink" Target="https://www.w3schools.com/js/js_number_methods.asp" TargetMode="External"/><Relationship Id="rId10" Type="http://schemas.openxmlformats.org/officeDocument/2006/relationships/hyperlink" Target="https://www.w3schools.com/js/js_string_templates.asp" TargetMode="External"/><Relationship Id="rId9" Type="http://schemas.openxmlformats.org/officeDocument/2006/relationships/hyperlink" Target="https://www.w3schools.com/js/js_string_search.asp" TargetMode="External"/><Relationship Id="rId5" Type="http://schemas.openxmlformats.org/officeDocument/2006/relationships/hyperlink" Target="https://www.w3schools.com/js/js_number_properties.asp" TargetMode="External"/><Relationship Id="rId6" Type="http://schemas.openxmlformats.org/officeDocument/2006/relationships/hyperlink" Target="https://www.w3schools.com/js/js_bigint.asp" TargetMode="External"/><Relationship Id="rId7" Type="http://schemas.openxmlformats.org/officeDocument/2006/relationships/hyperlink" Target="https://www.w3schools.com/js/js_strings.asp" TargetMode="External"/><Relationship Id="rId8" Type="http://schemas.openxmlformats.org/officeDocument/2006/relationships/hyperlink" Target="https://www.w3schools.com/js/js_string_methods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js/js_booleans.asp" TargetMode="External"/><Relationship Id="rId4" Type="http://schemas.openxmlformats.org/officeDocument/2006/relationships/hyperlink" Target="https://www.javascripttutorial.net/es6/symbol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js/js_object_definition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js/js_type_conversion.as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w3schools.com/js/js_arrays.asp" TargetMode="External"/><Relationship Id="rId4" Type="http://schemas.openxmlformats.org/officeDocument/2006/relationships/hyperlink" Target="https://www.w3schools.com/js/js_array_methods.asp" TargetMode="External"/><Relationship Id="rId5" Type="http://schemas.openxmlformats.org/officeDocument/2006/relationships/hyperlink" Target="https://www.w3schools.com/js/js_array_sort.asp" TargetMode="External"/><Relationship Id="rId6" Type="http://schemas.openxmlformats.org/officeDocument/2006/relationships/hyperlink" Target="https://www.w3schools.com/js/js_array_iteration.asp" TargetMode="External"/><Relationship Id="rId7" Type="http://schemas.openxmlformats.org/officeDocument/2006/relationships/hyperlink" Target="https://www.w3schools.com/js/js_array_const.asp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schools.com/js/js_object_maps.as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w3schools.com/js/js_object_sets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w3schools.com/js/js_json.asp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JavaScript/Reference/Operators/Destructuring_assignmen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w3schools.com/js/js_es6.asp#mark_spre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schools.com/js/js_dates.asp" TargetMode="External"/><Relationship Id="rId4" Type="http://schemas.openxmlformats.org/officeDocument/2006/relationships/hyperlink" Target="https://www.w3schools.com/js/js_date_formats.asp" TargetMode="External"/><Relationship Id="rId5" Type="http://schemas.openxmlformats.org/officeDocument/2006/relationships/hyperlink" Target="https://www.w3schools.com/js/js_date_methods.asp" TargetMode="External"/><Relationship Id="rId6" Type="http://schemas.openxmlformats.org/officeDocument/2006/relationships/hyperlink" Target="https://www.w3schools.com/js/js_date_methods_set.asp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w3schools.com/js/js_arithmetic.asp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w3schools.com/js/js_assignment.asp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w3schools.com/js/js_comparisons.asp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w3schools.com/js/js_iterables.asp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w3schools.com/js/js_loop_for.asp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w3schools.com/js/js_loop_forin.as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w3schools.com/js/js_loop_forof.asp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w3schools.com/js/js_loop_while.asp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w3schools.com/js/js_loop_while.asp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w3schools.com/js/js_break.asp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ww.w3schools.com/js/js_if_else.asp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w3schools.com/js/js_switch.asp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javascripttutorial.net/javascript-try-catch/" TargetMode="External"/><Relationship Id="rId4" Type="http://schemas.openxmlformats.org/officeDocument/2006/relationships/hyperlink" Target="https://www.javascripttutorial.net/javascript-try-catch-finally/" TargetMode="External"/><Relationship Id="rId5" Type="http://schemas.openxmlformats.org/officeDocument/2006/relationships/hyperlink" Target="https://www.javascripttutorial.net/javascript-throw-exception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w3schools.com/js/js_functions.asp" TargetMode="External"/><Relationship Id="rId4" Type="http://schemas.openxmlformats.org/officeDocument/2006/relationships/hyperlink" Target="https://www.w3schools.com/js/js_arrow_function.asp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www.w3schools.com/js/js_es6.asp#mark_param" TargetMode="External"/><Relationship Id="rId4" Type="http://schemas.openxmlformats.org/officeDocument/2006/relationships/hyperlink" Target="https://www.w3schools.com/js/js_es6.asp#mark_rest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www.javascripttutorial.net/javascript-immediately-invoked-function-expression-iife/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eveloper.mozilla.org/en-US/docs/Web/JavaScript/Reference/Functions/arguments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www.javascripttutorial.net/javascript-closur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www.w3schools.com/js/js_this.asp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www.javascripttutorial.net/javascript-call/" TargetMode="External"/><Relationship Id="rId4" Type="http://schemas.openxmlformats.org/officeDocument/2006/relationships/hyperlink" Target="https://www.javascripttutorial.net/javascript-apply-method/" TargetMode="External"/><Relationship Id="rId5" Type="http://schemas.openxmlformats.org/officeDocument/2006/relationships/hyperlink" Target="https://www.javascripttutorial.net/javascript-bind/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www.w3schools.com/js/js_htmldom.asp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www.w3schools.com/js/js_htmldom_methods.asp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www.w3schools.com/js/js_htmldom_document.asp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www.w3schools.com/js/js_htmldom_elements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js/js_versions.asp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www.w3schools.com/js/js_htmldom_events.asp" TargetMode="External"/><Relationship Id="rId4" Type="http://schemas.openxmlformats.org/officeDocument/2006/relationships/hyperlink" Target="https://www.w3schools.com/js/js_htmldom_eventlistener.asp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www.w3schools.com/js/js_htmldom_navigation.asp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www.w3schools.com/js/js_htmldom_nodes.asp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www.w3schools.com/js/js_htmldom_collections.asp" TargetMode="External"/><Relationship Id="rId4" Type="http://schemas.openxmlformats.org/officeDocument/2006/relationships/hyperlink" Target="https://www.w3schools.com/js/js_htmldom_nodelist.asp" TargetMode="External"/><Relationship Id="rId5" Type="http://schemas.openxmlformats.org/officeDocument/2006/relationships/hyperlink" Target="https://homiedev.com/so-sanh-htmlcollection-vs-nodelist-trong-javascript/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s://www.w3schools.com/js/js_window.asp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www.w3schools.com/js/js_window_screen.asp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www.w3schools.com/js/js_window_location.asp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www.w3schools.com/js/js_window_history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js/js_whereto.asp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www.w3schools.com/js/js_window_navigator.asp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www.w3schools.com/js/js_popup.asp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www.w3schools.com/js/js_timing.asp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www.w3schools.com/js/js_cookies.asp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www.javascripttutorial.net/javascript-execution-context/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www.w3schools.com/js/js_asynchronous.asp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www.javascripttutorial.net/javascript-primitive-vs-reference-values/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www.javascripttutorial.net/javascript-callback/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s://www.w3schools.com/js/js_promise.asp" TargetMode="Externa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www.w3schools.com/js/js_async.asp" TargetMode="External"/><Relationship Id="rId4" Type="http://schemas.openxmlformats.org/officeDocument/2006/relationships/hyperlink" Target="https://www.javascripttutorial.net/es6/javascript-promise-all/" TargetMode="External"/><Relationship Id="rId5" Type="http://schemas.openxmlformats.org/officeDocument/2006/relationships/hyperlink" Target="https://www.javascripttutorial.net/es6/javascript-promise-race/" TargetMode="External"/><Relationship Id="rId6" Type="http://schemas.openxmlformats.org/officeDocument/2006/relationships/hyperlink" Target="https://www.javascripttutorial.net/es-next/javascript-promise-any/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s://www.w3schools.com/js/js_ajax_intro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</a:t>
            </a:r>
            <a:r>
              <a:rPr lang="vi"/>
              <a:t>avaScript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ác giả: Phạm Việt Toàn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2.1. V</a:t>
            </a:r>
            <a:r>
              <a:rPr lang="vi"/>
              <a:t>ariable declarations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2.2. Quy ước đặt tên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2.3. Scopes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2.4. Hoisting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14.2. XMLHttpR</a:t>
            </a:r>
            <a:r>
              <a:rPr lang="vi"/>
              <a:t>equest Object</a:t>
            </a:r>
            <a:endParaRPr/>
          </a:p>
        </p:txBody>
      </p:sp>
      <p:sp>
        <p:nvSpPr>
          <p:cNvPr id="709" name="Google Shape;709;p11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N</a:t>
            </a:r>
            <a:r>
              <a:rPr lang="vi"/>
              <a:t>ền tảng của AJAX là XMLHttpRequest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Tao đối tượng XMLHttpRequest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Định nghĩa 1 callback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Open đối tượng XMLHttpRequest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Send Request tới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https://www.w3schools.com/js/js_ajax_http.asp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4"/>
              </a:rPr>
              <a:t>https://www.w3schools.com/js/js_ajax_http_send.asp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5"/>
              </a:rPr>
              <a:t>https://www.w3schools.com/js/js_ajax_http_response.asp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6"/>
              </a:rPr>
              <a:t>https://dummyjson.com/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14.3. F</a:t>
            </a:r>
            <a:r>
              <a:rPr lang="vi"/>
              <a:t>etch</a:t>
            </a:r>
            <a:endParaRPr/>
          </a:p>
        </p:txBody>
      </p:sp>
      <p:sp>
        <p:nvSpPr>
          <p:cNvPr id="715" name="Google Shape;715;p1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F</a:t>
            </a:r>
            <a:r>
              <a:rPr lang="vi"/>
              <a:t>etch API cung cấp cơ chế đơn giản để giao tiếp với web server thay vì sử dụng XMLHttpRequest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https://developer.mozilla.org/en-US/docs/Web/API/Fetch_API/Using_Fetch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15. Cl</a:t>
            </a:r>
            <a:r>
              <a:rPr lang="vi"/>
              <a:t>asses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726" name="Google Shape;726;p11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15.1.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15.2. 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15.3. Static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15.1. Classes</a:t>
            </a:r>
            <a:endParaRPr/>
          </a:p>
        </p:txBody>
      </p:sp>
      <p:sp>
        <p:nvSpPr>
          <p:cNvPr id="732" name="Google Shape;732;p1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Cl</a:t>
            </a:r>
            <a:r>
              <a:rPr lang="vi"/>
              <a:t>asses là template của các JS Objects có chung properties,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https://www.w3schools.com/js/js_class_intro.asp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15.2. </a:t>
            </a:r>
            <a:r>
              <a:rPr lang="vi"/>
              <a:t>Inheritance</a:t>
            </a:r>
            <a:endParaRPr/>
          </a:p>
        </p:txBody>
      </p:sp>
      <p:sp>
        <p:nvSpPr>
          <p:cNvPr id="738" name="Google Shape;738;p1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Ch</a:t>
            </a:r>
            <a:r>
              <a:rPr lang="vi"/>
              <a:t>o phép 1 object có thể kế thừa các properties/methods của 1 object khác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Giúp các object có thể chia sẻ và mở rộng các đặc tính sẵn có của object khác mà không cần phải định nghĩa lại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https://www.w3schools.com/js/js_class_inheritance.asp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15.3. St</a:t>
            </a:r>
            <a:r>
              <a:rPr lang="vi"/>
              <a:t>atic</a:t>
            </a:r>
            <a:endParaRPr/>
          </a:p>
        </p:txBody>
      </p:sp>
      <p:sp>
        <p:nvSpPr>
          <p:cNvPr id="744" name="Google Shape;744;p1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Kh</a:t>
            </a:r>
            <a:r>
              <a:rPr lang="vi"/>
              <a:t>i khai báo static cho 1 method, properties thì lúc này khi hoạt động chúng sẽ thuộc về class và không thuộc về 1 object cụ thể nào được tạo ra từ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Methods/properties static được chia sẻ chung cho các object là instance của cùng 1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https://www.w3schools.com/js/js_class_static.asp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16. M</a:t>
            </a:r>
            <a:r>
              <a:rPr lang="vi"/>
              <a:t>odules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755" name="Google Shape;755;p1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16.1. ES Modules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16.1. </a:t>
            </a:r>
            <a:r>
              <a:rPr lang="vi"/>
              <a:t>ES Modules</a:t>
            </a:r>
            <a:endParaRPr/>
          </a:p>
        </p:txBody>
      </p:sp>
      <p:sp>
        <p:nvSpPr>
          <p:cNvPr id="761" name="Google Shape;761;p1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Ch</a:t>
            </a:r>
            <a:r>
              <a:rPr lang="vi"/>
              <a:t>o phép phân chia JS code thành các file khác nhau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Mục đích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Tái sử dụng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Dễ mở rộng và bảo trì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Keywords: </a:t>
            </a:r>
            <a:r>
              <a:rPr b="1" lang="vi"/>
              <a:t>import / export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https://www.w3schools.com/js/js_modules.asp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4"/>
              </a:rPr>
              <a:t>https://www.javascripttutorial.net/es6/es6-modules/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2.1. V</a:t>
            </a:r>
            <a:r>
              <a:rPr lang="vi"/>
              <a:t>ariables Declarations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V</a:t>
            </a:r>
            <a:r>
              <a:rPr lang="vi"/>
              <a:t>ariables là 1 trong những thành phần cơ bản nhất của JS. Được sử dụng là nơi chứa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Để sử dụng được variable ta cần phải khai báo (declare)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Có 4 cách khai báo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Tự động khai báo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var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let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const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https://www.w3schools.com/js/js_variables.asp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17. M</a:t>
            </a:r>
            <a:r>
              <a:rPr lang="vi"/>
              <a:t>emory Management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772" name="Google Shape;772;p12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17.1. M</a:t>
            </a:r>
            <a:r>
              <a:rPr lang="vi"/>
              <a:t>emory management</a:t>
            </a:r>
            <a:r>
              <a:rPr lang="vi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17.2. M</a:t>
            </a:r>
            <a:r>
              <a:rPr lang="vi"/>
              <a:t>emory Lifecycle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17.3. Garbage Collection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17.1. M</a:t>
            </a:r>
            <a:r>
              <a:rPr lang="vi"/>
              <a:t>emory management</a:t>
            </a:r>
            <a:endParaRPr/>
          </a:p>
        </p:txBody>
      </p:sp>
      <p:sp>
        <p:nvSpPr>
          <p:cNvPr id="778" name="Google Shape;778;p1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JS t</a:t>
            </a:r>
            <a:r>
              <a:rPr lang="vi"/>
              <a:t>ự động phân bổ memory khi các objects được khởi tạo và giải phóng chúng khi không còn được sử dụng ở bất kỳ đâu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17.2. M</a:t>
            </a:r>
            <a:r>
              <a:rPr lang="vi"/>
              <a:t>emory Life Cycle</a:t>
            </a:r>
            <a:endParaRPr/>
          </a:p>
        </p:txBody>
      </p:sp>
      <p:sp>
        <p:nvSpPr>
          <p:cNvPr id="784" name="Google Shape;784;p1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Ph</a:t>
            </a:r>
            <a:r>
              <a:rPr lang="vi"/>
              <a:t>ân bổ memory cần thiết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Sử dụng memory được phân bổ (read, write)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Giải phóng memory khi không cần thiết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17.3. G</a:t>
            </a:r>
            <a:r>
              <a:rPr lang="vi"/>
              <a:t>arbage collection</a:t>
            </a:r>
            <a:endParaRPr/>
          </a:p>
        </p:txBody>
      </p:sp>
      <p:sp>
        <p:nvSpPr>
          <p:cNvPr id="790" name="Google Shape;790;p1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Th</a:t>
            </a:r>
            <a:r>
              <a:rPr lang="vi"/>
              <a:t>uật toán dùng để giải phóng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Khái niệm chính mà thuật toán garbage collection dựa vào khái niệm </a:t>
            </a:r>
            <a:r>
              <a:rPr b="1" lang="vi"/>
              <a:t>reference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Trong context of memory management, 1 object được gọi là reference đến 1 object khác nếu nó có quyền truy cập vào object đó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Các thuật toán garbage collection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Reference counting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Mark and sweep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18. R</a:t>
            </a:r>
            <a:r>
              <a:rPr lang="vi"/>
              <a:t>egex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2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801" name="Google Shape;801;p12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18.1. R</a:t>
            </a:r>
            <a:r>
              <a:rPr lang="vi"/>
              <a:t>egex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18.1. R</a:t>
            </a:r>
            <a:r>
              <a:rPr lang="vi"/>
              <a:t>egex</a:t>
            </a:r>
            <a:endParaRPr/>
          </a:p>
        </p:txBody>
      </p:sp>
      <p:sp>
        <p:nvSpPr>
          <p:cNvPr id="807" name="Google Shape;807;p129"/>
          <p:cNvSpPr txBox="1"/>
          <p:nvPr>
            <p:ph idx="1" type="body"/>
          </p:nvPr>
        </p:nvSpPr>
        <p:spPr>
          <a:xfrm>
            <a:off x="819150" y="1736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R</a:t>
            </a:r>
            <a:r>
              <a:rPr lang="vi"/>
              <a:t>egex - Regular Expressions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Regex là 1 chuỗi các ký tự tạo thành 1 </a:t>
            </a:r>
            <a:r>
              <a:rPr b="1" lang="vi"/>
              <a:t>search pattern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Được sử dụng để thực hiện các thao tác text test, text search, text replace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https://www.w3schools.com/js/js_regexp.asp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4"/>
              </a:rPr>
              <a:t>https://www.javascripttutorial.net/javascript-regular-expression/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3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</a:t>
            </a:r>
            <a:r>
              <a:rPr lang="vi"/>
              <a:t>anks for watching!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Q</a:t>
            </a:r>
            <a:r>
              <a:rPr lang="vi"/>
              <a:t>uy ước đặt tên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T</a:t>
            </a:r>
            <a:r>
              <a:rPr lang="vi"/>
              <a:t>ất cả các variables đều phải được định danh theo 1 cái tên duy nhất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Quy ước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Tên variable có thể chứa các chữ cái, số, _, $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Phải bắt đầu bằng chữ cái, $ hoặc _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Phân biệt chữ hoa, chữ thường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Các keyword được đặt tên cho các chức năng của JS không được đặt tên cho variable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Sc</a:t>
            </a:r>
            <a:r>
              <a:rPr lang="vi"/>
              <a:t>opes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Ph</a:t>
            </a:r>
            <a:r>
              <a:rPr lang="vi"/>
              <a:t>ạm vi tác động của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3 loại scope: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Block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Global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https://www.w3schools.com/js/js_scope.asp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2.4. H</a:t>
            </a:r>
            <a:r>
              <a:rPr lang="vi"/>
              <a:t>oisting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</a:t>
            </a:r>
            <a:r>
              <a:rPr lang="vi"/>
              <a:t>ó thể sử dụng 1 variable trước khi khai báo variable đó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Chỉ có thể sử dụng được khi khai báo var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Bản chất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JS engine sẽ di chuyển các khai báo variable lên đầu đoạn mã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https://www.javascripttutorial.net/javascript-hoisting/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</a:t>
            </a:r>
            <a:r>
              <a:rPr lang="vi"/>
              <a:t>Data Types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3.1. Pr</a:t>
            </a:r>
            <a:r>
              <a:rPr lang="vi"/>
              <a:t>imitive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3.2. Reference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3.3. typeof operator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3.4. Type Conversion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3.1. Pr</a:t>
            </a:r>
            <a:r>
              <a:rPr lang="vi"/>
              <a:t>imitive types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Nh</a:t>
            </a:r>
            <a:r>
              <a:rPr lang="vi"/>
              <a:t>ững data type chứa giá trị nguyên thủy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Phân loại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number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Dùng để thao tác với số. Có thể là số nguyên hoặc số thập phân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Chỉ chính xác tối đa 15 chữ số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Cấu trúc cơ bản: </a:t>
            </a: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https://www.w3schools.com/js/js_numbers.asp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Number methods: </a:t>
            </a:r>
            <a:r>
              <a:rPr lang="vi" u="sng">
                <a:solidFill>
                  <a:schemeClr val="hlink"/>
                </a:solidFill>
                <a:hlinkClick r:id="rId4"/>
              </a:rPr>
              <a:t>https://www.w3schools.com/js/js_number_methods.asp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Number properties: </a:t>
            </a:r>
            <a:r>
              <a:rPr lang="vi" u="sng">
                <a:solidFill>
                  <a:schemeClr val="hlink"/>
                </a:solidFill>
                <a:hlinkClick r:id="rId5"/>
              </a:rPr>
              <a:t>https://www.w3schools.com/js/js_number_properties.asp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bigInt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Được sử dụng để trữ các số nguyên có giá trị rất lớn mà không thể thể hiện bằng các variable number thông thường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Cấu trúc cơ bản: </a:t>
            </a:r>
            <a:r>
              <a:rPr lang="vi" u="sng">
                <a:solidFill>
                  <a:schemeClr val="hlink"/>
                </a:solidFill>
                <a:hlinkClick r:id="rId6"/>
              </a:rPr>
              <a:t>https://www.w3schools.com/js/js_bigint.asp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string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Dùng để lưu trữ và thao tác với văn bản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Cấu trúc cơ bản: </a:t>
            </a:r>
            <a:r>
              <a:rPr lang="vi" u="sng">
                <a:solidFill>
                  <a:schemeClr val="hlink"/>
                </a:solidFill>
                <a:hlinkClick r:id="rId7"/>
              </a:rPr>
              <a:t>https://www.w3schools.com/js/js_strings.asp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String Methods: </a:t>
            </a:r>
            <a:r>
              <a:rPr lang="vi" u="sng">
                <a:solidFill>
                  <a:schemeClr val="hlink"/>
                </a:solidFill>
                <a:hlinkClick r:id="rId8"/>
              </a:rPr>
              <a:t>https://www.w3schools.com/js/js_string_methods.asp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String Search: </a:t>
            </a:r>
            <a:r>
              <a:rPr lang="vi" u="sng">
                <a:solidFill>
                  <a:schemeClr val="hlink"/>
                </a:solidFill>
                <a:hlinkClick r:id="rId9"/>
              </a:rPr>
              <a:t>https://www.w3schools.com/js/js_string_search.asp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String Templates: </a:t>
            </a:r>
            <a:r>
              <a:rPr lang="vi" u="sng">
                <a:solidFill>
                  <a:schemeClr val="hlink"/>
                </a:solidFill>
                <a:hlinkClick r:id="rId10"/>
              </a:rPr>
              <a:t>https://www.w3schools.com/js/js_string_templates.asp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3.1. Primitive type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Phân loại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b</a:t>
            </a:r>
            <a:r>
              <a:rPr lang="vi"/>
              <a:t>oolean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Được dùng để thể 1 trong 2 giá trị: </a:t>
            </a:r>
            <a:r>
              <a:rPr b="1" lang="vi"/>
              <a:t>true, false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Cấu trúc cơ bản: </a:t>
            </a: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https://www.w3schools.com/js/js_booleans.asp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n</a:t>
            </a:r>
            <a:r>
              <a:rPr lang="vi"/>
              <a:t>ull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Th</a:t>
            </a:r>
            <a:r>
              <a:rPr lang="vi"/>
              <a:t>ể hiện cho variable có giá trị là: </a:t>
            </a:r>
            <a:r>
              <a:rPr b="1" lang="vi"/>
              <a:t>null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undefined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Th</a:t>
            </a:r>
            <a:r>
              <a:rPr lang="vi"/>
              <a:t>ể hiện cho variable không có giá trị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symbol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Được dùng để tạo các giá trị unique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Khác với các loại data khác, symbol không có dạng literal form =&gt; sử dụng hàm Symbol()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Cấu trúc cơ bản: </a:t>
            </a:r>
            <a:r>
              <a:rPr lang="vi" u="sng">
                <a:solidFill>
                  <a:schemeClr val="hlink"/>
                </a:solidFill>
                <a:hlinkClick r:id="rId4"/>
              </a:rPr>
              <a:t>https://www.javascripttutorial.net/es6/symbol/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3.2. R</a:t>
            </a:r>
            <a:r>
              <a:rPr lang="vi"/>
              <a:t>eference types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Nh</a:t>
            </a:r>
            <a:r>
              <a:rPr lang="vi"/>
              <a:t>ững data type chứa giá trị tham chiếu đến địa chỉ chứa giá trị thật của nó trong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Phân loại: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object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Các biến có thể chứa được nhiều giá trị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Các giá trị của object viết dưới dạng: </a:t>
            </a:r>
            <a:r>
              <a:rPr b="1" lang="vi"/>
              <a:t>name:value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Cấu trúc cơ bản: </a:t>
            </a: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https://www.w3schools.com/js/js_object_definition.asp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</a:t>
            </a:r>
            <a:r>
              <a:rPr lang="vi"/>
              <a:t>ục lục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Introduction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Variables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Data Types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Data Structures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Date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Operators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Loops and Iterations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Control Flow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Functions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Using </a:t>
            </a:r>
            <a:r>
              <a:rPr b="1" lang="vi"/>
              <a:t>this</a:t>
            </a:r>
            <a:r>
              <a:rPr lang="vi"/>
              <a:t> keyword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DOM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BOM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Asynchronous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Working with APIs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Classes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Modules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Memory Management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Regex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3.3. t</a:t>
            </a:r>
            <a:r>
              <a:rPr lang="vi"/>
              <a:t>ypeof operator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Tr</a:t>
            </a:r>
            <a:r>
              <a:rPr lang="vi"/>
              <a:t>ả về data type của variable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3.4. T</a:t>
            </a:r>
            <a:r>
              <a:rPr lang="vi"/>
              <a:t>ype conversion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Tr</a:t>
            </a:r>
            <a:r>
              <a:rPr lang="vi"/>
              <a:t>ong JS, variable có thể được chuyển đổi thành 1 variable mới với 1 data type khác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Các cách chuyển đổi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Dùng các function JS cung cấp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Chuyển đổi ngầm định (tự động)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https://www.w3schools.com/js/js_type_conversion.asp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Data Structures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4.1. </a:t>
            </a:r>
            <a:r>
              <a:rPr lang="vi"/>
              <a:t>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4.2. Maps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4.3. 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4.4. 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4.5. Destructuring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4.6. Spread … Operator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4.1. </a:t>
            </a:r>
            <a:r>
              <a:rPr lang="vi"/>
              <a:t>Array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</a:t>
            </a:r>
            <a:r>
              <a:rPr lang="vi"/>
              <a:t>à 1 dạng đặc biệt của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Sự khác biệt giữa Array và Object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Array sử dụng numbered indexes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Object sử dụng named indexes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Cấu trúc cơ bản: </a:t>
            </a: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https://www.w3schools.com/js/js_arrays.asp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Methods: </a:t>
            </a:r>
            <a:r>
              <a:rPr lang="vi" u="sng">
                <a:solidFill>
                  <a:schemeClr val="hlink"/>
                </a:solidFill>
                <a:hlinkClick r:id="rId4"/>
              </a:rPr>
              <a:t>https://www.w3schools.com/js/js_array_methods.asp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Sort: </a:t>
            </a:r>
            <a:r>
              <a:rPr lang="vi" u="sng">
                <a:solidFill>
                  <a:schemeClr val="hlink"/>
                </a:solidFill>
                <a:hlinkClick r:id="rId5"/>
              </a:rPr>
              <a:t>https://www.w3schools.com/js/js_array_sort.asp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Iteration: </a:t>
            </a:r>
            <a:r>
              <a:rPr lang="vi" u="sng">
                <a:solidFill>
                  <a:schemeClr val="hlink"/>
                </a:solidFill>
                <a:hlinkClick r:id="rId6"/>
              </a:rPr>
              <a:t>https://www.w3schools.com/js/js_array_iteration.asp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Array const: </a:t>
            </a:r>
            <a:r>
              <a:rPr lang="vi" u="sng">
                <a:solidFill>
                  <a:schemeClr val="hlink"/>
                </a:solidFill>
                <a:hlinkClick r:id="rId7"/>
              </a:rPr>
              <a:t>https://www.w3schools.com/js/js_array_const.asp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4.2. M</a:t>
            </a:r>
            <a:r>
              <a:rPr lang="vi"/>
              <a:t>aps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Dạng đặc biệt của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Được thiết kế theo dạng: </a:t>
            </a:r>
            <a:r>
              <a:rPr b="1" lang="vi"/>
              <a:t>key-value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/>
              <a:t>key </a:t>
            </a:r>
            <a:r>
              <a:rPr lang="vi"/>
              <a:t>có thể là bất kỳ data type nào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Danh sách key được sắp xếp theo thứ tự insert vào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Map có thêm thuộc tính đại diện cho size của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https://www.w3schools.com/js/js_object_maps.asp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4.3. S</a:t>
            </a:r>
            <a:r>
              <a:rPr lang="vi"/>
              <a:t>ets</a:t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</a:t>
            </a:r>
            <a:r>
              <a:rPr lang="vi"/>
              <a:t>à 1 dạng đặc biệt của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Là tập hợp của các unique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Set có thể bao gồm nhiều data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https://www.w3schools.com/js/js_object_sets.asp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4.4. JS</a:t>
            </a:r>
            <a:r>
              <a:rPr lang="vi"/>
              <a:t>ON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JS</a:t>
            </a:r>
            <a:r>
              <a:rPr lang="vi"/>
              <a:t>ON là 1 định dạng string  để lưu trữ và truyền tải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JSON thường được sử dụng để truyền data từ server to web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Syntax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Data nằm trong cặp name/value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Data được phân cách bằng </a:t>
            </a:r>
            <a:r>
              <a:rPr lang="vi"/>
              <a:t>dấu</a:t>
            </a:r>
            <a:r>
              <a:rPr lang="vi"/>
              <a:t> phẩy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Curly braces chứa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Square brackets chứa arrays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https://www.w3schools.com/js/js_json.asp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4.5. </a:t>
            </a:r>
            <a:r>
              <a:rPr lang="vi"/>
              <a:t>Destructuring</a:t>
            </a:r>
            <a:endParaRPr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Ph</a:t>
            </a:r>
            <a:r>
              <a:rPr lang="vi"/>
              <a:t>ân rã 1 object hoặc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https://developer.mozilla.org/en-US/docs/Web/JavaScript/Reference/Operators/Destructuring_assignment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4.6. Spr</a:t>
            </a:r>
            <a:r>
              <a:rPr lang="vi"/>
              <a:t>ead … Operator</a:t>
            </a:r>
            <a:endParaRPr/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T</a:t>
            </a:r>
            <a:r>
              <a:rPr lang="vi"/>
              <a:t>oán tử giải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Mở rộng 1 array / object thành nhiều phần tử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https://www.w3schools.com/js/js_es6.asp#mark_spread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vi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</a:t>
            </a:r>
            <a:r>
              <a:rPr lang="vi"/>
              <a:t>Date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5.1. </a:t>
            </a:r>
            <a:r>
              <a:rPr lang="vi"/>
              <a:t>Date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5.1. </a:t>
            </a:r>
            <a:r>
              <a:rPr lang="vi"/>
              <a:t>Date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</a:t>
            </a:r>
            <a:r>
              <a:rPr lang="vi"/>
              <a:t>à 1 dạng đặc biệt của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Được dùng để thao tác datetime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Cấu trúc cơ bản: </a:t>
            </a: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https://www.w3schools.com/js/js_dates.asp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Formats: </a:t>
            </a:r>
            <a:r>
              <a:rPr lang="vi" u="sng">
                <a:solidFill>
                  <a:schemeClr val="hlink"/>
                </a:solidFill>
                <a:hlinkClick r:id="rId4"/>
              </a:rPr>
              <a:t>https://www.w3schools.com/js/js_date_formats.asp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Get methods: </a:t>
            </a:r>
            <a:r>
              <a:rPr lang="vi" u="sng">
                <a:solidFill>
                  <a:schemeClr val="hlink"/>
                </a:solidFill>
                <a:hlinkClick r:id="rId5"/>
              </a:rPr>
              <a:t>https://www.w3schools.com/js/js_date_methods.asp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Set methods: </a:t>
            </a:r>
            <a:r>
              <a:rPr lang="vi" u="sng">
                <a:solidFill>
                  <a:schemeClr val="hlink"/>
                </a:solidFill>
                <a:hlinkClick r:id="rId6"/>
              </a:rPr>
              <a:t>https://www.w3schools.com/js/js_date_methods_set.asp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</a:t>
            </a:r>
            <a:r>
              <a:rPr lang="vi"/>
              <a:t>Operators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6.1. </a:t>
            </a:r>
            <a:r>
              <a:rPr lang="vi"/>
              <a:t>Arithmetic Operators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6.2. Assignment Operators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6.3. Comparison and Logical Operators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6.1. </a:t>
            </a:r>
            <a:r>
              <a:rPr lang="vi"/>
              <a:t>Arithmetic Operators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</a:t>
            </a:r>
            <a:r>
              <a:rPr lang="vi"/>
              <a:t>ác toán tử liên quan đến toán học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https://www.w3schools.com/js/js_arithmetic.asp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6.2. </a:t>
            </a:r>
            <a:r>
              <a:rPr lang="vi"/>
              <a:t>Assignment Operator</a:t>
            </a:r>
            <a:endParaRPr/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</a:t>
            </a:r>
            <a:r>
              <a:rPr lang="vi"/>
              <a:t>ác toán tử gán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https://www.w3schools.com/js/js_assignment.asp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6.3. C</a:t>
            </a:r>
            <a:r>
              <a:rPr lang="vi"/>
              <a:t>omparison and Logical Operators</a:t>
            </a:r>
            <a:endParaRPr/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</a:t>
            </a:r>
            <a:r>
              <a:rPr lang="vi"/>
              <a:t>ác toán tử so sánh và logic được sử dụng để kiểm tra các trường hợp </a:t>
            </a:r>
            <a:r>
              <a:rPr b="1" lang="vi"/>
              <a:t>true / false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https://www.w3schools.com/js/js_comparisons.asp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 L</a:t>
            </a:r>
            <a:r>
              <a:rPr lang="vi"/>
              <a:t>oops and Iterations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350" name="Google Shape;350;p5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7.1. L</a:t>
            </a:r>
            <a:r>
              <a:rPr lang="vi"/>
              <a:t>oops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7.2. f</a:t>
            </a:r>
            <a:r>
              <a:rPr lang="vi"/>
              <a:t>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7.3. for ..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7.4. for .. 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7.5. while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7.6. do .. while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7.7. break/continue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1.1. J</a:t>
            </a:r>
            <a:r>
              <a:rPr lang="vi"/>
              <a:t>avaScript là gì?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1.2. Lịch sử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1.3. Versions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1.4. Cách sử dụng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7.1. L</a:t>
            </a:r>
            <a:r>
              <a:rPr lang="vi"/>
              <a:t>oops</a:t>
            </a:r>
            <a:endParaRPr/>
          </a:p>
        </p:txBody>
      </p:sp>
      <p:sp>
        <p:nvSpPr>
          <p:cNvPr id="356" name="Google Shape;356;p5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</a:t>
            </a:r>
            <a:r>
              <a:rPr lang="vi"/>
              <a:t>oops - vòng lặp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</a:t>
            </a:r>
            <a:r>
              <a:rPr lang="vi"/>
              <a:t>à các vòng lặp có thể thực thi 1 khối mã nhiều lần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Các dạng vòng lặp cơ bản: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for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for/in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for/of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do/while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Iterable object: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Những object có thể lặp (VD: Array, string, …)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Hiểu đơn giản là những object có properties: </a:t>
            </a:r>
            <a:r>
              <a:rPr b="1" lang="vi"/>
              <a:t>length, size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https://www.w3schools.com/js/js_iterables.asp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7.2. f</a:t>
            </a:r>
            <a:r>
              <a:rPr lang="vi"/>
              <a:t>or</a:t>
            </a:r>
            <a:endParaRPr/>
          </a:p>
        </p:txBody>
      </p:sp>
      <p:sp>
        <p:nvSpPr>
          <p:cNvPr id="362" name="Google Shape;362;p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</a:t>
            </a:r>
            <a:r>
              <a:rPr lang="vi"/>
              <a:t>ặp 1 khối mã </a:t>
            </a:r>
            <a:r>
              <a:rPr b="1" lang="vi"/>
              <a:t>n </a:t>
            </a:r>
            <a:r>
              <a:rPr lang="vi"/>
              <a:t>lần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https://www.w3schools.com/js/js_loop_for.asp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7.3. f</a:t>
            </a:r>
            <a:r>
              <a:rPr lang="vi"/>
              <a:t>or </a:t>
            </a:r>
            <a:r>
              <a:rPr lang="vi"/>
              <a:t>.. in</a:t>
            </a:r>
            <a:endParaRPr/>
          </a:p>
        </p:txBody>
      </p:sp>
      <p:sp>
        <p:nvSpPr>
          <p:cNvPr id="368" name="Google Shape;368;p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</a:t>
            </a:r>
            <a:r>
              <a:rPr lang="vi"/>
              <a:t>ặp qua từng properties của 1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https://www.w3schools.com/js/js_loop_forin.asp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7.4. f</a:t>
            </a:r>
            <a:r>
              <a:rPr lang="vi"/>
              <a:t>or .. of</a:t>
            </a:r>
            <a:endParaRPr/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</a:t>
            </a:r>
            <a:r>
              <a:rPr lang="vi"/>
              <a:t>ặp qua các giá trị của 1 iterable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https://www.w3schools.com/js/js_loop_forof.asp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7.5. </a:t>
            </a:r>
            <a:r>
              <a:rPr lang="vi"/>
              <a:t>while</a:t>
            </a:r>
            <a:endParaRPr/>
          </a:p>
        </p:txBody>
      </p:sp>
      <p:sp>
        <p:nvSpPr>
          <p:cNvPr id="380" name="Google Shape;380;p5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</a:t>
            </a:r>
            <a:r>
              <a:rPr lang="vi"/>
              <a:t>ặp 1 khối mã </a:t>
            </a:r>
            <a:r>
              <a:rPr b="1" lang="vi"/>
              <a:t>n</a:t>
            </a:r>
            <a:r>
              <a:rPr lang="vi"/>
              <a:t> lần đến khi điều kiện chỉ định </a:t>
            </a:r>
            <a:r>
              <a:rPr b="1" lang="vi"/>
              <a:t>true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https://www.w3schools.com/js/js_loop_while.asp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7.6. </a:t>
            </a:r>
            <a:r>
              <a:rPr lang="vi"/>
              <a:t>do .. while</a:t>
            </a:r>
            <a:endParaRPr/>
          </a:p>
        </p:txBody>
      </p:sp>
      <p:sp>
        <p:nvSpPr>
          <p:cNvPr id="386" name="Google Shape;386;p5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</a:t>
            </a:r>
            <a:r>
              <a:rPr lang="vi"/>
              <a:t>à 1 biến thể của while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Vòng lặp này sẽ thực hiện khối code ít nhất 1 lần, trước khi kiểm tra điều kiện </a:t>
            </a:r>
            <a:r>
              <a:rPr b="1" lang="vi"/>
              <a:t>true</a:t>
            </a:r>
            <a:r>
              <a:rPr lang="vi"/>
              <a:t>, sau đó sẽ tiếp tục vòng lặp cho đến khi điều kiện là </a:t>
            </a:r>
            <a:r>
              <a:rPr b="1" lang="vi"/>
              <a:t>true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https://www.w3schools.com/js/js_loop_while.asp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7.7. br</a:t>
            </a:r>
            <a:r>
              <a:rPr lang="vi"/>
              <a:t>eak / continue</a:t>
            </a:r>
            <a:endParaRPr/>
          </a:p>
        </p:txBody>
      </p:sp>
      <p:sp>
        <p:nvSpPr>
          <p:cNvPr id="392" name="Google Shape;392;p5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br</a:t>
            </a:r>
            <a:r>
              <a:rPr lang="vi"/>
              <a:t>eak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Thoát khỏi vòng lặp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continue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Chuyển sang lần lặp kế tiếp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https://www.w3schools.com/js/js_break.asp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8. C</a:t>
            </a:r>
            <a:r>
              <a:rPr lang="vi"/>
              <a:t>ontrol Flow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8.1. C</a:t>
            </a:r>
            <a:r>
              <a:rPr lang="vi"/>
              <a:t>ontrol 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8.2. </a:t>
            </a:r>
            <a:r>
              <a:rPr lang="vi"/>
              <a:t>if .. 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8.2. switch ..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8.3. Exception Handling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8.1. C</a:t>
            </a:r>
            <a:r>
              <a:rPr lang="vi"/>
              <a:t>ontrol flow</a:t>
            </a:r>
            <a:r>
              <a:rPr lang="vi"/>
              <a:t> </a:t>
            </a:r>
            <a:endParaRPr/>
          </a:p>
        </p:txBody>
      </p:sp>
      <p:sp>
        <p:nvSpPr>
          <p:cNvPr id="409" name="Google Shape;409;p6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</a:t>
            </a:r>
            <a:r>
              <a:rPr lang="vi"/>
              <a:t>âu lệnh điều kiện được sử dụng để thực hiện các hành động khác nhau dựa trên các điều kiện khác nhau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Các câu lệnh điều kiện trong 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if .. else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switch .. case</a:t>
            </a:r>
            <a:r>
              <a:rPr lang="vi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1.1. J</a:t>
            </a:r>
            <a:r>
              <a:rPr lang="vi"/>
              <a:t>avaScript là gì?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J</a:t>
            </a:r>
            <a:r>
              <a:rPr lang="vi"/>
              <a:t>avaScript (JS) là ngôn ngữ lập trình được phát triển bởi Netscape từ những năm 1995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Ban đầu, JS được tạo ra để sử dụng trên các browser, giúp thiết kế các trang web động và linh hoạt hơn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Hiện tại, JS có thể chạy đa nền tảng cả 2 môi trường Web Browser (Frontend) và Server (Backend)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8.2. </a:t>
            </a:r>
            <a:r>
              <a:rPr lang="vi"/>
              <a:t>if .. else</a:t>
            </a:r>
            <a:endParaRPr/>
          </a:p>
        </p:txBody>
      </p:sp>
      <p:sp>
        <p:nvSpPr>
          <p:cNvPr id="415" name="Google Shape;415;p6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https://www.w3schools.com/js/js_if_else.asp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8.3. s</a:t>
            </a:r>
            <a:r>
              <a:rPr lang="vi"/>
              <a:t>witch ..case</a:t>
            </a:r>
            <a:endParaRPr/>
          </a:p>
        </p:txBody>
      </p:sp>
      <p:sp>
        <p:nvSpPr>
          <p:cNvPr id="421" name="Google Shape;421;p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Dùng trong trường hợp có nhiều trường hợp có thể xảy ra khác nhau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https://www.w3schools.com/js/js_switch.asp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8.3. </a:t>
            </a:r>
            <a:r>
              <a:rPr lang="vi"/>
              <a:t>Exception Handling</a:t>
            </a:r>
            <a:endParaRPr/>
          </a:p>
        </p:txBody>
      </p:sp>
      <p:sp>
        <p:nvSpPr>
          <p:cNvPr id="427" name="Google Shape;427;p6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Được sử dụng trong trường hợp cần xử lý các lỗi có thể xảy 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/>
              <a:t>try .. catch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Đặt các đoạn mã có thể xảy ra lỗi trong 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https://www.javascripttutorial.net/javascript-try-catch/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/>
              <a:t>try .. catch .. finally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Đặt các đoạn mã có thể xảy ra lỗi trong 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Thực thi khối mã trong finally kể cả có lỗi xảy ra hay không. Và khối mã trong finally sẽ luôn được thực thi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 u="sng">
                <a:solidFill>
                  <a:schemeClr val="hlink"/>
                </a:solidFill>
                <a:hlinkClick r:id="rId4"/>
              </a:rPr>
              <a:t>https://www.javascripttutorial.net/javascript-try-catch-finally/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/>
              <a:t>Throw an exception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Cho phép trả về 1 exception mà user có thể tự định nghĩa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 u="sng">
                <a:solidFill>
                  <a:schemeClr val="hlink"/>
                </a:solidFill>
                <a:hlinkClick r:id="rId5"/>
              </a:rPr>
              <a:t>https://www.javascripttutorial.net/javascript-throw-exception/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9. F</a:t>
            </a:r>
            <a:r>
              <a:rPr lang="vi"/>
              <a:t>unctions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438" name="Google Shape;438;p6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9.1. F</a:t>
            </a:r>
            <a:r>
              <a:rPr lang="vi"/>
              <a:t>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9.2. IIFEs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9.3. Arguments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9.4. Closure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9.1. F</a:t>
            </a:r>
            <a:r>
              <a:rPr lang="vi"/>
              <a:t>unctions</a:t>
            </a:r>
            <a:endParaRPr/>
          </a:p>
        </p:txBody>
      </p:sp>
      <p:sp>
        <p:nvSpPr>
          <p:cNvPr id="444" name="Google Shape;444;p67"/>
          <p:cNvSpPr txBox="1"/>
          <p:nvPr>
            <p:ph idx="1" type="body"/>
          </p:nvPr>
        </p:nvSpPr>
        <p:spPr>
          <a:xfrm>
            <a:off x="819150" y="1990725"/>
            <a:ext cx="7505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L</a:t>
            </a:r>
            <a:r>
              <a:rPr lang="vi"/>
              <a:t>à 1 khối mã được thiết kế để thực hiện 1 task cụ thể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1 function được thực thi khi nó được gọi (function call)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Cấu trúc cơ bản: </a:t>
            </a: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https://www.w3schools.com/js/js_functions.asp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Phân loại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Declaration Function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Function cơ bản trong JS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Có thể áp dụng Hoisting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Có context (con trỏ </a:t>
            </a:r>
            <a:r>
              <a:rPr b="1" lang="vi"/>
              <a:t>this</a:t>
            </a:r>
            <a:r>
              <a:rPr lang="vi"/>
              <a:t>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Anonymous Function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Function được gán vào 1 variable 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Không thể áp dụng </a:t>
            </a:r>
            <a:r>
              <a:rPr lang="vi"/>
              <a:t>Hoisting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Có context (con trỏ </a:t>
            </a:r>
            <a:r>
              <a:rPr b="1" lang="vi"/>
              <a:t>this</a:t>
            </a:r>
            <a:r>
              <a:rPr lang="vi"/>
              <a:t>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Arrow Function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Cung cấp cách viết ngắn gọn hơn cho function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Không thể áp dụng Hoisting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/>
              <a:t>Không có context (con trỏ </a:t>
            </a:r>
            <a:r>
              <a:rPr b="1" lang="vi"/>
              <a:t>this</a:t>
            </a:r>
            <a:r>
              <a:rPr lang="vi"/>
              <a:t>), argument object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vi" u="sng">
                <a:solidFill>
                  <a:schemeClr val="hlink"/>
                </a:solidFill>
                <a:hlinkClick r:id="rId4"/>
              </a:rPr>
              <a:t>https://www.w3schools.com/js/js_arrow_function.asp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9.1. F</a:t>
            </a:r>
            <a:r>
              <a:rPr lang="vi"/>
              <a:t>unctions</a:t>
            </a:r>
            <a:endParaRPr/>
          </a:p>
        </p:txBody>
      </p:sp>
      <p:sp>
        <p:nvSpPr>
          <p:cNvPr id="450" name="Google Shape;450;p6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Default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Cho phép function parameters có default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https://www.w3schools.com/js/js_es6.asp#mark_param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Rest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Cho phép 1 function nhận 1 số lượng không xác định các parameter </a:t>
            </a:r>
            <a:r>
              <a:rPr b="1" lang="vi"/>
              <a:t>còn lại </a:t>
            </a:r>
            <a:r>
              <a:rPr lang="vi"/>
              <a:t>của function dưới dạng 1 array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 u="sng">
                <a:solidFill>
                  <a:schemeClr val="hlink"/>
                </a:solidFill>
                <a:hlinkClick r:id="rId4"/>
              </a:rPr>
              <a:t>https://www.w3schools.com/js/js_es6.asp#mark_rest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9.2. </a:t>
            </a:r>
            <a:r>
              <a:rPr lang="vi"/>
              <a:t>IIFE</a:t>
            </a:r>
            <a:endParaRPr/>
          </a:p>
        </p:txBody>
      </p:sp>
      <p:sp>
        <p:nvSpPr>
          <p:cNvPr id="456" name="Google Shape;456;p6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IIFE - Immediately invoked function expression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Function được gọi ngay sau khi </a:t>
            </a:r>
            <a:r>
              <a:rPr lang="vi"/>
              <a:t>định</a:t>
            </a:r>
            <a:r>
              <a:rPr lang="vi"/>
              <a:t> nghĩa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https://www.javascripttutorial.net/javascript-immediately-invoked-function-expression-iife/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9.3. </a:t>
            </a:r>
            <a:r>
              <a:rPr lang="vi"/>
              <a:t>Arguments object</a:t>
            </a:r>
            <a:endParaRPr/>
          </a:p>
        </p:txBody>
      </p:sp>
      <p:sp>
        <p:nvSpPr>
          <p:cNvPr id="462" name="Google Shape;462;p7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/>
              <a:t>arguments </a:t>
            </a:r>
            <a:r>
              <a:rPr lang="vi"/>
              <a:t>là 1 array có thể truy cập được vào function và chứa các params được truyền vào function đó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https://developer.mozilla.org/en-US/docs/Web/JavaScript/Reference/Functions/arguments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9.4. Cl</a:t>
            </a:r>
            <a:r>
              <a:rPr lang="vi"/>
              <a:t>osures</a:t>
            </a:r>
            <a:endParaRPr/>
          </a:p>
        </p:txBody>
      </p:sp>
      <p:sp>
        <p:nvSpPr>
          <p:cNvPr id="468" name="Google Shape;468;p7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Cl</a:t>
            </a:r>
            <a:r>
              <a:rPr lang="vi"/>
              <a:t>osures là 1 function có thể tham chiếu đến các </a:t>
            </a:r>
            <a:r>
              <a:rPr b="1" lang="vi"/>
              <a:t>variable bên ngoài hàm đó</a:t>
            </a:r>
            <a:r>
              <a:rPr lang="vi"/>
              <a:t> bên trong nó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https://www.javascripttutorial.net/javascript-closure/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1.2. L</a:t>
            </a:r>
            <a:r>
              <a:rPr lang="vi"/>
              <a:t>ịch sử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Tr</a:t>
            </a:r>
            <a:r>
              <a:rPr lang="vi"/>
              <a:t>ải qua nhiều năm phát triển, qua nhiều version JS hiện nay đã trở thành 1 công cụ quan trọng và không thể thiếu đối với lập trình viên khi xây dựng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Hiện nay, có đến 92% số lượng website sử dụng JS. Điều này giúp nó trở thành ngôn ngữ phổ biến nhất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10. </a:t>
            </a:r>
            <a:r>
              <a:rPr lang="vi"/>
              <a:t>Using </a:t>
            </a:r>
            <a:r>
              <a:rPr b="1" lang="vi"/>
              <a:t>this </a:t>
            </a:r>
            <a:r>
              <a:rPr lang="vi"/>
              <a:t>keyword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10.1. </a:t>
            </a:r>
            <a:r>
              <a:rPr b="1" lang="vi"/>
              <a:t>this</a:t>
            </a:r>
            <a:r>
              <a:rPr lang="vi"/>
              <a:t> keyword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10.2. Explicit binding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10.1. </a:t>
            </a:r>
            <a:r>
              <a:rPr b="1" lang="vi"/>
              <a:t>th</a:t>
            </a:r>
            <a:r>
              <a:rPr b="1" lang="vi"/>
              <a:t>is </a:t>
            </a:r>
            <a:r>
              <a:rPr lang="vi"/>
              <a:t>keyword</a:t>
            </a:r>
            <a:endParaRPr/>
          </a:p>
        </p:txBody>
      </p:sp>
      <p:sp>
        <p:nvSpPr>
          <p:cNvPr id="485" name="Google Shape;485;p7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/>
              <a:t>this </a:t>
            </a:r>
            <a:r>
              <a:rPr lang="vi"/>
              <a:t>được hiểu là tham chiếu đến 1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object được tham chiếu sẽ tùy thuộc vào cách sử dụng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https://www.w3schools.com/js/js_this.asp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5"/>
          <p:cNvSpPr txBox="1"/>
          <p:nvPr>
            <p:ph type="title"/>
          </p:nvPr>
        </p:nvSpPr>
        <p:spPr>
          <a:xfrm>
            <a:off x="819150" y="875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10.2. </a:t>
            </a:r>
            <a:r>
              <a:rPr lang="vi"/>
              <a:t>Explicit binding</a:t>
            </a:r>
            <a:endParaRPr/>
          </a:p>
        </p:txBody>
      </p:sp>
      <p:sp>
        <p:nvSpPr>
          <p:cNvPr id="491" name="Google Shape;491;p75"/>
          <p:cNvSpPr txBox="1"/>
          <p:nvPr>
            <p:ph idx="1" type="body"/>
          </p:nvPr>
        </p:nvSpPr>
        <p:spPr>
          <a:xfrm>
            <a:off x="819150" y="1990725"/>
            <a:ext cx="75057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Explicit binding - ràng buộc rõ ràng, nghĩa là có sử dụng các method </a:t>
            </a:r>
            <a:r>
              <a:rPr b="1" lang="vi"/>
              <a:t>call(), apply(), bind() </a:t>
            </a:r>
            <a:r>
              <a:rPr lang="vi"/>
              <a:t>để set giá trị cho </a:t>
            </a:r>
            <a:r>
              <a:rPr b="1" lang="vi"/>
              <a:t>this </a:t>
            </a:r>
            <a:r>
              <a:rPr lang="vi"/>
              <a:t>của 1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call()/apply()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Gọi 1 function với arguments là 1 </a:t>
            </a:r>
            <a:r>
              <a:rPr b="1" lang="vi"/>
              <a:t>this </a:t>
            </a:r>
            <a:r>
              <a:rPr lang="vi"/>
              <a:t>object và các arguments của nó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Ứng dụng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Function borrowing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Nối các hàm tạo của 1 đối tượng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https://www.javascripttutorial.net/javascript-call/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 u="sng">
                <a:solidFill>
                  <a:schemeClr val="hlink"/>
                </a:solidFill>
                <a:hlinkClick r:id="rId4"/>
              </a:rPr>
              <a:t>https://www.javascripttutorial.net/javascript-apply-method/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bind()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Tạo 1 function mới dựa trên function và </a:t>
            </a:r>
            <a:r>
              <a:rPr b="1" lang="vi"/>
              <a:t>this </a:t>
            </a:r>
            <a:r>
              <a:rPr lang="vi"/>
              <a:t>object được cung cấp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Không giống như call()/apply(), bind() không thực thi function ngay lập tức. Chúng return về 1 function mới có đối số được đặt là </a:t>
            </a:r>
            <a:r>
              <a:rPr b="1" lang="vi"/>
              <a:t>this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Được dùng để function borrowing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 u="sng">
                <a:solidFill>
                  <a:schemeClr val="hlink"/>
                </a:solidFill>
                <a:hlinkClick r:id="rId5"/>
              </a:rPr>
              <a:t>https://www.javascripttutorial.net/javascript-bind/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11. </a:t>
            </a:r>
            <a:r>
              <a:rPr lang="vi"/>
              <a:t>DOM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502" name="Google Shape;502;p77"/>
          <p:cNvSpPr txBox="1"/>
          <p:nvPr>
            <p:ph idx="1" type="body"/>
          </p:nvPr>
        </p:nvSpPr>
        <p:spPr>
          <a:xfrm>
            <a:off x="830700" y="2319050"/>
            <a:ext cx="37092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11.1. HTML </a:t>
            </a:r>
            <a:r>
              <a:rPr lang="vi"/>
              <a:t>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11.2.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11.3.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11.4. 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11.5. Events / Events Listener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11.6. DOM Navigation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11.7.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11.8. Collections / Node Lists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11.1. HTML </a:t>
            </a:r>
            <a:r>
              <a:rPr lang="vi"/>
              <a:t>DOM</a:t>
            </a:r>
            <a:endParaRPr/>
          </a:p>
        </p:txBody>
      </p:sp>
      <p:sp>
        <p:nvSpPr>
          <p:cNvPr id="508" name="Google Shape;508;p7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M</a:t>
            </a:r>
            <a:r>
              <a:rPr lang="vi"/>
              <a:t>ô hình HTML DOM được xây dựng dưới dạng cây đối tượng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Với HTML DOM, JS có thể truy cập và thay đổi các elements của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https://www.w3schools.com/js/js_htmldom.asp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11.2. M</a:t>
            </a:r>
            <a:r>
              <a:rPr lang="vi"/>
              <a:t>ethods</a:t>
            </a:r>
            <a:endParaRPr/>
          </a:p>
        </p:txBody>
      </p:sp>
      <p:sp>
        <p:nvSpPr>
          <p:cNvPr id="514" name="Google Shape;514;p7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HTML </a:t>
            </a:r>
            <a:r>
              <a:rPr lang="vi"/>
              <a:t>DOM methods là các hành động có thể thực hiện (trên các HTML elements)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HTML DOM properties là các giá trị (của HTML elements) có thể đặt hoặc thay đổi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https://www.w3schools.com/js/js_htmldom_methods.asp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11.3. </a:t>
            </a:r>
            <a:r>
              <a:rPr lang="vi"/>
              <a:t>Document</a:t>
            </a:r>
            <a:endParaRPr/>
          </a:p>
        </p:txBody>
      </p:sp>
      <p:sp>
        <p:nvSpPr>
          <p:cNvPr id="520" name="Google Shape;520;p8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document object có thể hiểu là owner của tất cả các object khác của web page. Hay có thể hiểu document là đại diện cho web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Nếu muốn truy cập vào 1 elements thì luôn luôn cần bắt đầu bằng việc truy cập vào document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https://www.w3schools.com/js/js_htmldom_document.asp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11.4. </a:t>
            </a:r>
            <a:r>
              <a:rPr lang="vi"/>
              <a:t>Elements</a:t>
            </a:r>
            <a:endParaRPr/>
          </a:p>
        </p:txBody>
      </p:sp>
      <p:sp>
        <p:nvSpPr>
          <p:cNvPr id="526" name="Google Shape;526;p8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Có th</a:t>
            </a:r>
            <a:r>
              <a:rPr lang="vi"/>
              <a:t>ể truy cập đến các elements thông qua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tag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class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css selectors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HTML object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https://www.w3schools.com/js/js_htmldom_elements.asp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1.3. V</a:t>
            </a:r>
            <a:r>
              <a:rPr lang="vi"/>
              <a:t>ersions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ECMAScript version được hiểu là các phiên bản của 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https://www.w3schools.com/js/js_versions.asp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11.5. </a:t>
            </a:r>
            <a:r>
              <a:rPr lang="vi"/>
              <a:t>Events/ Event listener</a:t>
            </a:r>
            <a:endParaRPr/>
          </a:p>
        </p:txBody>
      </p:sp>
      <p:sp>
        <p:nvSpPr>
          <p:cNvPr id="532" name="Google Shape;532;p8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HTML </a:t>
            </a:r>
            <a:r>
              <a:rPr lang="vi"/>
              <a:t>DOM cho phép JS có thể tương tác với HTML thông qua các events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Các đoạn mã JS có thể được thực thi khi 1 event diễn ra, VD: click , input change, …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https://www.w3schools.com/js/js_htmldom_events.asp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Event listener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vi"/>
              <a:t>addEventListener() </a:t>
            </a:r>
            <a:r>
              <a:rPr lang="vi"/>
              <a:t>method gắn 1 event handler vào 1 element được chỉ định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 u="sng">
                <a:solidFill>
                  <a:schemeClr val="hlink"/>
                </a:solidFill>
                <a:hlinkClick r:id="rId4"/>
              </a:rPr>
              <a:t>https://www.w3schools.com/js/js_htmldom_eventlistener.asp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11.6. </a:t>
            </a:r>
            <a:r>
              <a:rPr lang="vi"/>
              <a:t>DOM Navigation</a:t>
            </a:r>
            <a:r>
              <a:rPr lang="vi"/>
              <a:t> </a:t>
            </a:r>
            <a:endParaRPr/>
          </a:p>
        </p:txBody>
      </p:sp>
      <p:sp>
        <p:nvSpPr>
          <p:cNvPr id="538" name="Google Shape;538;p8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V</a:t>
            </a:r>
            <a:r>
              <a:rPr lang="vi"/>
              <a:t>ới HTML DOM, có thể điều hướng các node tree thông qua relationships của nó với các node khác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https://www.w3schools.com/js/js_htmldom_navigation.asp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11.7. N</a:t>
            </a:r>
            <a:r>
              <a:rPr lang="vi"/>
              <a:t>odes</a:t>
            </a:r>
            <a:endParaRPr/>
          </a:p>
        </p:txBody>
      </p:sp>
      <p:sp>
        <p:nvSpPr>
          <p:cNvPr id="544" name="Google Shape;544;p8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</a:t>
            </a:r>
            <a:r>
              <a:rPr lang="vi"/>
              <a:t>ó thể thêm mới hoặc loại bỏ Nodes (HTML Elements)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https://www.w3schools.com/js/js_htmldom_nodes.asp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11.8. C</a:t>
            </a:r>
            <a:r>
              <a:rPr lang="vi"/>
              <a:t>ollections / Node Lists</a:t>
            </a:r>
            <a:endParaRPr/>
          </a:p>
        </p:txBody>
      </p:sp>
      <p:sp>
        <p:nvSpPr>
          <p:cNvPr id="550" name="Google Shape;550;p8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</a:t>
            </a:r>
            <a:r>
              <a:rPr lang="vi"/>
              <a:t>ollections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HTMLCollection object là 1 danh sách các HTML elements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https://www.w3schools.com/js/js_htmldom_collections.asp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Node Lists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NodeList object là 1 danh sách các nodes từ document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 u="sng">
                <a:solidFill>
                  <a:schemeClr val="hlink"/>
                </a:solidFill>
                <a:hlinkClick r:id="rId4"/>
              </a:rPr>
              <a:t>https://www.w3schools.com/js/js_htmldom_nodelist.asp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HTML Collections vs Node Lists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 u="sng">
                <a:solidFill>
                  <a:schemeClr val="hlink"/>
                </a:solidFill>
                <a:hlinkClick r:id="rId5"/>
              </a:rPr>
              <a:t>https://homiedev.com/so-sanh-htmlcollection-vs-nodelist-trong-javascript/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12. B</a:t>
            </a:r>
            <a:r>
              <a:rPr lang="vi"/>
              <a:t>OM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561" name="Google Shape;561;p87"/>
          <p:cNvSpPr txBox="1"/>
          <p:nvPr>
            <p:ph idx="1" type="body"/>
          </p:nvPr>
        </p:nvSpPr>
        <p:spPr>
          <a:xfrm>
            <a:off x="830700" y="2319050"/>
            <a:ext cx="3709200" cy="26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12.1. JS </a:t>
            </a:r>
            <a:r>
              <a:rPr lang="vi"/>
              <a:t>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12.2. JS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12.3. JS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12.4. JS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12.5. JS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12.6. JS Popup alert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12.7. JS Timing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12.8. JS Cookies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vi"/>
              <a:t>12</a:t>
            </a:r>
            <a:r>
              <a:rPr lang="vi"/>
              <a:t>.1. JS Window</a:t>
            </a:r>
            <a:endParaRPr/>
          </a:p>
        </p:txBody>
      </p:sp>
      <p:sp>
        <p:nvSpPr>
          <p:cNvPr id="567" name="Google Shape;567;p8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BOM cho phép JS có thể giao tiếp được với trình duyệt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https://www.w3schools.com/js/js_window.asp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vi"/>
              <a:t>12</a:t>
            </a:r>
            <a:r>
              <a:rPr lang="vi"/>
              <a:t>.2. JS Screen</a:t>
            </a:r>
            <a:endParaRPr/>
          </a:p>
        </p:txBody>
      </p:sp>
      <p:sp>
        <p:nvSpPr>
          <p:cNvPr id="573" name="Google Shape;573;p8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Ch</a:t>
            </a:r>
            <a:r>
              <a:rPr lang="vi"/>
              <a:t>ứa các thông tin về screen của người dùng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https://www.w3schools.com/js/js_window_screen.asp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vi"/>
              <a:t>12</a:t>
            </a:r>
            <a:r>
              <a:rPr lang="vi"/>
              <a:t>.3. JS Location</a:t>
            </a:r>
            <a:endParaRPr/>
          </a:p>
        </p:txBody>
      </p:sp>
      <p:sp>
        <p:nvSpPr>
          <p:cNvPr id="579" name="Google Shape;579;p9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Được sử dụng để lấy url của trang hiện tại và có thể điều hướng sang 1 trang mới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https://www.w3schools.com/js/js_window_location.asp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vi"/>
              <a:t>12</a:t>
            </a:r>
            <a:r>
              <a:rPr lang="vi"/>
              <a:t>.4. JS History</a:t>
            </a:r>
            <a:endParaRPr/>
          </a:p>
        </p:txBody>
      </p:sp>
      <p:sp>
        <p:nvSpPr>
          <p:cNvPr id="585" name="Google Shape;585;p9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Ch</a:t>
            </a:r>
            <a:r>
              <a:rPr lang="vi"/>
              <a:t>ứa lịch sử của browser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https://www.w3schools.com/js/js_window_history.asp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1.4. C</a:t>
            </a:r>
            <a:r>
              <a:rPr lang="vi"/>
              <a:t>ách sử dụng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T</a:t>
            </a:r>
            <a:r>
              <a:rPr lang="vi"/>
              <a:t>a có thể nhúng JS vào website theo 2 cách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Internal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External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https://www.w3schools.com/js/js_whereto.asp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vi"/>
              <a:t>12</a:t>
            </a:r>
            <a:r>
              <a:rPr lang="vi"/>
              <a:t>.5. JS Navigator</a:t>
            </a:r>
            <a:endParaRPr/>
          </a:p>
        </p:txBody>
      </p:sp>
      <p:sp>
        <p:nvSpPr>
          <p:cNvPr id="591" name="Google Shape;591;p9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Ch</a:t>
            </a:r>
            <a:r>
              <a:rPr lang="vi"/>
              <a:t>ứa thông tin về browser user sử dụng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https://www.w3schools.com/js/js_window_navigator.asp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vi"/>
              <a:t>12</a:t>
            </a:r>
            <a:r>
              <a:rPr lang="vi"/>
              <a:t>.6. JS Popup alert</a:t>
            </a:r>
            <a:endParaRPr/>
          </a:p>
        </p:txBody>
      </p:sp>
      <p:sp>
        <p:nvSpPr>
          <p:cNvPr id="597" name="Google Shape;597;p9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1 s</a:t>
            </a:r>
            <a:r>
              <a:rPr lang="vi"/>
              <a:t>ố dạng popup mặc định của browser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https://www.w3schools.com/js/js_popup.asp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vi"/>
              <a:t>12</a:t>
            </a:r>
            <a:r>
              <a:rPr lang="vi"/>
              <a:t>.7. JS Timing</a:t>
            </a:r>
            <a:endParaRPr/>
          </a:p>
        </p:txBody>
      </p:sp>
      <p:sp>
        <p:nvSpPr>
          <p:cNvPr id="603" name="Google Shape;603;p9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Ch</a:t>
            </a:r>
            <a:r>
              <a:rPr lang="vi"/>
              <a:t>o phép thực thi các đoạn code ở những khoảng thời gian chỉ định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https://www.w3schools.com/js/js_timing.asp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vi"/>
              <a:t>12</a:t>
            </a:r>
            <a:r>
              <a:rPr lang="vi"/>
              <a:t>.8. JS Cookies</a:t>
            </a:r>
            <a:endParaRPr/>
          </a:p>
        </p:txBody>
      </p:sp>
      <p:sp>
        <p:nvSpPr>
          <p:cNvPr id="609" name="Google Shape;609;p9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Ch</a:t>
            </a:r>
            <a:r>
              <a:rPr lang="vi"/>
              <a:t>o phép lưu trữ thông tin user trong các trang web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https://www.w3schools.com/js/js_cookies.asp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13. </a:t>
            </a:r>
            <a:r>
              <a:rPr lang="vi"/>
              <a:t>Asynchronous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620" name="Google Shape;620;p9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12.1. JS r</a:t>
            </a:r>
            <a:r>
              <a:rPr lang="vi"/>
              <a:t>untime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12.2. Callbacks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12.2. Promises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vi"/>
              <a:t>12.1. JS Runtime - Execution Context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626" name="Google Shape;626;p9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Khi JavaScript engine thực thi JavaScript code. Hệ thống sẽ tạo các </a:t>
            </a:r>
            <a:r>
              <a:rPr b="1" lang="vi"/>
              <a:t>execution contexts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Có 2 loại execution context: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Global execution context (Được tạo khi JavaScript engine thực thi lần đầu tiên)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Function execution context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Mỗi execution context, chia làm 2 phase: creation, execution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Creation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Khi JS engine thực thi script lần đầu tiên, sẽ tạo global execution context 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Tạo global object (window đối với browser, global đối với NodeJS)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Tạo đối tượng </a:t>
            </a:r>
            <a:r>
              <a:rPr b="1" lang="vi"/>
              <a:t>this </a:t>
            </a:r>
            <a:r>
              <a:rPr lang="vi"/>
              <a:t>và liên kết nó với global object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Setup </a:t>
            </a:r>
            <a:r>
              <a:rPr b="1" lang="vi"/>
              <a:t>memory heap </a:t>
            </a:r>
            <a:r>
              <a:rPr lang="vi"/>
              <a:t>dùng để lưu trữ variables và function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Lưu function declarations và variables trong global execution vào trong heap. Variables có giá trị khởi tạo là </a:t>
            </a:r>
            <a:r>
              <a:rPr b="1" lang="vi"/>
              <a:t>undefined</a:t>
            </a:r>
            <a:endParaRPr b="1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vi"/>
              <a:t>12.1.</a:t>
            </a:r>
            <a:r>
              <a:rPr lang="vi"/>
              <a:t> JS Runtime - </a:t>
            </a:r>
            <a:r>
              <a:rPr lang="vi"/>
              <a:t>Execution Context</a:t>
            </a:r>
            <a:endParaRPr/>
          </a:p>
        </p:txBody>
      </p:sp>
      <p:sp>
        <p:nvSpPr>
          <p:cNvPr id="632" name="Google Shape;632;p9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Execution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Thực thi code line by line, gán value cho variables, thực thi function calls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Đối với mỗi function call, JavaScript tạo 1 </a:t>
            </a:r>
            <a:r>
              <a:rPr b="1" lang="vi"/>
              <a:t>function execution context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Function execution context tương tự như global execution context. Nhưng thay vì tạo global object, sẽ tạo </a:t>
            </a:r>
            <a:r>
              <a:rPr b="1" lang="vi"/>
              <a:t>arguments </a:t>
            </a:r>
            <a:r>
              <a:rPr lang="vi"/>
              <a:t>object tham chiếu đến các parameter của function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https://www.javascripttutorial.net/javascript-execution-context/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vi"/>
              <a:t>12</a:t>
            </a:r>
            <a:r>
              <a:rPr lang="vi"/>
              <a:t>.1.</a:t>
            </a:r>
            <a:r>
              <a:rPr lang="vi"/>
              <a:t> JS Runtime -</a:t>
            </a:r>
            <a:r>
              <a:rPr lang="vi"/>
              <a:t> Call stack</a:t>
            </a:r>
            <a:endParaRPr/>
          </a:p>
        </p:txBody>
      </p:sp>
      <p:sp>
        <p:nvSpPr>
          <p:cNvPr id="638" name="Google Shape;638;p10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Call stack là công cụ cho phép JavaScript engine kiểm soát các execute context và theo dõi vị trí của nó trong code gọi nhiều function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Lưu trữ thông tin function nào hiện đang được chạy và function nào được gọi trong function đó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Call stack dựa trên nguyên lý </a:t>
            </a:r>
            <a:r>
              <a:rPr b="1" lang="vi"/>
              <a:t>last-in-first-out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Khi thực thi code, JavaScript engine tạo 1 global execution context và đẩy nó lên </a:t>
            </a:r>
            <a:r>
              <a:rPr lang="vi"/>
              <a:t>đầu</a:t>
            </a:r>
            <a:r>
              <a:rPr lang="vi"/>
              <a:t> của call stack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Khi 1 function được gọi, JavaScript engine tạo mới 1 function execution context và đẩy nó lên đầu của call stack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Khi function hiện tại hoàn thành, JavaScript engine bỏ nó ra ngoài call stack và tiếp tục thực thi code cho đến khi call stack hết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vi"/>
              <a:t>12</a:t>
            </a:r>
            <a:r>
              <a:rPr lang="vi"/>
              <a:t>.1.</a:t>
            </a:r>
            <a:r>
              <a:rPr lang="vi"/>
              <a:t> JS Runtime - </a:t>
            </a:r>
            <a:r>
              <a:rPr lang="vi"/>
              <a:t>Call stack</a:t>
            </a:r>
            <a:endParaRPr/>
          </a:p>
        </p:txBody>
      </p:sp>
      <p:sp>
        <p:nvSpPr>
          <p:cNvPr id="644" name="Google Shape;644;p10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Tràn ngăn xếp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Call stack có 1 size nhất định, tùy thuộc vào môi trường triển khai (browser, Node.js)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Nếu số lượng execution context quá lớn có thể dẫn đến tràn ngăn xếp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V</a:t>
            </a:r>
            <a:r>
              <a:rPr lang="vi"/>
              <a:t>ariables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vi"/>
              <a:t>12.1.</a:t>
            </a:r>
            <a:r>
              <a:rPr lang="vi"/>
              <a:t> JS Runtime -</a:t>
            </a:r>
            <a:r>
              <a:rPr lang="vi"/>
              <a:t> Event loop</a:t>
            </a:r>
            <a:endParaRPr/>
          </a:p>
        </p:txBody>
      </p:sp>
      <p:sp>
        <p:nvSpPr>
          <p:cNvPr id="650" name="Google Shape;650;p10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Mô hình JS đơn luồng (đồng bộ)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JS là 1 ngôn ngữ lập trình đơn luồng =&gt; Chỉ có thể thực hiện 1 công việc trong 1 khoảng thời gian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JS engine thực thi code từ trên xuống dưới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Tạo các execution contexts, thêm hoặc xóa trong call stack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Nếu 1 tác vụ mất quá nhiều thời gian thì sẽ không thể tương tác được với browser =&gt; blocking function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Callback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Để không xảy ra blocking function =&gt; sử dụng callback function để gọi lại sau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Do JS là đơn luồng =&gt; cần gọi đến Web APi để thực thi song song các công việc khác nhau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Asynchronous là gì?</a:t>
            </a:r>
            <a:r>
              <a:rPr lang="vi">
                <a:solidFill>
                  <a:srgbClr val="595959"/>
                </a:solidFill>
              </a:rPr>
              <a:t> </a:t>
            </a:r>
            <a:r>
              <a:rPr lang="vi" u="sng">
                <a:solidFill>
                  <a:srgbClr val="1C367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https://www.w3schools.com/js/js_asynchronous.asp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Web API được gọi khi sử dụng setTimeout(), fetch request, DOM events, … =&gt; Đẩy các callback function vào </a:t>
            </a:r>
            <a:r>
              <a:rPr b="1" lang="vi"/>
              <a:t>callback queue 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Event Loop có nhiệm vụ giám sát hoạt động của call stack và callback queue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vi"/>
              <a:t>1</a:t>
            </a:r>
            <a:r>
              <a:rPr lang="vi"/>
              <a:t>2.1.</a:t>
            </a:r>
            <a:r>
              <a:rPr lang="vi"/>
              <a:t> JS Runtime -</a:t>
            </a:r>
            <a:r>
              <a:rPr lang="vi"/>
              <a:t> Primitive and reference values</a:t>
            </a:r>
            <a:endParaRPr/>
          </a:p>
        </p:txBody>
      </p:sp>
      <p:sp>
        <p:nvSpPr>
          <p:cNvPr id="656" name="Google Shape;656;p103"/>
          <p:cNvSpPr txBox="1"/>
          <p:nvPr>
            <p:ph idx="1" type="body"/>
          </p:nvPr>
        </p:nvSpPr>
        <p:spPr>
          <a:xfrm>
            <a:off x="729450" y="2078875"/>
            <a:ext cx="76887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JS có 2 type of values: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Primitive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Reference values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/>
              <a:t>Stack và heap memory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Khi declare variables, JS engine sẽ phân bổ chúng vào 2 memory: stack và heap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Static data là những data có size cố định, bao gồm: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Primitives values (null, undefined, boolean, number, string, symbol, BigInt)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Reference values tham chiếu đến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Bởi vì static data có size không đổi, JS engine phân bổ 1 memory space cố định cho nó và lưu trữ trên stack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Mặt khác, JS lưu trữ objects trên heap. JS engine không phân bổ cố định memory cho objects, thay vào đó, nó sẽ phân bổ nhiều memory hơn khi cần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Tạo object trong heap memory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Liên kết đến 1 variable trong stack lưu trữ địa chỉ của object trong heap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vi"/>
              <a:t>12</a:t>
            </a:r>
            <a:r>
              <a:rPr lang="vi"/>
              <a:t>.1.</a:t>
            </a:r>
            <a:r>
              <a:rPr lang="vi"/>
              <a:t> JS Runtime - </a:t>
            </a:r>
            <a:r>
              <a:rPr lang="vi"/>
              <a:t>Primitive and reference 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662" name="Google Shape;662;p104"/>
          <p:cNvSpPr txBox="1"/>
          <p:nvPr>
            <p:ph idx="1" type="body"/>
          </p:nvPr>
        </p:nvSpPr>
        <p:spPr>
          <a:xfrm>
            <a:off x="729450" y="2078875"/>
            <a:ext cx="7688700" cy="2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/>
              <a:t>Dynamic properties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1 reference value cho phép chúng ta thêm mới, thay đổi, xoá properties bất kỳ lúc nào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Không giống như reference value, primitive value không có properties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/>
              <a:t>Copying values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Khi gán 1 primitive value từ variable này sang variable khác. JS engine tạo 1 copy của giá trị đó và gán nó cho biến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Khi gán 1 reference value từ 1 variable này sang variable khác. JS engine tạo 1 reference  cho cả 2 variable đến 1 object được lưu trong object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Điều này có nghĩa là khi thay đổi 1 variable, variable cũng sẽ bị ảnh hưởng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https://www.javascripttutorial.net/javascript-primitive-vs-reference-values/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vi"/>
              <a:t>12</a:t>
            </a:r>
            <a:r>
              <a:rPr lang="vi"/>
              <a:t>.2. Callbacks</a:t>
            </a:r>
            <a:endParaRPr/>
          </a:p>
        </p:txBody>
      </p:sp>
      <p:sp>
        <p:nvSpPr>
          <p:cNvPr id="668" name="Google Shape;668;p10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Callback là 1 function được truyền vào 1 function khác dưới dạng đối số. Để thực thi sau này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Higher</a:t>
            </a:r>
            <a:r>
              <a:rPr lang="vi"/>
              <a:t>-order function là 1 function chấp nhận 1 function là đối sối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Synchronous callbacks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Được thực thi trong quá trình thực thi của function sử dụng callback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Asynchronous callbacks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Được thực thi sau quá trình thực thi của function sử dụng callback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https://www.javascripttutorial.net/javascript-callback/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12</a:t>
            </a:r>
            <a:r>
              <a:rPr lang="vi"/>
              <a:t>.3. Promise</a:t>
            </a:r>
            <a:endParaRPr/>
          </a:p>
        </p:txBody>
      </p:sp>
      <p:sp>
        <p:nvSpPr>
          <p:cNvPr id="674" name="Google Shape;674;p10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Là 1 </a:t>
            </a:r>
            <a:r>
              <a:rPr b="1" lang="vi"/>
              <a:t>object</a:t>
            </a:r>
            <a:r>
              <a:rPr lang="vi"/>
              <a:t> chứa kết quả của </a:t>
            </a:r>
            <a:r>
              <a:rPr b="1" lang="vi"/>
              <a:t>asynchronous operation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3 state: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Pending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Fulfilled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Rejected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Bắt đầu,  promise có state là pending =&gt; asynchronous operation đang diễn 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Tùy thuộc vào kết quả của asynchronous operation =&gt; promise sẽ chuyển sang state là fulfilled/rejected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https://www.w3schools.com/js/js_promise.asp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0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12.3. Promises - Async/await</a:t>
            </a:r>
            <a:endParaRPr/>
          </a:p>
        </p:txBody>
      </p:sp>
      <p:sp>
        <p:nvSpPr>
          <p:cNvPr id="680" name="Google Shape;680;p107"/>
          <p:cNvSpPr txBox="1"/>
          <p:nvPr>
            <p:ph idx="1" type="body"/>
          </p:nvPr>
        </p:nvSpPr>
        <p:spPr>
          <a:xfrm>
            <a:off x="729450" y="2078875"/>
            <a:ext cx="7688700" cy="2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/>
              <a:t>async/await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Là 1 tính năng giúp chúng ta làm việc với các tác vụ bất đồng bộ dễ dàng hơn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Được xây dựng dựa trên Promise. Giống như promise sử dụng cơ chế non-blocking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async/await giúp cho code bất đồng bộ nhìn gần giống như code bất đồng bộ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/>
              <a:t>async</a:t>
            </a:r>
            <a:r>
              <a:rPr lang="vi"/>
              <a:t> - khai báo 1 function bất đồng bộ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Tự động biến đổi 1 function thông thường thành 1 promise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Khi gọi tới function async nó sẽ xử lý mọi thứ và được trả về kết quả trong hàm của nó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async cho phép sử dụng await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/>
              <a:t>await</a:t>
            </a:r>
            <a:r>
              <a:rPr lang="vi"/>
              <a:t> - tạm dừng thực hiện các function async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Khi được đặt trước 1 Promise, nó sẽ đợi cho đến khi Promise kết thúc và trả về kết quả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await chỉ làm việc với Promise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await chỉ có thể sử dụng trong các async function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0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12</a:t>
            </a:r>
            <a:r>
              <a:rPr lang="vi"/>
              <a:t>.3. Promises - Async/await</a:t>
            </a:r>
            <a:endParaRPr/>
          </a:p>
        </p:txBody>
      </p:sp>
      <p:sp>
        <p:nvSpPr>
          <p:cNvPr id="686" name="Google Shape;686;p10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Ưu điểm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Code ngắn gọn, dễ hiểu hơn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Error handling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vi"/>
              <a:t>async/await giúp xử lý error đồng bộ lẫn bất đồng bộ theo cùng 1 cấu trúc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Dễ debug, testing hơn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Tài liệu: </a:t>
            </a:r>
            <a:r>
              <a:rPr lang="vi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https://www.w3schools.com/js/js_async.asp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Các tính năng mới ở các ES sau: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Promise all: </a:t>
            </a:r>
            <a:r>
              <a:rPr lang="vi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https://www.javascripttutorial.net/es6/javascript-promise-all/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Promise race: </a:t>
            </a:r>
            <a:r>
              <a:rPr lang="vi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https://www.javascripttutorial.net/es6/javascript-promise-race/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Promise any: </a:t>
            </a:r>
            <a:r>
              <a:rPr lang="vi" u="sng">
                <a:solidFill>
                  <a:schemeClr val="hlink"/>
                </a:solidFill>
                <a:hlinkClick r:id="rId6"/>
              </a:rPr>
              <a:t>https://www.javascripttutorial.net/es-next/javascript-promise-any/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0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14. </a:t>
            </a:r>
            <a:r>
              <a:rPr lang="vi"/>
              <a:t>Working with APIs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1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r>
              <a:rPr lang="vi"/>
              <a:t>ội dung</a:t>
            </a:r>
            <a:endParaRPr/>
          </a:p>
        </p:txBody>
      </p:sp>
      <p:sp>
        <p:nvSpPr>
          <p:cNvPr id="697" name="Google Shape;697;p11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14.1. AJAX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14.2. XMLHttpRequest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14.3. Fetch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14.1. AJAX</a:t>
            </a:r>
            <a:endParaRPr/>
          </a:p>
        </p:txBody>
      </p:sp>
      <p:sp>
        <p:nvSpPr>
          <p:cNvPr id="703" name="Google Shape;703;p11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AJAX = </a:t>
            </a:r>
            <a:r>
              <a:rPr b="1" lang="vi"/>
              <a:t>A</a:t>
            </a:r>
            <a:r>
              <a:rPr lang="vi"/>
              <a:t>synchronous </a:t>
            </a:r>
            <a:r>
              <a:rPr b="1" lang="vi"/>
              <a:t>J</a:t>
            </a:r>
            <a:r>
              <a:rPr lang="vi"/>
              <a:t>avaScript </a:t>
            </a:r>
            <a:r>
              <a:rPr b="1" lang="vi"/>
              <a:t>A</a:t>
            </a:r>
            <a:r>
              <a:rPr lang="vi"/>
              <a:t>nd </a:t>
            </a:r>
            <a:r>
              <a:rPr b="1" lang="vi"/>
              <a:t>X</a:t>
            </a:r>
            <a:r>
              <a:rPr lang="vi"/>
              <a:t>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AJAX là tổ hợp của: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Browser built-in XMLHttpRequest object ( yêu cầu data từ server)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JS and HTML DOM (sử dụng và hiển thị data)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AJAX cho phép các trang web được cập nhật 1 cách đồng bộ bằng cách trao đổi data với 1 web server dưới dạng background. Điều này có nghĩa là có thể cập nhật lại các thành phần của web mà không cần tải lại trang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Ứng dụng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Đọc data từ web server - sau khi web đã được tải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Update các thành phần của web page mà không cần tải lại trang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Request/Send data đến server dưới dạng background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https://www.w3schools.com/js/js_ajax_intro.asp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