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60" r:id="rId7"/>
    <p:sldId id="261" r:id="rId8"/>
    <p:sldId id="262" r:id="rId9"/>
    <p:sldId id="263" r:id="rId10"/>
    <p:sldId id="264" r:id="rId11"/>
    <p:sldId id="267" r:id="rId12"/>
    <p:sldId id="277" r:id="rId13"/>
    <p:sldId id="265" r:id="rId14"/>
    <p:sldId id="266" r:id="rId15"/>
    <p:sldId id="278" r:id="rId16"/>
    <p:sldId id="275" r:id="rId17"/>
    <p:sldId id="276" r:id="rId18"/>
    <p:sldId id="279" r:id="rId19"/>
    <p:sldId id="268" r:id="rId20"/>
    <p:sldId id="280" r:id="rId21"/>
    <p:sldId id="269" r:id="rId22"/>
    <p:sldId id="281" r:id="rId23"/>
    <p:sldId id="270" r:id="rId24"/>
    <p:sldId id="271" r:id="rId25"/>
    <p:sldId id="282" r:id="rId26"/>
    <p:sldId id="283" r:id="rId27"/>
    <p:sldId id="272"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2" name="Title 1"/>
          <p:cNvSpPr>
            <a:spLocks noGrp="1"/>
          </p:cNvSpPr>
          <p:nvPr>
            <p:ph type="ctrTitle"/>
          </p:nvPr>
        </p:nvSpPr>
        <p:spPr>
          <a:xfrm>
            <a:off x="412115" y="652145"/>
            <a:ext cx="11640185" cy="3170555"/>
          </a:xfrm>
        </p:spPr>
        <p:txBody>
          <a:bodyPr>
            <a:noAutofit/>
          </a:bodyPr>
          <a:p>
            <a:r>
              <a:rPr lang="en-US" sz="8000">
                <a:ln w="22225">
                  <a:solidFill>
                    <a:schemeClr val="accent2"/>
                  </a:solidFill>
                  <a:prstDash val="solid"/>
                </a:ln>
                <a:solidFill>
                  <a:schemeClr val="accent2">
                    <a:lumMod val="40000"/>
                    <a:lumOff val="60000"/>
                  </a:schemeClr>
                </a:solidFill>
                <a:effectLst/>
              </a:rPr>
              <a:t>Quản Lý Dự Án Với Agile</a:t>
            </a:r>
            <a:endParaRPr lang="en-US" sz="8000">
              <a:ln w="22225">
                <a:solidFill>
                  <a:schemeClr val="accent2"/>
                </a:solidFill>
                <a:prstDash val="solid"/>
              </a:ln>
              <a:solidFill>
                <a:schemeClr val="accent2">
                  <a:lumMod val="40000"/>
                  <a:lumOff val="60000"/>
                </a:schemeClr>
              </a:solidFill>
              <a:effectLst/>
            </a:endParaRPr>
          </a:p>
        </p:txBody>
      </p:sp>
      <p:sp>
        <p:nvSpPr>
          <p:cNvPr id="3" name="Subtitle 2"/>
          <p:cNvSpPr>
            <a:spLocks noGrp="1"/>
          </p:cNvSpPr>
          <p:nvPr>
            <p:ph type="subTitle" idx="1"/>
          </p:nvPr>
        </p:nvSpPr>
        <p:spPr>
          <a:xfrm>
            <a:off x="2352040" y="5437505"/>
            <a:ext cx="7760335" cy="1084580"/>
          </a:xfrm>
        </p:spPr>
        <p:txBody>
          <a:bodyPr/>
          <a:p>
            <a:r>
              <a:rPr lang="en-US" sz="4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Giảng Viên : Lê Anh Tú</a:t>
            </a:r>
            <a:endParaRPr lang="en-US" sz="4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4" name="Picture 3" descr="tải xuống"/>
          <p:cNvPicPr>
            <a:picLocks noChangeAspect="1"/>
          </p:cNvPicPr>
          <p:nvPr/>
        </p:nvPicPr>
        <p:blipFill>
          <a:blip r:embed="rId1"/>
          <a:stretch>
            <a:fillRect/>
          </a:stretch>
        </p:blipFill>
        <p:spPr>
          <a:xfrm>
            <a:off x="0" y="0"/>
            <a:ext cx="1983105" cy="7404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232535" y="2462530"/>
            <a:ext cx="9433560" cy="1932305"/>
          </a:xfrm>
        </p:spPr>
        <p:txBody>
          <a:bodyPr>
            <a:normAutofit fontScale="90000"/>
          </a:bodyPr>
          <a:p>
            <a:pPr marL="0" indent="0">
              <a:buNone/>
            </a:pPr>
            <a:r>
              <a:rPr lang="en-US" sz="10000" b="1">
                <a:ln w="22225">
                  <a:solidFill>
                    <a:schemeClr val="accent2"/>
                  </a:solidFill>
                  <a:prstDash val="solid"/>
                </a:ln>
                <a:solidFill>
                  <a:schemeClr val="accent2">
                    <a:lumMod val="40000"/>
                    <a:lumOff val="60000"/>
                  </a:schemeClr>
                </a:solidFill>
                <a:effectLst/>
              </a:rPr>
              <a:t>Kế Hoạch Dự Án</a:t>
            </a:r>
            <a:endParaRPr lang="en-US" sz="10000" b="1">
              <a:ln w="22225">
                <a:solidFill>
                  <a:schemeClr val="accent2"/>
                </a:solidFill>
                <a:prstDash val="solid"/>
              </a:ln>
              <a:solidFill>
                <a:schemeClr val="accent2">
                  <a:lumMod val="40000"/>
                  <a:lumOff val="60000"/>
                </a:schemeClr>
              </a:solidFill>
              <a:effectLst/>
            </a:endParaRPr>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sym typeface="+mn-ea"/>
              </a:rPr>
              <a:t>Product BackLog :</a:t>
            </a:r>
            <a:endParaRPr lang="en-US"/>
          </a:p>
        </p:txBody>
      </p:sp>
      <p:sp>
        <p:nvSpPr>
          <p:cNvPr id="3" name="Content Placeholder 2"/>
          <p:cNvSpPr>
            <a:spLocks noGrp="1"/>
          </p:cNvSpPr>
          <p:nvPr>
            <p:ph idx="1"/>
          </p:nvPr>
        </p:nvSpPr>
        <p:spPr>
          <a:xfrm>
            <a:off x="609600" y="1071880"/>
            <a:ext cx="10972800" cy="1948180"/>
          </a:xfrm>
        </p:spPr>
        <p:txBody>
          <a:bodyPr/>
          <a:p>
            <a:pPr algn="just"/>
            <a:r>
              <a:rPr lang="en-US" sz="3000" b="1"/>
              <a:t>Product Backlog (Danh sách Sản phẩm) là một danh sách ưu tiên được duy trì trong suốt dự án. Đây là nơi tập hợp tất cả các yêu cầu, tính năng và nhiệm vụ cần thực hiện trong sản phẩm cuối cùng. </a:t>
            </a:r>
            <a:endParaRPr lang="en-US" sz="3000" b="1"/>
          </a:p>
        </p:txBody>
      </p:sp>
      <p:sp>
        <p:nvSpPr>
          <p:cNvPr id="4" name="Text Box 3"/>
          <p:cNvSpPr txBox="1"/>
          <p:nvPr/>
        </p:nvSpPr>
        <p:spPr>
          <a:xfrm>
            <a:off x="608965" y="3020060"/>
            <a:ext cx="10973435" cy="1938020"/>
          </a:xfrm>
          <a:prstGeom prst="rect">
            <a:avLst/>
          </a:prstGeom>
          <a:noFill/>
        </p:spPr>
        <p:txBody>
          <a:bodyPr wrap="square" rtlCol="0">
            <a:spAutoFit/>
          </a:bodyPr>
          <a:p>
            <a:pPr marL="457200" indent="-457200" algn="just">
              <a:buFont typeface="Arial" panose="020B0604020202020204" pitchFamily="34" charset="0"/>
              <a:buChar char="•"/>
            </a:pPr>
            <a:r>
              <a:rPr lang="en-US" sz="3000" b="1"/>
              <a:t>Product Backlog được xây dựng dựa trên sự phản hồi từ khách hàng, người dùng và các bên liên quan khác. Nó có thể thay đổi và điều chỉnh theo thời gian để phản ánh sự phát triển của dự án và các yêu cầu mới.</a:t>
            </a:r>
            <a:endParaRPr lang="en-US" sz="3000" b="1"/>
          </a:p>
        </p:txBody>
      </p:sp>
      <p:sp>
        <p:nvSpPr>
          <p:cNvPr id="5" name="Text Box 4"/>
          <p:cNvSpPr txBox="1"/>
          <p:nvPr/>
        </p:nvSpPr>
        <p:spPr>
          <a:xfrm>
            <a:off x="609600" y="4958080"/>
            <a:ext cx="10504170" cy="1014730"/>
          </a:xfrm>
          <a:prstGeom prst="rect">
            <a:avLst/>
          </a:prstGeom>
          <a:noFill/>
        </p:spPr>
        <p:txBody>
          <a:bodyPr wrap="square" rtlCol="0">
            <a:spAutoFit/>
          </a:bodyPr>
          <a:p>
            <a:pPr marL="457200" indent="-457200" algn="just">
              <a:buFont typeface="Arial" panose="020B0604020202020204" pitchFamily="34" charset="0"/>
              <a:buChar char="•"/>
            </a:pPr>
            <a:r>
              <a:rPr lang="en-US" sz="3000" b="1"/>
              <a:t>Product Owner (Chủ sở hữu Sản phẩm) là người chịu trách nhiệm quản lý và duy trì Product Backlog.</a:t>
            </a:r>
            <a:endParaRPr lang="en-US" sz="3000" b="1"/>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Product BackLog :</a:t>
            </a:r>
            <a:endParaRPr lang="en-US">
              <a:ln w="22225">
                <a:solidFill>
                  <a:schemeClr val="accent2"/>
                </a:solidFill>
                <a:prstDash val="solid"/>
              </a:ln>
              <a:solidFill>
                <a:schemeClr val="accent2">
                  <a:lumMod val="40000"/>
                  <a:lumOff val="60000"/>
                </a:schemeClr>
              </a:solidFill>
              <a:effectLst/>
            </a:endParaRPr>
          </a:p>
        </p:txBody>
      </p:sp>
      <p:pic>
        <p:nvPicPr>
          <p:cNvPr id="15" name="Picture 6"/>
          <p:cNvPicPr>
            <a:picLocks noChangeAspect="1"/>
          </p:cNvPicPr>
          <p:nvPr>
            <p:ph idx="1"/>
          </p:nvPr>
        </p:nvPicPr>
        <p:blipFill>
          <a:blip r:embed="rId1"/>
          <a:stretch>
            <a:fillRect/>
          </a:stretch>
        </p:blipFill>
        <p:spPr>
          <a:xfrm>
            <a:off x="302260" y="996315"/>
            <a:ext cx="11280140" cy="486600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 name="Picture 7"/>
          <p:cNvPicPr>
            <a:picLocks noChangeAspect="1"/>
          </p:cNvPicPr>
          <p:nvPr>
            <p:ph idx="1"/>
          </p:nvPr>
        </p:nvPicPr>
        <p:blipFill>
          <a:blip r:embed="rId1"/>
          <a:stretch>
            <a:fillRect/>
          </a:stretch>
        </p:blipFill>
        <p:spPr>
          <a:xfrm>
            <a:off x="534035" y="1116965"/>
            <a:ext cx="11123295" cy="4844415"/>
          </a:xfrm>
          <a:prstGeom prst="rect">
            <a:avLst/>
          </a:prstGeom>
          <a:noFill/>
          <a:ln>
            <a:noFill/>
          </a:ln>
        </p:spPr>
      </p:pic>
      <p:sp>
        <p:nvSpPr>
          <p:cNvPr id="2" name="Text Box 1"/>
          <p:cNvSpPr txBox="1"/>
          <p:nvPr/>
        </p:nvSpPr>
        <p:spPr>
          <a:xfrm>
            <a:off x="534670" y="341630"/>
            <a:ext cx="11122660" cy="583565"/>
          </a:xfrm>
          <a:prstGeom prst="rect">
            <a:avLst/>
          </a:prstGeom>
          <a:noFill/>
        </p:spPr>
        <p:txBody>
          <a:bodyPr wrap="square" rtlCol="0">
            <a:spAutoFit/>
          </a:bodyPr>
          <a:p>
            <a:r>
              <a:rPr lang="en-US" sz="3200">
                <a:ln w="22225">
                  <a:solidFill>
                    <a:schemeClr val="accent2"/>
                  </a:solidFill>
                  <a:prstDash val="solid"/>
                </a:ln>
                <a:solidFill>
                  <a:schemeClr val="accent2">
                    <a:lumMod val="40000"/>
                    <a:lumOff val="60000"/>
                  </a:schemeClr>
                </a:solidFill>
                <a:effectLst/>
                <a:sym typeface="+mn-ea"/>
              </a:rPr>
              <a:t>Product BackLog :</a:t>
            </a:r>
            <a:endParaRPr lang="en-US" sz="3200"/>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sym typeface="+mn-ea"/>
              </a:rPr>
              <a:t>Release BackLog :</a:t>
            </a:r>
            <a:endParaRPr lang="en-US"/>
          </a:p>
        </p:txBody>
      </p:sp>
      <p:sp>
        <p:nvSpPr>
          <p:cNvPr id="3" name="Content Placeholder 2"/>
          <p:cNvSpPr>
            <a:spLocks noGrp="1"/>
          </p:cNvSpPr>
          <p:nvPr>
            <p:ph idx="1"/>
          </p:nvPr>
        </p:nvSpPr>
        <p:spPr>
          <a:xfrm>
            <a:off x="609600" y="1174750"/>
            <a:ext cx="10972800" cy="2000250"/>
          </a:xfrm>
        </p:spPr>
        <p:txBody>
          <a:bodyPr/>
          <a:p>
            <a:pPr algn="just"/>
            <a:r>
              <a:rPr lang="en-US" sz="3000" b="1"/>
              <a:t>Release Backlog (Danh sách phát hành) là một tập hợp con của Product Backlog. Nó chứa các yêu cầu và tính năng mà nhóm phát triển đã chọn để bao gồm trong một phiên bản phát hành cụ thể của sản phẩm. </a:t>
            </a:r>
            <a:endParaRPr lang="en-US" sz="3000" b="1"/>
          </a:p>
        </p:txBody>
      </p:sp>
      <p:sp>
        <p:nvSpPr>
          <p:cNvPr id="4" name="Text Box 3"/>
          <p:cNvSpPr txBox="1"/>
          <p:nvPr/>
        </p:nvSpPr>
        <p:spPr>
          <a:xfrm>
            <a:off x="609600" y="3429000"/>
            <a:ext cx="10615295" cy="1476375"/>
          </a:xfrm>
          <a:prstGeom prst="rect">
            <a:avLst/>
          </a:prstGeom>
          <a:noFill/>
        </p:spPr>
        <p:txBody>
          <a:bodyPr wrap="square" rtlCol="0">
            <a:spAutoFit/>
          </a:bodyPr>
          <a:p>
            <a:pPr marL="457200" indent="-457200" algn="just">
              <a:buFont typeface="Arial" panose="020B0604020202020204" pitchFamily="34" charset="0"/>
              <a:buChar char="•"/>
            </a:pPr>
            <a:r>
              <a:rPr lang="en-US" sz="3000" b="1"/>
              <a:t>Release Backlog được tạo ra trong quá trình lập kế hoạch và quản lý phát triển sản phẩm. Nó giúp định rõ phạm vi của phiên bản và những gì sẽ được phát hành.</a:t>
            </a:r>
            <a:endParaRPr lang="en-US" sz="3000" b="1"/>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Release BackLog :</a:t>
            </a:r>
            <a:endParaRPr lang="en-US">
              <a:ln w="22225">
                <a:solidFill>
                  <a:schemeClr val="accent2"/>
                </a:solidFill>
                <a:prstDash val="solid"/>
              </a:ln>
              <a:solidFill>
                <a:schemeClr val="accent2">
                  <a:lumMod val="40000"/>
                  <a:lumOff val="60000"/>
                </a:schemeClr>
              </a:solidFill>
              <a:effectLst/>
            </a:endParaRPr>
          </a:p>
        </p:txBody>
      </p:sp>
      <p:pic>
        <p:nvPicPr>
          <p:cNvPr id="4" name="Content Placeholder 3"/>
          <p:cNvPicPr>
            <a:picLocks noChangeAspect="1"/>
          </p:cNvPicPr>
          <p:nvPr>
            <p:ph idx="1"/>
          </p:nvPr>
        </p:nvPicPr>
        <p:blipFill>
          <a:blip r:embed="rId1"/>
          <a:stretch>
            <a:fillRect/>
          </a:stretch>
        </p:blipFill>
        <p:spPr>
          <a:xfrm>
            <a:off x="609600" y="1247775"/>
            <a:ext cx="10515600" cy="44659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206375" y="1152525"/>
            <a:ext cx="11645900" cy="4120515"/>
          </a:xfrm>
          <a:prstGeom prst="rect">
            <a:avLst/>
          </a:prstGeom>
        </p:spPr>
      </p:pic>
      <p:sp>
        <p:nvSpPr>
          <p:cNvPr id="2" name="Text Box 1"/>
          <p:cNvSpPr txBox="1"/>
          <p:nvPr/>
        </p:nvSpPr>
        <p:spPr>
          <a:xfrm>
            <a:off x="207010" y="177800"/>
            <a:ext cx="11644630" cy="974090"/>
          </a:xfrm>
          <a:prstGeom prst="rect">
            <a:avLst/>
          </a:prstGeom>
          <a:noFill/>
        </p:spPr>
        <p:txBody>
          <a:bodyPr wrap="square" rtlCol="0">
            <a:noAutofit/>
          </a:bodyPr>
          <a:p>
            <a:r>
              <a:rPr lang="en-US" sz="3600">
                <a:ln w="22225">
                  <a:solidFill>
                    <a:schemeClr val="accent2"/>
                  </a:solidFill>
                  <a:prstDash val="solid"/>
                </a:ln>
                <a:solidFill>
                  <a:schemeClr val="accent2">
                    <a:lumMod val="40000"/>
                    <a:lumOff val="60000"/>
                  </a:schemeClr>
                </a:solidFill>
                <a:effectLst/>
                <a:sym typeface="+mn-ea"/>
              </a:rPr>
              <a:t>Release BackLog </a:t>
            </a:r>
            <a:r>
              <a:rPr lang="en-US" sz="3200">
                <a:ln w="22225">
                  <a:solidFill>
                    <a:schemeClr val="accent2"/>
                  </a:solidFill>
                  <a:prstDash val="solid"/>
                </a:ln>
                <a:solidFill>
                  <a:schemeClr val="accent2">
                    <a:lumMod val="40000"/>
                    <a:lumOff val="60000"/>
                  </a:schemeClr>
                </a:solidFill>
                <a:effectLst/>
                <a:sym typeface="+mn-ea"/>
              </a:rPr>
              <a:t>:</a:t>
            </a:r>
            <a:endParaRPr lang="en-US" sz="3200">
              <a:ln w="22225">
                <a:solidFill>
                  <a:schemeClr val="accent2"/>
                </a:solidFill>
                <a:prstDash val="solid"/>
              </a:ln>
              <a:solidFill>
                <a:schemeClr val="accent2">
                  <a:lumMod val="40000"/>
                  <a:lumOff val="60000"/>
                </a:schemeClr>
              </a:solidFill>
              <a:effectLst/>
            </a:endParaRPr>
          </a:p>
          <a:p>
            <a:endParaRPr lang="en-US" sz="320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sym typeface="+mn-ea"/>
              </a:rPr>
              <a:t>Sprint BackLog:</a:t>
            </a:r>
            <a:endParaRPr lang="en-US"/>
          </a:p>
        </p:txBody>
      </p:sp>
      <p:sp>
        <p:nvSpPr>
          <p:cNvPr id="3" name="Content Placeholder 2"/>
          <p:cNvSpPr>
            <a:spLocks noGrp="1"/>
          </p:cNvSpPr>
          <p:nvPr>
            <p:ph idx="1"/>
          </p:nvPr>
        </p:nvSpPr>
        <p:spPr>
          <a:xfrm>
            <a:off x="609600" y="1174750"/>
            <a:ext cx="9790430" cy="2443480"/>
          </a:xfrm>
        </p:spPr>
        <p:txBody>
          <a:bodyPr/>
          <a:p>
            <a:pPr algn="just"/>
            <a:r>
              <a:rPr lang="en-US" sz="3000" b="1"/>
              <a:t>Sprint Backlog (Danh sách Sprint) là một tập hợp con của Product Backlog, được chọn từ Release Backlog, và bao gồm tất cả các công việc cụ thể mà nhóm phát triển đã cam kết hoàn thành trong một Sprint (chu kỳ phát triển).</a:t>
            </a:r>
            <a:endParaRPr lang="en-US" sz="3000" b="1"/>
          </a:p>
        </p:txBody>
      </p:sp>
      <p:sp>
        <p:nvSpPr>
          <p:cNvPr id="4" name="Text Box 3"/>
          <p:cNvSpPr txBox="1"/>
          <p:nvPr/>
        </p:nvSpPr>
        <p:spPr>
          <a:xfrm>
            <a:off x="609600" y="3618230"/>
            <a:ext cx="9789795" cy="2399665"/>
          </a:xfrm>
          <a:prstGeom prst="rect">
            <a:avLst/>
          </a:prstGeom>
          <a:noFill/>
        </p:spPr>
        <p:txBody>
          <a:bodyPr wrap="square" rtlCol="0">
            <a:spAutoFit/>
          </a:bodyPr>
          <a:p>
            <a:pPr marL="457200" indent="-457200" algn="just">
              <a:buFont typeface="Arial" panose="020B0604020202020204" pitchFamily="34" charset="0"/>
              <a:buChar char="•"/>
            </a:pPr>
            <a:r>
              <a:rPr lang="en-US" sz="3000" b="1"/>
              <a:t>Sprint Backlog bao gồm các user story, các công việc kỹ thuật, và các mục tiêu cụ thể cho Sprint đó. Sprint Backlog được tạo ra tại cuối buổi lập kế hoạch Sprint và là cơ sở cho việc thực hiện và theo dõi tiến độ của Sprint.</a:t>
            </a:r>
            <a:endParaRPr lang="en-US" sz="3000" b="1"/>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Sprint BackLog:</a:t>
            </a:r>
            <a:endParaRPr lang="en-US">
              <a:ln w="22225">
                <a:solidFill>
                  <a:schemeClr val="accent2"/>
                </a:solidFill>
                <a:prstDash val="solid"/>
              </a:ln>
              <a:solidFill>
                <a:schemeClr val="accent2">
                  <a:lumMod val="40000"/>
                  <a:lumOff val="60000"/>
                </a:schemeClr>
              </a:solidFill>
              <a:effectLst/>
            </a:endParaRPr>
          </a:p>
        </p:txBody>
      </p:sp>
      <p:pic>
        <p:nvPicPr>
          <p:cNvPr id="10" name="Picture 2"/>
          <p:cNvPicPr>
            <a:picLocks noChangeAspect="1"/>
          </p:cNvPicPr>
          <p:nvPr>
            <p:ph idx="1"/>
          </p:nvPr>
        </p:nvPicPr>
        <p:blipFill>
          <a:blip r:embed="rId1"/>
          <a:stretch>
            <a:fillRect/>
          </a:stretch>
        </p:blipFill>
        <p:spPr>
          <a:xfrm>
            <a:off x="609600" y="1056005"/>
            <a:ext cx="10515600" cy="41211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sym typeface="+mn-ea"/>
              </a:rPr>
              <a:t>Sprint BackLog:</a:t>
            </a:r>
            <a:endParaRPr lang="en-US"/>
          </a:p>
        </p:txBody>
      </p:sp>
      <p:pic>
        <p:nvPicPr>
          <p:cNvPr id="4" name="Content Placeholder 3"/>
          <p:cNvPicPr>
            <a:picLocks noChangeAspect="1"/>
          </p:cNvPicPr>
          <p:nvPr>
            <p:ph idx="1"/>
          </p:nvPr>
        </p:nvPicPr>
        <p:blipFill>
          <a:blip r:embed="rId1"/>
          <a:stretch>
            <a:fillRect/>
          </a:stretch>
        </p:blipFill>
        <p:spPr>
          <a:xfrm>
            <a:off x="609600" y="773430"/>
            <a:ext cx="10591800" cy="43129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83865" y="271780"/>
            <a:ext cx="7074535" cy="1325880"/>
          </a:xfrm>
        </p:spPr>
        <p:txBody>
          <a:bodyPr/>
          <a:p>
            <a:r>
              <a:rPr lang="en-US">
                <a:ln w="22225">
                  <a:solidFill>
                    <a:schemeClr val="accent2"/>
                  </a:solidFill>
                  <a:prstDash val="solid"/>
                </a:ln>
                <a:solidFill>
                  <a:schemeClr val="accent2">
                    <a:lumMod val="40000"/>
                    <a:lumOff val="60000"/>
                  </a:schemeClr>
                </a:solidFill>
                <a:effectLst/>
              </a:rPr>
              <a:t>Nhóm 1 : Quản Lí Sân Bóng</a:t>
            </a:r>
            <a:endParaRPr lang="en-US">
              <a:ln w="22225">
                <a:solidFill>
                  <a:schemeClr val="accent2"/>
                </a:solidFill>
                <a:prstDash val="solid"/>
              </a:ln>
              <a:solidFill>
                <a:schemeClr val="accent2">
                  <a:lumMod val="40000"/>
                  <a:lumOff val="60000"/>
                </a:schemeClr>
              </a:solidFill>
              <a:effectLst/>
            </a:endParaRPr>
          </a:p>
        </p:txBody>
      </p:sp>
      <p:pic>
        <p:nvPicPr>
          <p:cNvPr id="9" name="Content Placeholder 8" descr="imgagilebc"/>
          <p:cNvPicPr>
            <a:picLocks noChangeAspect="1"/>
          </p:cNvPicPr>
          <p:nvPr>
            <p:ph idx="1"/>
          </p:nvPr>
        </p:nvPicPr>
        <p:blipFill>
          <a:blip r:embed="rId1"/>
          <a:stretch>
            <a:fillRect/>
          </a:stretch>
        </p:blipFill>
        <p:spPr>
          <a:xfrm>
            <a:off x="1571625" y="1764030"/>
            <a:ext cx="9473565" cy="39789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Kế Hoạch Cho Từng Sprint:</a:t>
            </a:r>
            <a:endParaRPr lang="en-US">
              <a:ln w="22225">
                <a:solidFill>
                  <a:schemeClr val="accent2"/>
                </a:solidFill>
                <a:prstDash val="solid"/>
              </a:ln>
              <a:solidFill>
                <a:schemeClr val="accent2">
                  <a:lumMod val="40000"/>
                  <a:lumOff val="60000"/>
                </a:schemeClr>
              </a:solidFill>
              <a:effectLst/>
            </a:endParaRPr>
          </a:p>
        </p:txBody>
      </p:sp>
      <p:pic>
        <p:nvPicPr>
          <p:cNvPr id="12" name="Picture 3"/>
          <p:cNvPicPr>
            <a:picLocks noChangeAspect="1"/>
          </p:cNvPicPr>
          <p:nvPr>
            <p:ph idx="1"/>
          </p:nvPr>
        </p:nvPicPr>
        <p:blipFill>
          <a:blip r:embed="rId1"/>
          <a:stretch>
            <a:fillRect/>
          </a:stretch>
        </p:blipFill>
        <p:spPr>
          <a:xfrm>
            <a:off x="875665" y="2416175"/>
            <a:ext cx="10439400" cy="31699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Tóm tắt lại:</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609600" y="1174750"/>
            <a:ext cx="9409430" cy="1310640"/>
          </a:xfrm>
        </p:spPr>
        <p:txBody>
          <a:bodyPr/>
          <a:p>
            <a:pPr algn="just"/>
            <a:r>
              <a:rPr lang="en-US" sz="3000" b="1"/>
              <a:t>Product Backlog là danh sách toàn bộ yêu cầu và tính năng của sản phẩm </a:t>
            </a:r>
            <a:endParaRPr lang="en-US" sz="3000" b="1"/>
          </a:p>
        </p:txBody>
      </p:sp>
      <p:sp>
        <p:nvSpPr>
          <p:cNvPr id="4" name="Text Box 3"/>
          <p:cNvSpPr txBox="1"/>
          <p:nvPr/>
        </p:nvSpPr>
        <p:spPr>
          <a:xfrm>
            <a:off x="609600" y="2485390"/>
            <a:ext cx="10287000" cy="1014730"/>
          </a:xfrm>
          <a:prstGeom prst="rect">
            <a:avLst/>
          </a:prstGeom>
          <a:noFill/>
        </p:spPr>
        <p:txBody>
          <a:bodyPr wrap="square" rtlCol="0">
            <a:spAutoFit/>
          </a:bodyPr>
          <a:p>
            <a:pPr marL="457200" indent="-457200" algn="just">
              <a:buFont typeface="Arial" panose="020B0604020202020204" pitchFamily="34" charset="0"/>
              <a:buChar char="•"/>
            </a:pPr>
            <a:r>
              <a:rPr lang="en-US" sz="3000" b="1"/>
              <a:t>Release Backlog là danh sách các yêu cầu và tính năng sẽ được phát hành trong một phiên bản cụ thể </a:t>
            </a:r>
            <a:endParaRPr lang="en-US" sz="3000" b="1"/>
          </a:p>
        </p:txBody>
      </p:sp>
      <p:sp>
        <p:nvSpPr>
          <p:cNvPr id="5" name="Text Box 4"/>
          <p:cNvSpPr txBox="1"/>
          <p:nvPr/>
        </p:nvSpPr>
        <p:spPr>
          <a:xfrm>
            <a:off x="609600" y="4025265"/>
            <a:ext cx="8524875" cy="1476375"/>
          </a:xfrm>
          <a:prstGeom prst="rect">
            <a:avLst/>
          </a:prstGeom>
          <a:noFill/>
        </p:spPr>
        <p:txBody>
          <a:bodyPr wrap="square" rtlCol="0">
            <a:spAutoFit/>
          </a:bodyPr>
          <a:p>
            <a:pPr marL="457200" indent="-457200" algn="just">
              <a:buFont typeface="Arial" panose="020B0604020202020204" pitchFamily="34" charset="0"/>
              <a:buChar char="•"/>
            </a:pPr>
            <a:r>
              <a:rPr lang="en-US" sz="3000" b="1"/>
              <a:t>Sprint Backlog là danh sách các công việc cụ thể sẽ được hoàn thành trong một chu kỳ phát triển (Sprint).</a:t>
            </a:r>
            <a:endParaRPr lang="en-US" sz="3000" b="1"/>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Biên Bản Cuộc Hợp:</a:t>
            </a:r>
            <a:endParaRPr lang="en-US">
              <a:ln w="22225">
                <a:solidFill>
                  <a:schemeClr val="accent2"/>
                </a:solidFill>
                <a:prstDash val="solid"/>
              </a:ln>
              <a:solidFill>
                <a:schemeClr val="accent2">
                  <a:lumMod val="40000"/>
                  <a:lumOff val="60000"/>
                </a:schemeClr>
              </a:solidFill>
              <a:effectLst/>
            </a:endParaRPr>
          </a:p>
        </p:txBody>
      </p:sp>
      <p:pic>
        <p:nvPicPr>
          <p:cNvPr id="17" name="Picture 8"/>
          <p:cNvPicPr>
            <a:picLocks noChangeAspect="1"/>
          </p:cNvPicPr>
          <p:nvPr>
            <p:ph idx="1"/>
          </p:nvPr>
        </p:nvPicPr>
        <p:blipFill>
          <a:blip r:embed="rId1"/>
          <a:stretch>
            <a:fillRect/>
          </a:stretch>
        </p:blipFill>
        <p:spPr>
          <a:xfrm>
            <a:off x="609600" y="1019810"/>
            <a:ext cx="9721850" cy="435165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 name="Picture 9"/>
          <p:cNvPicPr>
            <a:picLocks noChangeAspect="1"/>
          </p:cNvPicPr>
          <p:nvPr>
            <p:ph idx="1"/>
          </p:nvPr>
        </p:nvPicPr>
        <p:blipFill>
          <a:blip r:embed="rId1"/>
          <a:stretch>
            <a:fillRect/>
          </a:stretch>
        </p:blipFill>
        <p:spPr>
          <a:xfrm>
            <a:off x="596900" y="1201420"/>
            <a:ext cx="9166860" cy="4351655"/>
          </a:xfrm>
          <a:prstGeom prst="rect">
            <a:avLst/>
          </a:prstGeom>
          <a:noFill/>
          <a:ln>
            <a:noFill/>
          </a:ln>
        </p:spPr>
      </p:pic>
      <p:sp>
        <p:nvSpPr>
          <p:cNvPr id="2" name="Text Box 1"/>
          <p:cNvSpPr txBox="1"/>
          <p:nvPr/>
        </p:nvSpPr>
        <p:spPr>
          <a:xfrm>
            <a:off x="596900" y="300355"/>
            <a:ext cx="10081895" cy="901065"/>
          </a:xfrm>
          <a:prstGeom prst="rect">
            <a:avLst/>
          </a:prstGeom>
          <a:noFill/>
        </p:spPr>
        <p:txBody>
          <a:bodyPr wrap="square" rtlCol="0">
            <a:noAutofit/>
          </a:bodyPr>
          <a:p>
            <a:r>
              <a:rPr lang="en-US" sz="3600">
                <a:ln w="22225">
                  <a:solidFill>
                    <a:schemeClr val="accent2"/>
                  </a:solidFill>
                  <a:prstDash val="solid"/>
                </a:ln>
                <a:solidFill>
                  <a:schemeClr val="accent2">
                    <a:lumMod val="40000"/>
                    <a:lumOff val="60000"/>
                  </a:schemeClr>
                </a:solidFill>
                <a:effectLst/>
                <a:sym typeface="+mn-ea"/>
              </a:rPr>
              <a:t>Biên Bản Cuộc Hợp:</a:t>
            </a:r>
            <a:endParaRPr lang="en-US" sz="3600">
              <a:ln w="22225">
                <a:solidFill>
                  <a:schemeClr val="accent2"/>
                </a:solidFill>
                <a:prstDash val="solid"/>
              </a:ln>
              <a:solidFill>
                <a:schemeClr val="accent2">
                  <a:lumMod val="40000"/>
                  <a:lumOff val="60000"/>
                </a:schemeClr>
              </a:solidFill>
              <a:effectLst/>
            </a:endParaRPr>
          </a:p>
          <a:p>
            <a:endParaRPr lang="en-US" sz="3600"/>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Trello là gì:</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609600" y="1174750"/>
            <a:ext cx="10972800" cy="1703705"/>
          </a:xfrm>
        </p:spPr>
        <p:txBody>
          <a:bodyPr/>
          <a:p>
            <a:pPr algn="just"/>
            <a:r>
              <a:rPr lang="en-US" sz="3000" b="1"/>
              <a:t>Trello là một công cụ quản lý dự án và làm việc nhóm trực tuyến, giúp tổ chức công việc, theo dõi tiến độ và phối hợp làm việc với đồng nghiệp.</a:t>
            </a:r>
            <a:endParaRPr lang="en-US" sz="3000" b="1"/>
          </a:p>
        </p:txBody>
      </p:sp>
      <p:sp>
        <p:nvSpPr>
          <p:cNvPr id="4" name="Text Box 3"/>
          <p:cNvSpPr txBox="1"/>
          <p:nvPr/>
        </p:nvSpPr>
        <p:spPr>
          <a:xfrm>
            <a:off x="678815" y="2878455"/>
            <a:ext cx="10090785" cy="553085"/>
          </a:xfrm>
          <a:prstGeom prst="rect">
            <a:avLst/>
          </a:prstGeom>
          <a:noFill/>
        </p:spPr>
        <p:txBody>
          <a:bodyPr wrap="square" rtlCol="0">
            <a:spAutoFit/>
          </a:bodyPr>
          <a:p>
            <a:pPr marL="457200" indent="-457200" algn="just">
              <a:buFont typeface="Arial" panose="020B0604020202020204" pitchFamily="34" charset="0"/>
              <a:buChar char="•"/>
            </a:pPr>
            <a:r>
              <a:rPr lang="en-US" sz="3000" b="1"/>
              <a:t>Trello giúp chúng ta như sau:</a:t>
            </a:r>
            <a:endParaRPr lang="en-US" sz="3000" b="1"/>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51790"/>
            <a:ext cx="10119360" cy="3554095"/>
          </a:xfrm>
        </p:spPr>
        <p:txBody>
          <a:bodyPr/>
          <a:p>
            <a:pPr marL="514350" indent="-514350" algn="just">
              <a:lnSpc>
                <a:spcPct val="110000"/>
              </a:lnSpc>
              <a:buAutoNum type="arabicPeriod"/>
            </a:pPr>
            <a:r>
              <a:rPr lang="en-US" sz="3000" b="1"/>
              <a:t>Tổ chức công việc: Bạn có thể tạo bảng, danh sách và thẻ để phân loại và sắp xếp công việc theo từng giai đoạn hoặc quy trình.</a:t>
            </a:r>
            <a:endParaRPr lang="en-US" sz="3000" b="1"/>
          </a:p>
          <a:p>
            <a:pPr marL="514350" indent="-514350" algn="just">
              <a:lnSpc>
                <a:spcPct val="110000"/>
              </a:lnSpc>
              <a:buAutoNum type="arabicPeriod"/>
            </a:pPr>
            <a:r>
              <a:rPr lang="en-US" sz="3000" b="1"/>
              <a:t>Theo dõi tiến độ: Bằng cách di chuyển thẻ qua các danh sách, bạn có thể theo dõi tiến trình và trạng thái của công việc.</a:t>
            </a:r>
            <a:endParaRPr lang="en-US" sz="3000" b="1"/>
          </a:p>
          <a:p>
            <a:pPr marL="514350" indent="-514350" algn="just">
              <a:lnSpc>
                <a:spcPct val="110000"/>
              </a:lnSpc>
              <a:buAutoNum type="arabicPeriod"/>
            </a:pPr>
            <a:r>
              <a:rPr lang="en-US" sz="3000" b="1"/>
              <a:t>Phối hợp làm việc nhóm: Bạn có thể chia sẻ bảng và thẻ với đồng nghiệp để cùng làm việc, giao tiếp và chia sẻ thông tin. </a:t>
            </a:r>
            <a:endParaRPr lang="en-US" sz="3000" b="1"/>
          </a:p>
          <a:p>
            <a:pPr marL="514350" indent="-514350" algn="just">
              <a:lnSpc>
                <a:spcPct val="110000"/>
              </a:lnSpc>
              <a:buAutoNum type="arabicPeriod"/>
            </a:pPr>
            <a:r>
              <a:rPr lang="en-US" sz="3000" b="1"/>
              <a:t>Truy cập trực tuyến: Trello có giao diện trực quan và hoạt động trên nhiều nền tảng, bao gồm web, di động và máy tính để bàn. </a:t>
            </a:r>
            <a:endParaRPr lang="en-US" sz="3000" b="1"/>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Trello:</a:t>
            </a:r>
            <a:endParaRPr lang="en-US">
              <a:ln w="22225">
                <a:solidFill>
                  <a:schemeClr val="accent2"/>
                </a:solidFill>
                <a:prstDash val="solid"/>
              </a:ln>
              <a:solidFill>
                <a:schemeClr val="accent2">
                  <a:lumMod val="40000"/>
                  <a:lumOff val="60000"/>
                </a:schemeClr>
              </a:solidFill>
              <a:effectLst/>
            </a:endParaRPr>
          </a:p>
        </p:txBody>
      </p:sp>
      <p:pic>
        <p:nvPicPr>
          <p:cNvPr id="20" name="Picture 10"/>
          <p:cNvPicPr>
            <a:picLocks noChangeAspect="1"/>
          </p:cNvPicPr>
          <p:nvPr>
            <p:ph idx="1"/>
          </p:nvPr>
        </p:nvPicPr>
        <p:blipFill>
          <a:blip r:embed="rId1"/>
          <a:stretch>
            <a:fillRect/>
          </a:stretch>
        </p:blipFill>
        <p:spPr>
          <a:xfrm>
            <a:off x="793750" y="1203960"/>
            <a:ext cx="9973310" cy="530098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tai-hinh-nen-powerpoint-cam-on-10"/>
          <p:cNvPicPr>
            <a:picLocks noChangeAspect="1"/>
          </p:cNvPicPr>
          <p:nvPr>
            <p:ph idx="1"/>
          </p:nvPr>
        </p:nvPicPr>
        <p:blipFill>
          <a:blip r:embed="rId1"/>
          <a:stretch>
            <a:fillRect/>
          </a:stretch>
        </p:blipFill>
        <p:spPr>
          <a:xfrm>
            <a:off x="0" y="33655"/>
            <a:ext cx="12191365" cy="68249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6600">
                  <a:solidFill>
                    <a:schemeClr val="accent2"/>
                  </a:solidFill>
                  <a:prstDash val="solid"/>
                </a:ln>
                <a:gradFill>
                  <a:gsLst>
                    <a:gs pos="0">
                      <a:srgbClr val="FE4444"/>
                    </a:gs>
                    <a:gs pos="100000">
                      <a:srgbClr val="832B2B"/>
                    </a:gs>
                  </a:gsLst>
                  <a:lin scaled="0"/>
                </a:gradFill>
                <a:effectLst>
                  <a:outerShdw dist="38100" dir="2700000" algn="tl" rotWithShape="0">
                    <a:schemeClr val="accent2"/>
                  </a:outerShdw>
                </a:effectLst>
              </a:rPr>
              <a:t>Thành Viên Nhóm :</a:t>
            </a:r>
            <a:endParaRPr lang="en-US">
              <a:ln w="6600">
                <a:solidFill>
                  <a:schemeClr val="accent2"/>
                </a:solidFill>
                <a:prstDash val="solid"/>
              </a:ln>
              <a:gradFill>
                <a:gsLst>
                  <a:gs pos="0">
                    <a:srgbClr val="FE4444"/>
                  </a:gs>
                  <a:gs pos="100000">
                    <a:srgbClr val="832B2B"/>
                  </a:gs>
                </a:gsLst>
                <a:lin scaled="0"/>
              </a:gradFill>
              <a:effectLst>
                <a:outerShdw dist="38100" dir="2700000" algn="tl" rotWithShape="0">
                  <a:schemeClr val="accent2"/>
                </a:outerShdw>
              </a:effectLst>
            </a:endParaRPr>
          </a:p>
        </p:txBody>
      </p:sp>
      <p:pic>
        <p:nvPicPr>
          <p:cNvPr id="7" name="Content Placeholder 6"/>
          <p:cNvPicPr>
            <a:picLocks noChangeAspect="1"/>
          </p:cNvPicPr>
          <p:nvPr>
            <p:ph sz="half" idx="2"/>
          </p:nvPr>
        </p:nvPicPr>
        <p:blipFill>
          <a:blip r:embed="rId1"/>
          <a:stretch>
            <a:fillRect/>
          </a:stretch>
        </p:blipFill>
        <p:spPr>
          <a:xfrm>
            <a:off x="725170" y="1345565"/>
            <a:ext cx="9069070" cy="39757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rPr>
              <a:t>Giới Thiệu Lợi Ích của Scrum trong Quản Lý Sân Bóng : </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609600" y="1174750"/>
            <a:ext cx="9533890" cy="1681480"/>
          </a:xfrm>
        </p:spPr>
        <p:txBody>
          <a:bodyPr/>
          <a:p>
            <a:pPr algn="just">
              <a:lnSpc>
                <a:spcPct val="120000"/>
              </a:lnSpc>
            </a:pPr>
            <a:r>
              <a:rPr lang="en-US" sz="2500" b="1">
                <a:solidFill>
                  <a:schemeClr val="tx1"/>
                </a:solidFill>
                <a:effectLst>
                  <a:outerShdw blurRad="38100" dist="19050" dir="2700000" algn="tl" rotWithShape="0">
                    <a:schemeClr val="dk1">
                      <a:alpha val="40000"/>
                    </a:schemeClr>
                  </a:outerShdw>
                </a:effectLst>
              </a:rPr>
              <a:t>Trong bối cảnh ngày càng phức tạp và thay đổi của ngành thể thao và giải trí, việc quản lý sân bóng trở nên một thách thức đối với các nhà quản lý. </a:t>
            </a:r>
            <a:endParaRPr lang="en-US" sz="2500" b="1">
              <a:solidFill>
                <a:schemeClr val="tx1"/>
              </a:solidFill>
              <a:effectLst>
                <a:outerShdw blurRad="38100" dist="19050" dir="2700000" algn="tl" rotWithShape="0">
                  <a:schemeClr val="dk1">
                    <a:alpha val="40000"/>
                  </a:schemeClr>
                </a:outerShdw>
              </a:effectLst>
            </a:endParaRPr>
          </a:p>
        </p:txBody>
      </p:sp>
      <p:sp>
        <p:nvSpPr>
          <p:cNvPr id="4" name="Text Box 3"/>
          <p:cNvSpPr txBox="1"/>
          <p:nvPr/>
        </p:nvSpPr>
        <p:spPr>
          <a:xfrm>
            <a:off x="609600" y="2856230"/>
            <a:ext cx="10387330" cy="1717675"/>
          </a:xfrm>
          <a:prstGeom prst="rect">
            <a:avLst/>
          </a:prstGeom>
          <a:noFill/>
        </p:spPr>
        <p:txBody>
          <a:bodyPr wrap="square" rtlCol="0">
            <a:noAutofit/>
          </a:bodyPr>
          <a:p>
            <a:pPr marL="285750" indent="-285750">
              <a:lnSpc>
                <a:spcPct val="120000"/>
              </a:lnSpc>
              <a:buFont typeface="Arial" panose="020B0604020202020204" pitchFamily="34" charset="0"/>
              <a:buChar char="•"/>
            </a:pPr>
            <a:r>
              <a:rPr lang="en-US" sz="2500" b="1">
                <a:effectLst>
                  <a:outerShdw blurRad="38100" dist="19050" dir="2700000" algn="tl" rotWithShape="0">
                    <a:schemeClr val="dk1">
                      <a:alpha val="40000"/>
                    </a:schemeClr>
                  </a:outerShdw>
                </a:effectLst>
                <a:sym typeface="+mn-ea"/>
              </a:rPr>
              <a:t>Scrum là một phương pháp quản lý dự án linh hoạt, đã chứng minh sức mạnh của mình trong việc tối ưu hóa quy trình làm việc và tạo ra lợi ích đáng kể trong việc quản lý và vận hành sân bóng. </a:t>
            </a:r>
            <a:endParaRPr lang="en-US" sz="2500"/>
          </a:p>
        </p:txBody>
      </p:sp>
      <p:sp>
        <p:nvSpPr>
          <p:cNvPr id="5" name="Text Box 4"/>
          <p:cNvSpPr txBox="1"/>
          <p:nvPr/>
        </p:nvSpPr>
        <p:spPr>
          <a:xfrm>
            <a:off x="609600" y="4727575"/>
            <a:ext cx="9001125" cy="1398905"/>
          </a:xfrm>
          <a:prstGeom prst="rect">
            <a:avLst/>
          </a:prstGeom>
          <a:noFill/>
        </p:spPr>
        <p:txBody>
          <a:bodyPr wrap="square" rtlCol="0">
            <a:spAutoFit/>
          </a:bodyPr>
          <a:p>
            <a:pPr marL="285750" indent="-285750">
              <a:lnSpc>
                <a:spcPct val="120000"/>
              </a:lnSpc>
              <a:buFont typeface="Arial" panose="020B0604020202020204" pitchFamily="34" charset="0"/>
              <a:buChar char="•"/>
            </a:pPr>
            <a:r>
              <a:rPr lang="en-US" sz="2500" b="1">
                <a:effectLst>
                  <a:outerShdw blurRad="38100" dist="19050" dir="2700000" algn="tl" rotWithShape="0">
                    <a:schemeClr val="dk1">
                      <a:alpha val="40000"/>
                    </a:schemeClr>
                  </a:outerShdw>
                </a:effectLst>
                <a:sym typeface="+mn-ea"/>
              </a:rPr>
              <a:t>Dưới đây là một số lợi ích quan trọng mà Scrum có thể mang lại cho dự án quản lý sân bóng:</a:t>
            </a:r>
            <a:endParaRPr lang="en-US" sz="2500" b="1">
              <a:solidFill>
                <a:schemeClr val="tx1"/>
              </a:solidFill>
              <a:effectLst>
                <a:outerShdw blurRad="38100" dist="19050" dir="2700000" algn="tl" rotWithShape="0">
                  <a:schemeClr val="dk1">
                    <a:alpha val="40000"/>
                  </a:schemeClr>
                </a:outerShdw>
              </a:effectLst>
            </a:endParaRPr>
          </a:p>
          <a:p>
            <a:endParaRPr lang="en-US" sz="2500"/>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1. Tối Ưu Hóa Quy Trình:</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475615" y="1617345"/>
            <a:ext cx="9203690" cy="1157605"/>
          </a:xfrm>
        </p:spPr>
        <p:txBody>
          <a:bodyPr/>
          <a:p>
            <a:pPr algn="just">
              <a:lnSpc>
                <a:spcPct val="120000"/>
              </a:lnSpc>
            </a:pPr>
            <a:r>
              <a:rPr lang="en-US" sz="3000" b="1">
                <a:solidFill>
                  <a:schemeClr val="tx1"/>
                </a:solidFill>
                <a:effectLst>
                  <a:outerShdw blurRad="38100" dist="19050" dir="2700000" algn="tl" rotWithShape="0">
                    <a:schemeClr val="dk1">
                      <a:alpha val="40000"/>
                    </a:schemeClr>
                  </a:outerShdw>
                </a:effectLst>
              </a:rPr>
              <a:t>Scrum giúp tạo ra một quy trình làm việc hiệu quả hơn và phản hồi nhanh hơn.</a:t>
            </a:r>
            <a:endParaRPr lang="en-US" sz="3000" b="1">
              <a:solidFill>
                <a:schemeClr val="tx1"/>
              </a:solidFill>
              <a:effectLst>
                <a:outerShdw blurRad="38100" dist="19050" dir="2700000" algn="tl" rotWithShape="0">
                  <a:schemeClr val="dk1">
                    <a:alpha val="40000"/>
                  </a:schemeClr>
                </a:outerShdw>
              </a:effectLst>
            </a:endParaRPr>
          </a:p>
        </p:txBody>
      </p:sp>
      <p:sp>
        <p:nvSpPr>
          <p:cNvPr id="4" name="Text Box 3"/>
          <p:cNvSpPr txBox="1"/>
          <p:nvPr/>
        </p:nvSpPr>
        <p:spPr>
          <a:xfrm>
            <a:off x="483235" y="3429000"/>
            <a:ext cx="9782175" cy="2606040"/>
          </a:xfrm>
          <a:prstGeom prst="rect">
            <a:avLst/>
          </a:prstGeom>
          <a:noFill/>
        </p:spPr>
        <p:txBody>
          <a:bodyPr wrap="square" rtlCol="0">
            <a:noAutofit/>
          </a:bodyPr>
          <a:p>
            <a:pPr marL="285750" indent="-285750" algn="just">
              <a:lnSpc>
                <a:spcPct val="120000"/>
              </a:lnSpc>
              <a:buFont typeface="Arial" panose="020B0604020202020204" pitchFamily="34" charset="0"/>
              <a:buChar char="•"/>
            </a:pPr>
            <a:r>
              <a:rPr lang="en-US" sz="3000" b="1">
                <a:effectLst>
                  <a:outerShdw blurRad="38100" dist="19050" dir="2700000" algn="tl" rotWithShape="0">
                    <a:schemeClr val="dk1">
                      <a:alpha val="40000"/>
                    </a:schemeClr>
                  </a:outerShdw>
                </a:effectLst>
                <a:sym typeface="+mn-ea"/>
              </a:rPr>
              <a:t>Bằng cách chia công việc thành các đợt làm việc ngắn hạn (sprint), nhóm quản lý sân bóng có thể tập trung vào các nhiệm vụ quan trọng, ưu tiên cao và tạo ra kết quả có giá trị ngay từ đầu.</a:t>
            </a:r>
            <a:endParaRPr lang="en-US" sz="3000" b="1">
              <a:solidFill>
                <a:schemeClr val="tx1"/>
              </a:solidFill>
              <a:effectLst>
                <a:outerShdw blurRad="38100" dist="19050" dir="2700000" algn="tl" rotWithShape="0">
                  <a:schemeClr val="dk1">
                    <a:alpha val="40000"/>
                  </a:schemeClr>
                </a:outerShdw>
              </a:effectLst>
            </a:endParaRPr>
          </a:p>
          <a:p>
            <a:pPr algn="just">
              <a:lnSpc>
                <a:spcPct val="120000"/>
              </a:lnSpc>
            </a:pPr>
            <a:endParaRPr lang="en-US" sz="3000"/>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2. Đội Nhóm Tự Quản Lý:</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609600" y="1174750"/>
            <a:ext cx="8904605" cy="1310640"/>
          </a:xfrm>
        </p:spPr>
        <p:txBody>
          <a:bodyPr/>
          <a:p>
            <a:pPr algn="just"/>
            <a:r>
              <a:rPr lang="en-US" sz="3000" b="1">
                <a:solidFill>
                  <a:schemeClr val="tx1"/>
                </a:solidFill>
                <a:effectLst>
                  <a:outerShdw blurRad="38100" dist="19050" dir="2700000" algn="tl" rotWithShape="0">
                    <a:schemeClr val="dk1">
                      <a:alpha val="40000"/>
                    </a:schemeClr>
                  </a:outerShdw>
                </a:effectLst>
              </a:rPr>
              <a:t>Scrum thúc đẩy tính tự quản lý và trách nhiệm cá nhân trong đội ngũ.</a:t>
            </a:r>
            <a:endParaRPr lang="en-US" sz="3000" b="1">
              <a:solidFill>
                <a:schemeClr val="tx1"/>
              </a:solidFill>
              <a:effectLst>
                <a:outerShdw blurRad="38100" dist="19050" dir="2700000" algn="tl" rotWithShape="0">
                  <a:schemeClr val="dk1">
                    <a:alpha val="40000"/>
                  </a:schemeClr>
                </a:outerShdw>
              </a:effectLst>
            </a:endParaRPr>
          </a:p>
        </p:txBody>
      </p:sp>
      <p:sp>
        <p:nvSpPr>
          <p:cNvPr id="4" name="Text Box 3"/>
          <p:cNvSpPr txBox="1"/>
          <p:nvPr/>
        </p:nvSpPr>
        <p:spPr>
          <a:xfrm>
            <a:off x="609600" y="2886710"/>
            <a:ext cx="10297160" cy="1938020"/>
          </a:xfrm>
          <a:prstGeom prst="rect">
            <a:avLst/>
          </a:prstGeom>
          <a:noFill/>
        </p:spPr>
        <p:txBody>
          <a:bodyPr wrap="square" rtlCol="0">
            <a:spAutoFit/>
          </a:bodyPr>
          <a:p>
            <a:pPr marL="457200" indent="-457200" algn="just">
              <a:buFont typeface="Arial" panose="020B0604020202020204" pitchFamily="34" charset="0"/>
              <a:buChar char="•"/>
            </a:pPr>
            <a:r>
              <a:rPr lang="en-US" sz="3000" b="1">
                <a:effectLst>
                  <a:outerShdw blurRad="38100" dist="19050" dir="2700000" algn="tl" rotWithShape="0">
                    <a:schemeClr val="dk1">
                      <a:alpha val="40000"/>
                    </a:schemeClr>
                  </a:outerShdw>
                </a:effectLst>
                <a:sym typeface="+mn-ea"/>
              </a:rPr>
              <a:t>Các thành viên trong nhóm được khuyến khích tham gia vào quyết định và đóng góp ý kiến, giúp tạo ra sự cam kết và tinh thần làm việc chung mạnh mẽ.</a:t>
            </a:r>
            <a:endParaRPr lang="en-US" sz="3000" b="1">
              <a:solidFill>
                <a:schemeClr val="tx1"/>
              </a:solidFill>
              <a:effectLst>
                <a:outerShdw blurRad="38100" dist="19050" dir="2700000" algn="tl" rotWithShape="0">
                  <a:schemeClr val="dk1">
                    <a:alpha val="40000"/>
                  </a:schemeClr>
                </a:outerShdw>
              </a:effectLst>
            </a:endParaRPr>
          </a:p>
          <a:p>
            <a:pPr marL="457200" indent="-457200" algn="just">
              <a:buFont typeface="Arial" panose="020B0604020202020204" pitchFamily="34" charset="0"/>
              <a:buChar char="•"/>
            </a:pPr>
            <a:endParaRPr lang="en-US" sz="3000" b="1"/>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3. Phản Hồi Linh Hoạt:</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609600" y="1174750"/>
            <a:ext cx="9841865" cy="1146810"/>
          </a:xfrm>
        </p:spPr>
        <p:txBody>
          <a:bodyPr/>
          <a:p>
            <a:pPr algn="just"/>
            <a:r>
              <a:rPr lang="en-US" sz="3000" b="1">
                <a:solidFill>
                  <a:schemeClr val="tx1"/>
                </a:solidFill>
                <a:effectLst>
                  <a:outerShdw blurRad="38100" dist="19050" dir="2700000" algn="tl" rotWithShape="0">
                    <a:schemeClr val="dk1">
                      <a:alpha val="40000"/>
                    </a:schemeClr>
                  </a:outerShdw>
                </a:effectLst>
              </a:rPr>
              <a:t>Scrum cho phép thay đổi linh hoạt theo yêu cầu thị trường và nhu cầu của khách hàng.</a:t>
            </a:r>
            <a:endParaRPr lang="en-US" sz="3000" b="1">
              <a:solidFill>
                <a:schemeClr val="tx1"/>
              </a:solidFill>
              <a:effectLst>
                <a:outerShdw blurRad="38100" dist="19050" dir="2700000" algn="tl" rotWithShape="0">
                  <a:schemeClr val="dk1">
                    <a:alpha val="40000"/>
                  </a:schemeClr>
                </a:outerShdw>
              </a:effectLst>
            </a:endParaRPr>
          </a:p>
        </p:txBody>
      </p:sp>
      <p:sp>
        <p:nvSpPr>
          <p:cNvPr id="4" name="Text Box 3"/>
          <p:cNvSpPr txBox="1"/>
          <p:nvPr/>
        </p:nvSpPr>
        <p:spPr>
          <a:xfrm>
            <a:off x="609600" y="2811145"/>
            <a:ext cx="9841230" cy="1938020"/>
          </a:xfrm>
          <a:prstGeom prst="rect">
            <a:avLst/>
          </a:prstGeom>
          <a:noFill/>
        </p:spPr>
        <p:txBody>
          <a:bodyPr wrap="square" rtlCol="0">
            <a:spAutoFit/>
          </a:bodyPr>
          <a:p>
            <a:pPr marL="457200" indent="-457200" algn="just">
              <a:buFont typeface="Arial" panose="020B0604020202020204" pitchFamily="34" charset="0"/>
              <a:buChar char="•"/>
            </a:pPr>
            <a:r>
              <a:rPr lang="en-US" sz="3000" b="1">
                <a:effectLst>
                  <a:outerShdw blurRad="38100" dist="19050" dir="2700000" algn="tl" rotWithShape="0">
                    <a:schemeClr val="dk1">
                      <a:alpha val="40000"/>
                    </a:schemeClr>
                  </a:outerShdw>
                </a:effectLst>
                <a:sym typeface="+mn-ea"/>
              </a:rPr>
              <a:t>Các sprints ngắn hạn giúp đội ngũ nhanh chóng thích nghi với sự thay đổi và cải thiện sản phẩm theo phản hồi từ người dùng.</a:t>
            </a:r>
            <a:endParaRPr lang="en-US" sz="3000" b="1">
              <a:solidFill>
                <a:schemeClr val="tx1"/>
              </a:solidFill>
              <a:effectLst>
                <a:outerShdw blurRad="38100" dist="19050" dir="2700000" algn="tl" rotWithShape="0">
                  <a:schemeClr val="dk1">
                    <a:alpha val="40000"/>
                  </a:schemeClr>
                </a:outerShdw>
              </a:effectLst>
            </a:endParaRPr>
          </a:p>
          <a:p>
            <a:pPr algn="just"/>
            <a:endParaRPr lang="en-US" sz="3000" b="1"/>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4. Tăng Hiệu Quả Sản Xuất:</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609600" y="1174750"/>
            <a:ext cx="9439910" cy="1701800"/>
          </a:xfrm>
        </p:spPr>
        <p:txBody>
          <a:bodyPr/>
          <a:p>
            <a:pPr algn="just"/>
            <a:r>
              <a:rPr lang="en-US" sz="3000" b="1">
                <a:solidFill>
                  <a:schemeClr val="tx1"/>
                </a:solidFill>
                <a:effectLst>
                  <a:outerShdw blurRad="38100" dist="19050" dir="2700000" algn="tl" rotWithShape="0">
                    <a:schemeClr val="dk1">
                      <a:alpha val="40000"/>
                    </a:schemeClr>
                  </a:outerShdw>
                </a:effectLst>
              </a:rPr>
              <a:t>Với việc sử dụng Scrum, dự án quản lý sân bóng có khả năng sản xuất ra sản phẩm chất lượng cao với tần suất đáng kể.</a:t>
            </a:r>
            <a:endParaRPr lang="en-US" sz="3000" b="1">
              <a:solidFill>
                <a:schemeClr val="tx1"/>
              </a:solidFill>
              <a:effectLst>
                <a:outerShdw blurRad="38100" dist="19050" dir="2700000" algn="tl" rotWithShape="0">
                  <a:schemeClr val="dk1">
                    <a:alpha val="40000"/>
                  </a:schemeClr>
                </a:outerShdw>
              </a:effectLst>
            </a:endParaRPr>
          </a:p>
        </p:txBody>
      </p:sp>
      <p:sp>
        <p:nvSpPr>
          <p:cNvPr id="4" name="Text Box 3"/>
          <p:cNvSpPr txBox="1"/>
          <p:nvPr/>
        </p:nvSpPr>
        <p:spPr>
          <a:xfrm>
            <a:off x="609600" y="3277870"/>
            <a:ext cx="9439910" cy="1938020"/>
          </a:xfrm>
          <a:prstGeom prst="rect">
            <a:avLst/>
          </a:prstGeom>
          <a:noFill/>
        </p:spPr>
        <p:txBody>
          <a:bodyPr wrap="square" rtlCol="0">
            <a:spAutoFit/>
          </a:bodyPr>
          <a:p>
            <a:pPr marL="457200" indent="-457200" algn="just">
              <a:buFont typeface="Arial" panose="020B0604020202020204" pitchFamily="34" charset="0"/>
              <a:buChar char="•"/>
            </a:pPr>
            <a:r>
              <a:rPr lang="en-US" sz="3000" b="1">
                <a:effectLst>
                  <a:outerShdw blurRad="38100" dist="19050" dir="2700000" algn="tl" rotWithShape="0">
                    <a:schemeClr val="dk1">
                      <a:alpha val="40000"/>
                    </a:schemeClr>
                  </a:outerShdw>
                </a:effectLst>
                <a:sym typeface="+mn-ea"/>
              </a:rPr>
              <a:t>Quy trình lặp lại của Scrum đảm bảo rằng mọi yêu cầu được thực hiện một cách kỹ lưỡng và không bỏ lỡ.</a:t>
            </a:r>
            <a:endParaRPr lang="en-US" sz="3000" b="1">
              <a:solidFill>
                <a:schemeClr val="tx1"/>
              </a:solidFill>
              <a:effectLst>
                <a:outerShdw blurRad="38100" dist="19050" dir="2700000" algn="tl" rotWithShape="0">
                  <a:schemeClr val="dk1">
                    <a:alpha val="40000"/>
                  </a:schemeClr>
                </a:outerShdw>
              </a:effectLst>
            </a:endParaRPr>
          </a:p>
          <a:p>
            <a:pPr algn="just"/>
            <a:endParaRPr lang="en-US" sz="3000" b="1"/>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5. Tạo Kết Nối Với Khách Hàng:</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609600" y="1123315"/>
            <a:ext cx="9854565" cy="1878965"/>
          </a:xfrm>
        </p:spPr>
        <p:txBody>
          <a:bodyPr/>
          <a:p>
            <a:pPr algn="just"/>
            <a:r>
              <a:rPr lang="en-US" sz="2500" b="1">
                <a:solidFill>
                  <a:schemeClr val="tx1"/>
                </a:solidFill>
                <a:effectLst>
                  <a:outerShdw blurRad="38100" dist="19050" dir="2700000" algn="tl" rotWithShape="0">
                    <a:schemeClr val="dk1">
                      <a:alpha val="40000"/>
                    </a:schemeClr>
                  </a:outerShdw>
                </a:effectLst>
              </a:rPr>
              <a:t>Scrum tạo cơ hội cho sự tương tác chặt chẽ hơn giữa đội ngũ và khách hàng. Khách hàng có thể tham gia vào việc đánh giá sản phẩm trong mỗi đợt làm việc và đóng góp ý kiến, giúp tạo ra sản phẩm phản ánh tốt hơn nhu cầu thực tế.</a:t>
            </a:r>
            <a:endParaRPr lang="en-US" sz="2500" b="1">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pPr marL="0" indent="0">
              <a:buNone/>
            </a:pPr>
            <a:endParaRPr lang="en-US">
              <a:solidFill>
                <a:schemeClr val="tx1"/>
              </a:solidFill>
              <a:effectLst>
                <a:outerShdw blurRad="38100" dist="19050" dir="2700000" algn="tl" rotWithShape="0">
                  <a:schemeClr val="dk1">
                    <a:alpha val="40000"/>
                  </a:schemeClr>
                </a:outerShdw>
              </a:effectLst>
            </a:endParaRPr>
          </a:p>
        </p:txBody>
      </p:sp>
      <p:sp>
        <p:nvSpPr>
          <p:cNvPr id="4" name="Text Box 3"/>
          <p:cNvSpPr txBox="1"/>
          <p:nvPr/>
        </p:nvSpPr>
        <p:spPr>
          <a:xfrm>
            <a:off x="609600" y="3002280"/>
            <a:ext cx="9629140" cy="2399665"/>
          </a:xfrm>
          <a:prstGeom prst="rect">
            <a:avLst/>
          </a:prstGeom>
          <a:noFill/>
        </p:spPr>
        <p:txBody>
          <a:bodyPr wrap="square" rtlCol="0">
            <a:spAutoFit/>
          </a:bodyPr>
          <a:p>
            <a:pPr marL="342900" indent="-342900" algn="just">
              <a:buFont typeface="Arial" panose="020B0604020202020204" pitchFamily="34" charset="0"/>
              <a:buChar char="•"/>
            </a:pPr>
            <a:r>
              <a:rPr lang="en-US" sz="2500" b="1">
                <a:effectLst>
                  <a:outerShdw blurRad="38100" dist="19050" dir="2700000" algn="tl" rotWithShape="0">
                    <a:schemeClr val="dk1">
                      <a:alpha val="40000"/>
                    </a:schemeClr>
                  </a:outerShdw>
                </a:effectLst>
                <a:sym typeface="+mn-ea"/>
              </a:rPr>
              <a:t>Trong dự án quản lý sân bóng, sử dụng mô hình Scrum có thể mang lại lợi ích rõ ràng và giúp tạo ra môi trường làm việc hiệu quả, linh hoạt và tương tác. Lợi ích này không chỉ tạo ra giá trị cho đội ngũ quản lý sân bóng mà còn đem lại trải nghiệm tốt hơn cho người hâm mộ và người chơi.</a:t>
            </a:r>
            <a:endParaRPr lang="en-US" sz="2500" b="1">
              <a:solidFill>
                <a:schemeClr val="tx1"/>
              </a:solidFill>
              <a:effectLst>
                <a:outerShdw blurRad="38100" dist="19050" dir="2700000" algn="tl" rotWithShape="0">
                  <a:schemeClr val="dk1">
                    <a:alpha val="40000"/>
                  </a:schemeClr>
                </a:outerShdw>
              </a:effectLst>
            </a:endParaRPr>
          </a:p>
          <a:p>
            <a:pPr algn="just"/>
            <a:endParaRPr lang="en-US" sz="2500" b="1"/>
          </a:p>
        </p:txBody>
      </p:sp>
    </p:spTree>
  </p:cSld>
  <p:clrMapOvr>
    <a:masterClrMapping/>
  </p:clrMapOvr>
  <mc:AlternateContent xmlns:mc="http://schemas.openxmlformats.org/markup-compatibility/2006">
    <mc:Choice xmlns:p14="http://schemas.microsoft.com/office/powerpoint/2010/main" Requires="p14">
      <p:transition spd="med" p14:dur="750">
        <p:wipe/>
      </p:transition>
    </mc:Choice>
    <mc:Fallback>
      <p:transition spd="med">
        <p:wipe/>
      </p:transition>
    </mc:Fallback>
  </mc:AlternateContent>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4602</Words>
  <Application>WPS Presentation</Application>
  <PresentationFormat>Widescreen</PresentationFormat>
  <Paragraphs>117</Paragraphs>
  <Slides>27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Arial</vt:lpstr>
      <vt:lpstr>SimSun</vt:lpstr>
      <vt:lpstr>Wingdings</vt:lpstr>
      <vt:lpstr>Microsoft YaHei</vt:lpstr>
      <vt:lpstr>Arial Unicode MS</vt:lpstr>
      <vt:lpstr>Calibri</vt:lpstr>
      <vt:lpstr>Blue Waves</vt:lpstr>
      <vt:lpstr>Quản Lý Dự Án Với Agile</vt:lpstr>
      <vt:lpstr>Nhóm 1 : Quản Lí Sân Bóng</vt:lpstr>
      <vt:lpstr>Thành Viên Nhóm :</vt:lpstr>
      <vt:lpstr>Giới Thiệu Lợi Ích của Scrum trong Quản Lý Sân Bóng : </vt:lpstr>
      <vt:lpstr>1. Tối Ưu Hóa Quy Trình:</vt:lpstr>
      <vt:lpstr>2. Đội Nhóm Tự Quản Lý:</vt:lpstr>
      <vt:lpstr>3. Phản Hồi Linh Hoạt:</vt:lpstr>
      <vt:lpstr>4. Tăng Hiệu Quả Sản Xuất:</vt:lpstr>
      <vt:lpstr>5. Tạo Kết Nối Với Khách Hàng:</vt:lpstr>
      <vt:lpstr>PowerPoint 演示文稿</vt:lpstr>
      <vt:lpstr>Product BackLog :</vt:lpstr>
      <vt:lpstr>Product BackLog :</vt:lpstr>
      <vt:lpstr>PowerPoint 演示文稿</vt:lpstr>
      <vt:lpstr>Release BackLog :</vt:lpstr>
      <vt:lpstr>Release BackLog :</vt:lpstr>
      <vt:lpstr>PowerPoint 演示文稿</vt:lpstr>
      <vt:lpstr>Sprint BackLog:</vt:lpstr>
      <vt:lpstr>Sprint BackLog:</vt:lpstr>
      <vt:lpstr>Sprint BackLog:</vt:lpstr>
      <vt:lpstr>Kế Hoạch Cho Từng Sprint:</vt:lpstr>
      <vt:lpstr>Tóm tắt lại:</vt:lpstr>
      <vt:lpstr>Biên Bản Cuộc Hợp:</vt:lpstr>
      <vt:lpstr>PowerPoint 演示文稿</vt:lpstr>
      <vt:lpstr>Trello là gì:</vt:lpstr>
      <vt:lpstr>PowerPoint 演示文稿</vt:lpstr>
      <vt:lpstr>Trello:</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Dự Án Với Agile</dc:title>
  <dc:creator>DELL</dc:creator>
  <cp:lastModifiedBy>HP</cp:lastModifiedBy>
  <cp:revision>16</cp:revision>
  <dcterms:created xsi:type="dcterms:W3CDTF">2023-08-08T13:23:00Z</dcterms:created>
  <dcterms:modified xsi:type="dcterms:W3CDTF">2023-08-09T23:30:17Z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0D1F192524124C829F1D9267CC2775D5_13</vt:lpwstr>
  </property>
  <property fmtid="{D5CDD505-2E9C-101B-9397-08002B2CF9AE}" pid="3" name="KSOProductBuildVer">
    <vt:lpwstr>1033-12.2.0.13110</vt:lpwstr>
  </property>
</Properties>
</file>