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 id="261" r:id="rId8"/>
    <p:sldId id="262" r:id="rId9"/>
    <p:sldId id="263" r:id="rId10"/>
    <p:sldId id="264" r:id="rId11"/>
    <p:sldId id="267" r:id="rId12"/>
    <p:sldId id="265" r:id="rId13"/>
    <p:sldId id="266"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Autofit/>
          </a:bodyPr>
          <a:p>
            <a:r>
              <a:rPr lang="en-US" sz="8000">
                <a:ln w="22225">
                  <a:solidFill>
                    <a:schemeClr val="accent2"/>
                  </a:solidFill>
                  <a:prstDash val="solid"/>
                </a:ln>
                <a:solidFill>
                  <a:schemeClr val="accent2">
                    <a:lumMod val="40000"/>
                    <a:lumOff val="60000"/>
                  </a:schemeClr>
                </a:solidFill>
                <a:effectLst/>
              </a:rPr>
              <a:t>Quản Lý Dự Án Với Agile</a:t>
            </a:r>
            <a:endParaRPr lang="en-US" sz="8000">
              <a:ln w="22225">
                <a:solidFill>
                  <a:schemeClr val="accent2"/>
                </a:solidFill>
                <a:prstDash val="solid"/>
              </a:ln>
              <a:solidFill>
                <a:schemeClr val="accent2">
                  <a:lumMod val="40000"/>
                  <a:lumOff val="60000"/>
                </a:schemeClr>
              </a:solidFill>
              <a:effectLst/>
            </a:endParaRPr>
          </a:p>
        </p:txBody>
      </p:sp>
      <p:sp>
        <p:nvSpPr>
          <p:cNvPr id="3" name="Subtitle 2"/>
          <p:cNvSpPr>
            <a:spLocks noGrp="1"/>
          </p:cNvSpPr>
          <p:nvPr>
            <p:ph type="subTitle" idx="1"/>
          </p:nvPr>
        </p:nvSpPr>
        <p:spPr/>
        <p:txBody>
          <a:bodyPr/>
          <a:p>
            <a:r>
              <a:rPr lang="en-US" sz="4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Giảng Viên : Lê Anh Tú</a:t>
            </a:r>
            <a:endParaRPr lang="en-US" sz="4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68525" y="2614930"/>
            <a:ext cx="8116570" cy="1932305"/>
          </a:xfrm>
        </p:spPr>
        <p:txBody>
          <a:bodyPr>
            <a:normAutofit fontScale="90000"/>
          </a:bodyPr>
          <a:p>
            <a:pPr marL="0" indent="0">
              <a:buNone/>
            </a:pPr>
            <a:r>
              <a:rPr lang="en-US" sz="10000">
                <a:ln w="22225">
                  <a:solidFill>
                    <a:schemeClr val="accent2"/>
                  </a:solidFill>
                  <a:prstDash val="solid"/>
                </a:ln>
                <a:solidFill>
                  <a:schemeClr val="accent2">
                    <a:lumMod val="40000"/>
                    <a:lumOff val="60000"/>
                  </a:schemeClr>
                </a:solidFill>
                <a:effectLst/>
              </a:rPr>
              <a:t>Kế Hoạch Dự Án</a:t>
            </a:r>
            <a:endParaRPr lang="en-US" sz="10000">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Product BackLog :</a:t>
            </a:r>
            <a:endParaRPr lang="en-US">
              <a:ln w="22225">
                <a:solidFill>
                  <a:schemeClr val="accent2"/>
                </a:solidFill>
                <a:prstDash val="solid"/>
              </a:ln>
              <a:solidFill>
                <a:schemeClr val="accent2">
                  <a:lumMod val="40000"/>
                  <a:lumOff val="60000"/>
                </a:schemeClr>
              </a:solidFill>
              <a:effectLst/>
            </a:endParaRPr>
          </a:p>
        </p:txBody>
      </p:sp>
      <p:pic>
        <p:nvPicPr>
          <p:cNvPr id="15" name="Picture 6"/>
          <p:cNvPicPr>
            <a:picLocks noChangeAspect="1"/>
          </p:cNvPicPr>
          <p:nvPr>
            <p:ph idx="1"/>
          </p:nvPr>
        </p:nvPicPr>
        <p:blipFill>
          <a:blip r:embed="rId1"/>
          <a:stretch>
            <a:fillRect/>
          </a:stretch>
        </p:blipFill>
        <p:spPr>
          <a:xfrm>
            <a:off x="1051560" y="1825625"/>
            <a:ext cx="10088245" cy="43516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Picture 7"/>
          <p:cNvPicPr>
            <a:picLocks noChangeAspect="1"/>
          </p:cNvPicPr>
          <p:nvPr>
            <p:ph idx="1"/>
          </p:nvPr>
        </p:nvPicPr>
        <p:blipFill>
          <a:blip r:embed="rId1"/>
          <a:stretch>
            <a:fillRect/>
          </a:stretch>
        </p:blipFill>
        <p:spPr>
          <a:xfrm>
            <a:off x="534035" y="1116965"/>
            <a:ext cx="11123295" cy="48444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Sprint BackLog:</a:t>
            </a:r>
            <a:endParaRPr lang="en-US">
              <a:ln w="22225">
                <a:solidFill>
                  <a:schemeClr val="accent2"/>
                </a:solidFill>
                <a:prstDash val="solid"/>
              </a:ln>
              <a:solidFill>
                <a:schemeClr val="accent2">
                  <a:lumMod val="40000"/>
                  <a:lumOff val="60000"/>
                </a:schemeClr>
              </a:solidFill>
              <a:effectLst/>
            </a:endParaRPr>
          </a:p>
        </p:txBody>
      </p:sp>
      <p:pic>
        <p:nvPicPr>
          <p:cNvPr id="10" name="Picture 2"/>
          <p:cNvPicPr>
            <a:picLocks noChangeAspect="1"/>
          </p:cNvPicPr>
          <p:nvPr>
            <p:ph idx="1"/>
          </p:nvPr>
        </p:nvPicPr>
        <p:blipFill>
          <a:blip r:embed="rId1"/>
          <a:stretch>
            <a:fillRect/>
          </a:stretch>
        </p:blipFill>
        <p:spPr>
          <a:xfrm>
            <a:off x="838200" y="1940560"/>
            <a:ext cx="10515600" cy="41211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Kế Hoạch Cho Từng Sprint:</a:t>
            </a:r>
            <a:endParaRPr lang="en-US">
              <a:ln w="22225">
                <a:solidFill>
                  <a:schemeClr val="accent2"/>
                </a:solidFill>
                <a:prstDash val="solid"/>
              </a:ln>
              <a:solidFill>
                <a:schemeClr val="accent2">
                  <a:lumMod val="40000"/>
                  <a:lumOff val="60000"/>
                </a:schemeClr>
              </a:solidFill>
              <a:effectLst/>
            </a:endParaRPr>
          </a:p>
        </p:txBody>
      </p:sp>
      <p:pic>
        <p:nvPicPr>
          <p:cNvPr id="12" name="Picture 3"/>
          <p:cNvPicPr>
            <a:picLocks noChangeAspect="1"/>
          </p:cNvPicPr>
          <p:nvPr>
            <p:ph idx="1"/>
          </p:nvPr>
        </p:nvPicPr>
        <p:blipFill>
          <a:blip r:embed="rId1"/>
          <a:stretch>
            <a:fillRect/>
          </a:stretch>
        </p:blipFill>
        <p:spPr>
          <a:xfrm>
            <a:off x="875665" y="2416175"/>
            <a:ext cx="10439400" cy="31699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Biên Bản Cuộc Hợp:</a:t>
            </a:r>
            <a:endParaRPr lang="en-US">
              <a:ln w="22225">
                <a:solidFill>
                  <a:schemeClr val="accent2"/>
                </a:solidFill>
                <a:prstDash val="solid"/>
              </a:ln>
              <a:solidFill>
                <a:schemeClr val="accent2">
                  <a:lumMod val="40000"/>
                  <a:lumOff val="60000"/>
                </a:schemeClr>
              </a:solidFill>
              <a:effectLst/>
            </a:endParaRPr>
          </a:p>
        </p:txBody>
      </p:sp>
      <p:pic>
        <p:nvPicPr>
          <p:cNvPr id="17" name="Picture 8"/>
          <p:cNvPicPr>
            <a:picLocks noChangeAspect="1"/>
          </p:cNvPicPr>
          <p:nvPr>
            <p:ph idx="1"/>
          </p:nvPr>
        </p:nvPicPr>
        <p:blipFill>
          <a:blip r:embed="rId1"/>
          <a:stretch>
            <a:fillRect/>
          </a:stretch>
        </p:blipFill>
        <p:spPr>
          <a:xfrm>
            <a:off x="1234440" y="1825625"/>
            <a:ext cx="9721850" cy="43516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Picture 9"/>
          <p:cNvPicPr>
            <a:picLocks noChangeAspect="1"/>
          </p:cNvPicPr>
          <p:nvPr>
            <p:ph idx="1"/>
          </p:nvPr>
        </p:nvPicPr>
        <p:blipFill>
          <a:blip r:embed="rId1"/>
          <a:stretch>
            <a:fillRect/>
          </a:stretch>
        </p:blipFill>
        <p:spPr>
          <a:xfrm>
            <a:off x="1511935" y="1825625"/>
            <a:ext cx="9166860" cy="43516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Trello:</a:t>
            </a:r>
            <a:endParaRPr lang="en-US">
              <a:ln w="22225">
                <a:solidFill>
                  <a:schemeClr val="accent2"/>
                </a:solidFill>
                <a:prstDash val="solid"/>
              </a:ln>
              <a:solidFill>
                <a:schemeClr val="accent2">
                  <a:lumMod val="40000"/>
                  <a:lumOff val="60000"/>
                </a:schemeClr>
              </a:solidFill>
              <a:effectLst/>
            </a:endParaRPr>
          </a:p>
        </p:txBody>
      </p:sp>
      <p:pic>
        <p:nvPicPr>
          <p:cNvPr id="20" name="Picture 10"/>
          <p:cNvPicPr>
            <a:picLocks noChangeAspect="1"/>
          </p:cNvPicPr>
          <p:nvPr>
            <p:ph idx="1"/>
          </p:nvPr>
        </p:nvPicPr>
        <p:blipFill>
          <a:blip r:embed="rId1"/>
          <a:stretch>
            <a:fillRect/>
          </a:stretch>
        </p:blipFill>
        <p:spPr>
          <a:xfrm>
            <a:off x="1380490" y="1399540"/>
            <a:ext cx="9973310" cy="53009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6600">
                  <a:solidFill>
                    <a:schemeClr val="accent2"/>
                  </a:solidFill>
                  <a:prstDash val="solid"/>
                </a:ln>
                <a:gradFill>
                  <a:gsLst>
                    <a:gs pos="0">
                      <a:srgbClr val="FE4444"/>
                    </a:gs>
                    <a:gs pos="100000">
                      <a:srgbClr val="832B2B"/>
                    </a:gs>
                  </a:gsLst>
                  <a:lin scaled="0"/>
                </a:gradFill>
                <a:effectLst>
                  <a:outerShdw dist="38100" dir="2700000" algn="tl" rotWithShape="0">
                    <a:schemeClr val="accent2"/>
                  </a:outerShdw>
                </a:effectLst>
              </a:rPr>
              <a:t>Thành Viên Nhóm :</a:t>
            </a:r>
            <a:endParaRPr lang="en-US">
              <a:ln w="6600">
                <a:solidFill>
                  <a:schemeClr val="accent2"/>
                </a:solidFill>
                <a:prstDash val="solid"/>
              </a:ln>
              <a:gradFill>
                <a:gsLst>
                  <a:gs pos="0">
                    <a:srgbClr val="FE4444"/>
                  </a:gs>
                  <a:gs pos="100000">
                    <a:srgbClr val="832B2B"/>
                  </a:gs>
                </a:gsLst>
                <a:lin scaled="0"/>
              </a:gradFill>
              <a:effectLst>
                <a:outerShdw dist="38100" dir="2700000" algn="tl" rotWithShape="0">
                  <a:schemeClr val="accent2"/>
                </a:outerShdw>
              </a:effectLst>
            </a:endParaRPr>
          </a:p>
        </p:txBody>
      </p:sp>
      <p:pic>
        <p:nvPicPr>
          <p:cNvPr id="7" name="Content Placeholder 6"/>
          <p:cNvPicPr>
            <a:picLocks noChangeAspect="1"/>
          </p:cNvPicPr>
          <p:nvPr>
            <p:ph sz="half" idx="2"/>
          </p:nvPr>
        </p:nvPicPr>
        <p:blipFill>
          <a:blip r:embed="rId1"/>
          <a:stretch>
            <a:fillRect/>
          </a:stretch>
        </p:blipFill>
        <p:spPr>
          <a:xfrm>
            <a:off x="838200" y="1613535"/>
            <a:ext cx="9069070" cy="3975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83865" y="271780"/>
            <a:ext cx="7074535" cy="1325880"/>
          </a:xfrm>
        </p:spPr>
        <p:txBody>
          <a:bodyPr/>
          <a:p>
            <a:r>
              <a:rPr lang="en-US">
                <a:ln w="22225">
                  <a:solidFill>
                    <a:schemeClr val="accent2"/>
                  </a:solidFill>
                  <a:prstDash val="solid"/>
                </a:ln>
                <a:solidFill>
                  <a:schemeClr val="accent2">
                    <a:lumMod val="40000"/>
                    <a:lumOff val="60000"/>
                  </a:schemeClr>
                </a:solidFill>
                <a:effectLst/>
              </a:rPr>
              <a:t>Nhóm 1 : Quản Lí Sân Bóng</a:t>
            </a:r>
            <a:endParaRPr lang="en-US">
              <a:ln w="22225">
                <a:solidFill>
                  <a:schemeClr val="accent2"/>
                </a:solidFill>
                <a:prstDash val="solid"/>
              </a:ln>
              <a:solidFill>
                <a:schemeClr val="accent2">
                  <a:lumMod val="40000"/>
                  <a:lumOff val="60000"/>
                </a:schemeClr>
              </a:solidFill>
              <a:effectLst/>
            </a:endParaRPr>
          </a:p>
        </p:txBody>
      </p:sp>
      <p:pic>
        <p:nvPicPr>
          <p:cNvPr id="9" name="Content Placeholder 8" descr="imgagilebc"/>
          <p:cNvPicPr>
            <a:picLocks noChangeAspect="1"/>
          </p:cNvPicPr>
          <p:nvPr>
            <p:ph idx="1"/>
          </p:nvPr>
        </p:nvPicPr>
        <p:blipFill>
          <a:blip r:embed="rId1"/>
          <a:stretch>
            <a:fillRect/>
          </a:stretch>
        </p:blipFill>
        <p:spPr>
          <a:xfrm>
            <a:off x="1571625" y="1764030"/>
            <a:ext cx="9473565" cy="3978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Giới Thiệu Lợi Ích của Scrum trong Quản Lý Sân Bóng : </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ln/>
                <a:solidFill>
                  <a:schemeClr val="tx1"/>
                </a:solidFill>
                <a:effectLst>
                  <a:outerShdw blurRad="38100" dist="19050" dir="2700000" algn="tl" rotWithShape="0">
                    <a:schemeClr val="dk1">
                      <a:alpha val="40000"/>
                    </a:schemeClr>
                  </a:outerShdw>
                </a:effectLst>
              </a:rPr>
              <a:t>Trong bối cảnh ngày càng phức tạp và thay đổi của ngành thể thao và giải trí, việc quản lý sân bóng trở nên một thách thức đối với các nhà quản lý. Scrum, một phương pháp quản lý dự án linh hoạt, đã chứng minh sức mạnh của mình trong việc tối ưu hóa quy trình làm việc và tạo ra lợi ích đáng kể trong việc quản lý và vận hành sân bóng. Dưới đây là một số lợi ích quan trọng mà Scrum có thể mang lại cho dự án quản lý sân bóng:</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1. Tối Ưu Hóa Quy Trình:</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ln/>
                <a:solidFill>
                  <a:schemeClr val="tx1"/>
                </a:solidFill>
                <a:effectLst>
                  <a:outerShdw blurRad="38100" dist="19050" dir="2700000" algn="tl" rotWithShape="0">
                    <a:schemeClr val="dk1">
                      <a:alpha val="40000"/>
                    </a:schemeClr>
                  </a:outerShdw>
                </a:effectLst>
              </a:rPr>
              <a:t>Scrum giúp tạo ra một quy trình làm việc hiệu quả hơn và phản hồi nhanh hơn. Bằng cách chia công việc thành các đợt làm việc ngắn hạn (sprint), nhóm quản lý sân bóng có thể tập trung vào các nhiệm vụ quan trọng, ưu tiên cao và tạo ra kết quả có giá trị ngay từ đầu.</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2. Đội Nhóm Tự Quản Lý:</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ln/>
                <a:solidFill>
                  <a:schemeClr val="tx1"/>
                </a:solidFill>
                <a:effectLst>
                  <a:outerShdw blurRad="38100" dist="19050" dir="2700000" algn="tl" rotWithShape="0">
                    <a:schemeClr val="dk1">
                      <a:alpha val="40000"/>
                    </a:schemeClr>
                  </a:outerShdw>
                </a:effectLst>
              </a:rPr>
              <a:t>Scrum thúc đẩy tính tự quản lý và trách nhiệm cá nhân trong đội ngũ. Các thành viên trong nhóm được khuyến khích tham gia vào quyết định và đóng góp ý kiến, giúp tạo ra sự cam kết và tinh thần làm việc chung mạnh mẽ.</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3. Phản Hồi Linh Hoạt:</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ln/>
                <a:solidFill>
                  <a:schemeClr val="tx1"/>
                </a:solidFill>
                <a:effectLst>
                  <a:outerShdw blurRad="38100" dist="19050" dir="2700000" algn="tl" rotWithShape="0">
                    <a:schemeClr val="dk1">
                      <a:alpha val="40000"/>
                    </a:schemeClr>
                  </a:outerShdw>
                </a:effectLst>
              </a:rPr>
              <a:t>Scrum cho phép thay đổi linh hoạt theo yêu cầu thị trường và nhu cầu của khách hàng. Các sprints ngắn hạn giúp đội ngũ nhanh chóng thích nghi với sự thay đổi và cải thiện sản phẩm theo phản hồi từ người dùng.</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4. Tăng Hiệu Quả Sản Xuất:</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ln/>
                <a:solidFill>
                  <a:schemeClr val="tx1"/>
                </a:solidFill>
                <a:effectLst>
                  <a:outerShdw blurRad="38100" dist="19050" dir="2700000" algn="tl" rotWithShape="0">
                    <a:schemeClr val="dk1">
                      <a:alpha val="40000"/>
                    </a:schemeClr>
                  </a:outerShdw>
                </a:effectLst>
              </a:rPr>
              <a:t>Với việc sử dụng Scrum, dự án quản lý sân bóng có khả năng sản xuất ra sản phẩm chất lượng cao với tần suất đáng kể. Quy trình lặp lại của Scrum đảm bảo rằng mọi yêu cầu được thực hiện một cách kỹ lưỡng và không bỏ lỡ.</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22225">
                  <a:solidFill>
                    <a:schemeClr val="accent2"/>
                  </a:solidFill>
                  <a:prstDash val="solid"/>
                </a:ln>
                <a:solidFill>
                  <a:schemeClr val="accent2">
                    <a:lumMod val="40000"/>
                    <a:lumOff val="60000"/>
                  </a:schemeClr>
                </a:solidFill>
                <a:effectLst/>
              </a:rPr>
              <a:t>5. Tạo Kết Nối Với Khách Hàng:</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ln/>
                <a:solidFill>
                  <a:schemeClr val="tx1"/>
                </a:solidFill>
                <a:effectLst>
                  <a:outerShdw blurRad="38100" dist="19050" dir="2700000" algn="tl" rotWithShape="0">
                    <a:schemeClr val="dk1">
                      <a:alpha val="40000"/>
                    </a:schemeClr>
                  </a:outerShdw>
                </a:effectLst>
              </a:rPr>
              <a:t>Scrum tạo cơ hội cho sự tương tác chặt chẽ hơn giữa đội ngũ và khách hàng. Khách hàng có thể tham gia vào việc đánh giá sản phẩm trong mỗi đợt làm việc và đóng góp ý kiến, giúp tạo ra sản phẩm phản ánh tốt hơn nhu cầu thực tế.</a:t>
            </a:r>
            <a:endParaRPr lang="en-US">
              <a:ln/>
              <a:solidFill>
                <a:schemeClr val="tx1"/>
              </a:solidFill>
              <a:effectLst>
                <a:outerShdw blurRad="38100" dist="19050" dir="2700000" algn="tl" rotWithShape="0">
                  <a:schemeClr val="dk1">
                    <a:alpha val="40000"/>
                  </a:schemeClr>
                </a:outerShdw>
              </a:effectLst>
            </a:endParaRPr>
          </a:p>
          <a:p>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Trong dự án quản lý sân bóng, sử dụng mô hình Scrum có thể mang lại lợi ích rõ ràng và giúp tạo ra môi trường làm việc hiệu quả, linh hoạt và tương tác. Lợi ích này không chỉ tạo ra giá trị cho đội ngũ quản lý sân bóng mà còn đem lại trải nghiệm tốt hơn cho người hâm mộ và người chơi.</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2206</Words>
  <Application>WPS Presentation</Application>
  <PresentationFormat>Widescreen</PresentationFormat>
  <Paragraphs>46</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Dự Án Với Agile</dc:title>
  <dc:creator>DELL</dc:creator>
  <cp:lastModifiedBy>DELL</cp:lastModifiedBy>
  <cp:revision>14</cp:revision>
  <dcterms:created xsi:type="dcterms:W3CDTF">2023-08-08T13:23:47Z</dcterms:created>
  <dcterms:modified xsi:type="dcterms:W3CDTF">2023-08-08T14:34:59Z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30F4A9F3EA1949DEAB6794FD0D9BDEF8_11</vt:lpwstr>
  </property>
  <property fmtid="{D5CDD505-2E9C-101B-9397-08002B2CF9AE}" pid="3" name="KSOProductBuildVer">
    <vt:lpwstr>1033-12.2.0.13110</vt:lpwstr>
  </property>
</Properties>
</file>