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embeddedFontLst>
    <p:embeddedFont>
      <p:font typeface="Calibri" panose="020F0502020204030204" pitchFamily="34" charset="0"/>
      <p:regular r:id="rId31"/>
      <p:bold r:id="rId32"/>
      <p:italic r:id="rId33"/>
      <p:boldItalic r:id="rId34"/>
    </p:embeddedFont>
    <p:embeddedFont>
      <p:font typeface="Quattrocento Sans" panose="020B0604020202020204" charset="0"/>
      <p:regular r:id="rId35"/>
      <p:bold r:id="rId36"/>
      <p:italic r:id="rId37"/>
      <p:boldItalic r:id="rId38"/>
    </p:embeddedFont>
    <p:embeddedFont>
      <p:font typeface="Roboto"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jVMQ80CwjRizz/1Xqc7FpmWyuf7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307" y="82"/>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1363975ac7_0_20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g11363975ac7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363975ac7_0_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11363975ac7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1363975ac7_0_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11363975ac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1363975ac7_0_2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Một số Cách xử lý khi Dev không công nhận Bug</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1.Đầu tiên Tester phải làm cẩn thận các bước sau mô tả về bug:</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 Ghi step chi tiết rõ rạng về bug</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 Môi trường xảy ra bug</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 Số lần xuất hiện bug/ Total số lần thực hiện</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 Ver soft dùng để test (nếu trong trường hợp test mobile, app..)</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 Check ở Các môi trường khác có xuất hiện bug không? Số lần xuất hiện/ tổng số lần thực hiện.</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 Data dùng để test</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 Lấy log or chụp evidence , quay video lại làm bằng chứng</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2.Thứ hai, "nói có sách mách có chứng".</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Tester muốn vạch ra lỗi của Dev trong quá trình xây dựng phần mềm thì phải có chứng cứ rõ ràng. Ai cũng biết định nghĩa bug là lỗi mà phần mềm hoạt động không như mong đợi của khách hàng.</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Thế nên nếu Dev không công nhận bug thì bạn cứ đưa ra các tài liệu liên quan để chứng thực được cái mình nói có cơ sở. Cụ thể là Requirement document, Detail Design, Test spect, Test case,...</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3.Đặc biệt cho trường hợp Dev đá bóng sang chân khác, nghĩa là đổ lỗi cho framework, OS, computer,... thì bạn buộc phải nhờ đến nhân vật thứ 3. Partner trung gian này có thể là 1 tester khác (có OS, computer... tương đương để diễn tả lại bug).</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Hoặc cũng có thể là Test Leader hay PM để phân giải xem đây có thực sự là bug hay ko, và nên giải quyết thế nào với nó (Dev phải fix hay sẽ clarify/on hold / limitation...)</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4.Trong trường hợp Dev luôn có status không được tốt trong quá trình làm việc. Tester có thể giải thích &amp; nhắc nhở Dev đó rằng Tester ko phải là người tạo ra bug, Tester chỉ là người tìm ra bug để improve sản phẩm trước khi giao cho khách hàng</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5.Đôi khi Bug bị dev reject vì lý do requirement không mô tả. Đây chính là trường hợp requirement bị thiếu. Nếu bug của bạn có liên quan tới chức năng business nó có thể được chấp nhận hoặc reject bởi 1 BA. Thì bạn nên đồng tình với nó.</a:t>
            </a:r>
            <a:endParaRPr sz="1350">
              <a:solidFill>
                <a:srgbClr val="1B1B1B"/>
              </a:solidFill>
              <a:latin typeface="Arial"/>
              <a:ea typeface="Arial"/>
              <a:cs typeface="Arial"/>
              <a:sym typeface="Arial"/>
            </a:endParaRPr>
          </a:p>
          <a:p>
            <a:pPr marL="0" lvl="0" indent="0" algn="l" rtl="0">
              <a:spcBef>
                <a:spcPts val="0"/>
              </a:spcBef>
              <a:spcAft>
                <a:spcPts val="0"/>
              </a:spcAft>
              <a:buNone/>
            </a:pPr>
            <a:endParaRPr/>
          </a:p>
        </p:txBody>
      </p:sp>
      <p:sp>
        <p:nvSpPr>
          <p:cNvPr id="195" name="Google Shape;195;g11363975ac7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1363975ac7_0_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g11363975ac7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1363975ac7_0_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g11363975ac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1363975ac7_0_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g11363975ac7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1363975ac7_0_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g11363975ac7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1363975ac7_0_2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g11363975ac7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1363975ac7_0_2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g11363975ac7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1363975ac7_0_2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Một số Cách xử lý khi Dev không công nhận Bug</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1.Đầu tiên Tester phải làm cẩn thận các bước sau mô tả về bug:</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 Ghi step chi tiết rõ rạng về bug</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 Môi trường xảy ra bug</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 Số lần xuất hiện bug/ Total số lần thực hiện</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 Ver soft dùng để test (nếu trong trường hợp test mobile, app..)</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 Check ở Các môi trường khác có xuất hiện bug không? Số lần xuất hiện/ tổng số lần thực hiện.</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 Data dùng để test</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 Lấy log or chụp evidence , quay video lại làm bằng chứng</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2.Thứ hai, "nói có sách mách có chứng".</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Tester muốn vạch ra lỗi của Dev trong quá trình xây dựng phần mềm thì phải có chứng cứ rõ ràng. Ai cũng biết định nghĩa bug là lỗi mà phần mềm hoạt động không như mong đợi của khách hàng.</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Thế nên nếu Dev không công nhận bug thì bạn cứ đưa ra các tài liệu liên quan để chứng thực được cái mình nói có cơ sở. Cụ thể là Requirement document, Detail Design, Test spect, Test case,...</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3.Đặc biệt cho trường hợp Dev đá bóng sang chân khác, nghĩa là đổ lỗi cho framework, OS, computer,... thì bạn buộc phải nhờ đến nhân vật thứ 3. Partner trung gian này có thể là 1 tester khác (có OS, computer... tương đương để diễn tả lại bug).</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Hoặc cũng có thể là Test Leader hay PM để phân giải xem đây có thực sự là bug hay ko, và nên giải quyết thế nào với nó (Dev phải fix hay sẽ clarify/on hold / limitation...)</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4.Trong trường hợp Dev luôn có status không được tốt trong quá trình làm việc. Tester có thể giải thích &amp; nhắc nhở Dev đó rằng Tester ko phải là người tạo ra bug, Tester chỉ là người tìm ra bug để improve sản phẩm trước khi giao cho khách hàng</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5.Đôi khi Bug bị dev reject vì lý do requirement không mô tả. Đây chính là trường hợp requirement bị thiếu. Nếu bug của bạn có liên quan tới chức năng business nó có thể được chấp nhận hoặc reject bởi 1 BA. Thì bạn nên đồng tình với nó.</a:t>
            </a:r>
            <a:endParaRPr sz="1350">
              <a:solidFill>
                <a:srgbClr val="1B1B1B"/>
              </a:solidFill>
              <a:latin typeface="Arial"/>
              <a:ea typeface="Arial"/>
              <a:cs typeface="Arial"/>
              <a:sym typeface="Arial"/>
            </a:endParaRPr>
          </a:p>
          <a:p>
            <a:pPr marL="0" lvl="0" indent="0" algn="l" rtl="0">
              <a:spcBef>
                <a:spcPts val="0"/>
              </a:spcBef>
              <a:spcAft>
                <a:spcPts val="0"/>
              </a:spcAft>
              <a:buNone/>
            </a:pPr>
            <a:endParaRPr/>
          </a:p>
        </p:txBody>
      </p:sp>
      <p:sp>
        <p:nvSpPr>
          <p:cNvPr id="239" name="Google Shape;239;g11363975ac7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1363975ac7_0_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g11363975ac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1363975ac7_0_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g11363975ac7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1363975ac7_0_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g11363975ac7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0ee862ea1d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g10ee862ea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1363975ac7_0_2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g11363975ac7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1214d3a31e_0_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g11214d3a31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1363975ac7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g11363975ac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1363975ac7_0_2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g11363975ac7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pic>
        <p:nvPicPr>
          <p:cNvPr id="16" name="Google Shape;16;p22"/>
          <p:cNvPicPr preferRelativeResize="0"/>
          <p:nvPr/>
        </p:nvPicPr>
        <p:blipFill rotWithShape="1">
          <a:blip r:embed="rId2">
            <a:alphaModFix/>
          </a:blip>
          <a:srcRect/>
          <a:stretch/>
        </p:blipFill>
        <p:spPr>
          <a:xfrm>
            <a:off x="-4763" y="-4763"/>
            <a:ext cx="12201525" cy="6867525"/>
          </a:xfrm>
          <a:prstGeom prst="rect">
            <a:avLst/>
          </a:prstGeom>
          <a:noFill/>
          <a:ln>
            <a:noFill/>
          </a:ln>
        </p:spPr>
      </p:pic>
      <p:sp>
        <p:nvSpPr>
          <p:cNvPr id="17" name="Google Shape;17;p22"/>
          <p:cNvSpPr txBox="1">
            <a:spLocks noGrp="1"/>
          </p:cNvSpPr>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lvl1pPr lvl="0" algn="l">
              <a:spcBef>
                <a:spcPts val="440"/>
              </a:spcBef>
              <a:spcAft>
                <a:spcPts val="0"/>
              </a:spcAft>
              <a:buClr>
                <a:srgbClr val="FF5A33"/>
              </a:buClr>
              <a:buSzPts val="2200"/>
              <a:buNone/>
              <a:defRPr sz="2200" b="1" cap="small">
                <a:solidFill>
                  <a:srgbClr val="FF5A33"/>
                </a:solidFill>
                <a:latin typeface="Quattrocento Sans"/>
                <a:ea typeface="Quattrocento Sans"/>
                <a:cs typeface="Quattrocento Sans"/>
                <a:sym typeface="Quattrocento Sans"/>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cxnSp>
        <p:nvCxnSpPr>
          <p:cNvPr id="18" name="Google Shape;18;p22"/>
          <p:cNvCxnSpPr/>
          <p:nvPr/>
        </p:nvCxnSpPr>
        <p:spPr>
          <a:xfrm>
            <a:off x="5583936" y="4953000"/>
            <a:ext cx="6303264" cy="0"/>
          </a:xfrm>
          <a:prstGeom prst="straightConnector1">
            <a:avLst/>
          </a:prstGeom>
          <a:noFill/>
          <a:ln w="9525" cap="flat" cmpd="sng">
            <a:solidFill>
              <a:srgbClr val="FF5A33"/>
            </a:solidFill>
            <a:prstDash val="dot"/>
            <a:round/>
            <a:headEnd type="none" w="sm" len="sm"/>
            <a:tailEnd type="none" w="sm" len="sm"/>
          </a:ln>
        </p:spPr>
      </p:cxnSp>
      <p:sp>
        <p:nvSpPr>
          <p:cNvPr id="19" name="Google Shape;19;p22"/>
          <p:cNvSpPr/>
          <p:nvPr/>
        </p:nvSpPr>
        <p:spPr>
          <a:xfrm>
            <a:off x="1060704" y="2133600"/>
            <a:ext cx="3308096" cy="3048000"/>
          </a:xfrm>
          <a:prstGeom prst="ellipse">
            <a:avLst/>
          </a:prstGeom>
          <a:solidFill>
            <a:schemeClr val="lt1"/>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22"/>
          <p:cNvSpPr txBox="1">
            <a:spLocks noGrp="1"/>
          </p:cNvSpPr>
          <p:nvPr>
            <p:ph type="title"/>
          </p:nvPr>
        </p:nvSpPr>
        <p:spPr>
          <a:xfrm>
            <a:off x="5506720" y="4284596"/>
            <a:ext cx="6100064" cy="70498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F5A33"/>
              </a:buClr>
              <a:buSzPts val="3400"/>
              <a:buFont typeface="Calibri"/>
              <a:buNone/>
              <a:defRPr sz="3400" b="1" cap="small">
                <a:solidFill>
                  <a:srgbClr val="FF5A3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2"/>
          <p:cNvSpPr>
            <a:spLocks noGrp="1"/>
          </p:cNvSpPr>
          <p:nvPr>
            <p:ph type="pic" idx="2"/>
          </p:nvPr>
        </p:nvSpPr>
        <p:spPr>
          <a:xfrm>
            <a:off x="1016000" y="2743200"/>
            <a:ext cx="3352800" cy="1828800"/>
          </a:xfrm>
          <a:prstGeom prst="rect">
            <a:avLst/>
          </a:prstGeom>
          <a:noFill/>
          <a:ln>
            <a:noFill/>
          </a:ln>
        </p:spPr>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3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31"/>
          <p:cNvSpPr txBox="1">
            <a:spLocks noGrp="1"/>
          </p:cNvSpPr>
          <p:nvPr>
            <p:ph type="body" idx="1"/>
          </p:nvPr>
        </p:nvSpPr>
        <p:spPr>
          <a:xfrm rot="5400000">
            <a:off x="3833019" y="-1623218"/>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3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32"/>
          <p:cNvSpPr txBox="1">
            <a:spLocks noGrp="1"/>
          </p:cNvSpPr>
          <p:nvPr>
            <p:ph type="title"/>
          </p:nvPr>
        </p:nvSpPr>
        <p:spPr>
          <a:xfrm rot="5400000">
            <a:off x="7285038" y="1828802"/>
            <a:ext cx="5851525" cy="2743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32"/>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3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Content">
  <p:cSld name="Title &amp; Content">
    <p:spTree>
      <p:nvGrpSpPr>
        <p:cNvPr id="1" name="Shape 91"/>
        <p:cNvGrpSpPr/>
        <p:nvPr/>
      </p:nvGrpSpPr>
      <p:grpSpPr>
        <a:xfrm>
          <a:off x="0" y="0"/>
          <a:ext cx="0" cy="0"/>
          <a:chOff x="0" y="0"/>
          <a:chExt cx="0" cy="0"/>
        </a:xfrm>
      </p:grpSpPr>
      <p:sp>
        <p:nvSpPr>
          <p:cNvPr id="92" name="Google Shape;92;p3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33"/>
          <p:cNvSpPr txBox="1"/>
          <p:nvPr/>
        </p:nvSpPr>
        <p:spPr>
          <a:xfrm>
            <a:off x="2946400" y="274638"/>
            <a:ext cx="8636000" cy="56356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FF9900"/>
              </a:buClr>
              <a:buSzPts val="3200"/>
              <a:buFont typeface="Quattrocento Sans"/>
              <a:buNone/>
            </a:pPr>
            <a:r>
              <a:rPr lang="en-US" sz="3200" b="1" cap="small">
                <a:solidFill>
                  <a:srgbClr val="FF9900"/>
                </a:solidFill>
                <a:latin typeface="Quattrocento Sans"/>
                <a:ea typeface="Quattrocento Sans"/>
                <a:cs typeface="Quattrocento Sans"/>
                <a:sym typeface="Quattrocento Sans"/>
              </a:rPr>
              <a:t>Click to edit Master title style</a:t>
            </a:r>
            <a:endParaRPr sz="3200" b="1" cap="small">
              <a:solidFill>
                <a:srgbClr val="FF9900"/>
              </a:solidFill>
              <a:latin typeface="Quattrocento Sans"/>
              <a:ea typeface="Quattrocento Sans"/>
              <a:cs typeface="Quattrocento Sans"/>
              <a:sym typeface="Quattrocento Sans"/>
            </a:endParaRPr>
          </a:p>
        </p:txBody>
      </p:sp>
      <p:sp>
        <p:nvSpPr>
          <p:cNvPr id="94" name="Google Shape;94;p33"/>
          <p:cNvSpPr txBox="1">
            <a:spLocks noGrp="1"/>
          </p:cNvSpPr>
          <p:nvPr>
            <p:ph type="body" idx="1"/>
          </p:nvPr>
        </p:nvSpPr>
        <p:spPr>
          <a:xfrm>
            <a:off x="609600" y="990600"/>
            <a:ext cx="10972800" cy="5562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95" name="Google Shape;95;p33"/>
          <p:cNvPicPr preferRelativeResize="0"/>
          <p:nvPr/>
        </p:nvPicPr>
        <p:blipFill rotWithShape="1">
          <a:blip r:embed="rId2">
            <a:alphaModFix/>
          </a:blip>
          <a:srcRect/>
          <a:stretch/>
        </p:blipFill>
        <p:spPr>
          <a:xfrm>
            <a:off x="711200" y="228601"/>
            <a:ext cx="2133600" cy="484909"/>
          </a:xfrm>
          <a:prstGeom prst="rect">
            <a:avLst/>
          </a:prstGeom>
          <a:noFill/>
          <a:ln>
            <a:noFill/>
          </a:ln>
        </p:spPr>
      </p:pic>
      <p:cxnSp>
        <p:nvCxnSpPr>
          <p:cNvPr id="96" name="Google Shape;96;p33"/>
          <p:cNvCxnSpPr/>
          <p:nvPr/>
        </p:nvCxnSpPr>
        <p:spPr>
          <a:xfrm rot="10800000">
            <a:off x="711200" y="835152"/>
            <a:ext cx="10871200" cy="0"/>
          </a:xfrm>
          <a:prstGeom prst="straightConnector1">
            <a:avLst/>
          </a:prstGeom>
          <a:noFill/>
          <a:ln w="38100" cap="flat" cmpd="sng">
            <a:solidFill>
              <a:srgbClr val="BD4B48"/>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97"/>
        <p:cNvGrpSpPr/>
        <p:nvPr/>
      </p:nvGrpSpPr>
      <p:grpSpPr>
        <a:xfrm>
          <a:off x="0" y="0"/>
          <a:ext cx="0" cy="0"/>
          <a:chOff x="0" y="0"/>
          <a:chExt cx="0" cy="0"/>
        </a:xfrm>
      </p:grpSpPr>
      <p:sp>
        <p:nvSpPr>
          <p:cNvPr id="98" name="Google Shape;98;p34"/>
          <p:cNvSpPr txBox="1">
            <a:spLocks noGrp="1"/>
          </p:cNvSpPr>
          <p:nvPr>
            <p:ph type="title"/>
          </p:nvPr>
        </p:nvSpPr>
        <p:spPr>
          <a:xfrm>
            <a:off x="2336800" y="198438"/>
            <a:ext cx="9448800" cy="487362"/>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34"/>
          <p:cNvSpPr txBox="1">
            <a:spLocks noGrp="1"/>
          </p:cNvSpPr>
          <p:nvPr>
            <p:ph type="body" idx="1"/>
          </p:nvPr>
        </p:nvSpPr>
        <p:spPr>
          <a:xfrm>
            <a:off x="1727200" y="1066800"/>
            <a:ext cx="103632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1">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0" name="Google Shape;100;p34"/>
          <p:cNvSpPr txBox="1">
            <a:spLocks noGrp="1"/>
          </p:cNvSpPr>
          <p:nvPr>
            <p:ph type="body" idx="2"/>
          </p:nvPr>
        </p:nvSpPr>
        <p:spPr>
          <a:xfrm>
            <a:off x="6604000" y="1828800"/>
            <a:ext cx="5384800" cy="2743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0">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1" name="Google Shape;101;p34"/>
          <p:cNvSpPr txBox="1">
            <a:spLocks noGrp="1"/>
          </p:cNvSpPr>
          <p:nvPr>
            <p:ph type="sldNum" idx="12"/>
          </p:nvPr>
        </p:nvSpPr>
        <p:spPr>
          <a:xfrm>
            <a:off x="-1828800" y="617220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Quattrocento Sans"/>
                <a:ea typeface="Quattrocento Sans"/>
                <a:cs typeface="Quattrocento Sans"/>
                <a:sym typeface="Quattrocento Sans"/>
              </a:defRPr>
            </a:lvl1pPr>
            <a:lvl2pPr marL="0" lvl="1" indent="0" algn="r">
              <a:spcBef>
                <a:spcPts val="0"/>
              </a:spcBef>
              <a:buNone/>
              <a:defRPr sz="1200">
                <a:solidFill>
                  <a:schemeClr val="lt1"/>
                </a:solidFill>
                <a:latin typeface="Quattrocento Sans"/>
                <a:ea typeface="Quattrocento Sans"/>
                <a:cs typeface="Quattrocento Sans"/>
                <a:sym typeface="Quattrocento Sans"/>
              </a:defRPr>
            </a:lvl2pPr>
            <a:lvl3pPr marL="0" lvl="2" indent="0" algn="r">
              <a:spcBef>
                <a:spcPts val="0"/>
              </a:spcBef>
              <a:buNone/>
              <a:defRPr sz="1200">
                <a:solidFill>
                  <a:schemeClr val="lt1"/>
                </a:solidFill>
                <a:latin typeface="Quattrocento Sans"/>
                <a:ea typeface="Quattrocento Sans"/>
                <a:cs typeface="Quattrocento Sans"/>
                <a:sym typeface="Quattrocento Sans"/>
              </a:defRPr>
            </a:lvl3pPr>
            <a:lvl4pPr marL="0" lvl="3" indent="0" algn="r">
              <a:spcBef>
                <a:spcPts val="0"/>
              </a:spcBef>
              <a:buNone/>
              <a:defRPr sz="1200">
                <a:solidFill>
                  <a:schemeClr val="lt1"/>
                </a:solidFill>
                <a:latin typeface="Quattrocento Sans"/>
                <a:ea typeface="Quattrocento Sans"/>
                <a:cs typeface="Quattrocento Sans"/>
                <a:sym typeface="Quattrocento Sans"/>
              </a:defRPr>
            </a:lvl4pPr>
            <a:lvl5pPr marL="0" lvl="4" indent="0" algn="r">
              <a:spcBef>
                <a:spcPts val="0"/>
              </a:spcBef>
              <a:buNone/>
              <a:defRPr sz="1200">
                <a:solidFill>
                  <a:schemeClr val="lt1"/>
                </a:solidFill>
                <a:latin typeface="Quattrocento Sans"/>
                <a:ea typeface="Quattrocento Sans"/>
                <a:cs typeface="Quattrocento Sans"/>
                <a:sym typeface="Quattrocento Sans"/>
              </a:defRPr>
            </a:lvl5pPr>
            <a:lvl6pPr marL="0" lvl="5" indent="0" algn="r">
              <a:spcBef>
                <a:spcPts val="0"/>
              </a:spcBef>
              <a:buNone/>
              <a:defRPr sz="1200">
                <a:solidFill>
                  <a:schemeClr val="lt1"/>
                </a:solidFill>
                <a:latin typeface="Quattrocento Sans"/>
                <a:ea typeface="Quattrocento Sans"/>
                <a:cs typeface="Quattrocento Sans"/>
                <a:sym typeface="Quattrocento Sans"/>
              </a:defRPr>
            </a:lvl6pPr>
            <a:lvl7pPr marL="0" lvl="6" indent="0" algn="r">
              <a:spcBef>
                <a:spcPts val="0"/>
              </a:spcBef>
              <a:buNone/>
              <a:defRPr sz="1200">
                <a:solidFill>
                  <a:schemeClr val="lt1"/>
                </a:solidFill>
                <a:latin typeface="Quattrocento Sans"/>
                <a:ea typeface="Quattrocento Sans"/>
                <a:cs typeface="Quattrocento Sans"/>
                <a:sym typeface="Quattrocento Sans"/>
              </a:defRPr>
            </a:lvl7pPr>
            <a:lvl8pPr marL="0" lvl="7" indent="0" algn="r">
              <a:spcBef>
                <a:spcPts val="0"/>
              </a:spcBef>
              <a:buNone/>
              <a:defRPr sz="1200">
                <a:solidFill>
                  <a:schemeClr val="lt1"/>
                </a:solidFill>
                <a:latin typeface="Quattrocento Sans"/>
                <a:ea typeface="Quattrocento Sans"/>
                <a:cs typeface="Quattrocento Sans"/>
                <a:sym typeface="Quattrocento Sans"/>
              </a:defRPr>
            </a:lvl8pPr>
            <a:lvl9pPr marL="0" lvl="8" indent="0" algn="r">
              <a:spcBef>
                <a:spcPts val="0"/>
              </a:spcBef>
              <a:buNone/>
              <a:defRPr sz="1200">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102"/>
        <p:cNvGrpSpPr/>
        <p:nvPr/>
      </p:nvGrpSpPr>
      <p:grpSpPr>
        <a:xfrm>
          <a:off x="0" y="0"/>
          <a:ext cx="0" cy="0"/>
          <a:chOff x="0" y="0"/>
          <a:chExt cx="0" cy="0"/>
        </a:xfrm>
      </p:grpSpPr>
      <p:sp>
        <p:nvSpPr>
          <p:cNvPr id="103" name="Google Shape;103;p35"/>
          <p:cNvSpPr txBox="1">
            <a:spLocks noGrp="1"/>
          </p:cNvSpPr>
          <p:nvPr>
            <p:ph type="title"/>
          </p:nvPr>
        </p:nvSpPr>
        <p:spPr>
          <a:xfrm>
            <a:off x="2946400" y="274638"/>
            <a:ext cx="86360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35"/>
          <p:cNvSpPr txBox="1">
            <a:spLocks noGrp="1"/>
          </p:cNvSpPr>
          <p:nvPr>
            <p:ph type="body" idx="1"/>
          </p:nvPr>
        </p:nvSpPr>
        <p:spPr>
          <a:xfrm>
            <a:off x="609600" y="990600"/>
            <a:ext cx="10972800" cy="5562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105" name="Google Shape;105;p35"/>
          <p:cNvPicPr preferRelativeResize="0"/>
          <p:nvPr/>
        </p:nvPicPr>
        <p:blipFill rotWithShape="1">
          <a:blip r:embed="rId2">
            <a:alphaModFix/>
          </a:blip>
          <a:srcRect/>
          <a:stretch/>
        </p:blipFill>
        <p:spPr>
          <a:xfrm>
            <a:off x="711200" y="228601"/>
            <a:ext cx="2133600" cy="48490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23"/>
          <p:cNvSpPr txBox="1">
            <a:spLocks noGrp="1"/>
          </p:cNvSpPr>
          <p:nvPr>
            <p:ph type="title"/>
          </p:nvPr>
        </p:nvSpPr>
        <p:spPr>
          <a:xfrm>
            <a:off x="2235202" y="274638"/>
            <a:ext cx="9347198" cy="487362"/>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rgbClr val="FF5A33"/>
              </a:buClr>
              <a:buSzPts val="2800"/>
              <a:buFont typeface="Quattrocento Sans"/>
              <a:buNone/>
              <a:defRPr sz="2800" b="1" cap="small">
                <a:solidFill>
                  <a:srgbClr val="FF5A33"/>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3"/>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rgbClr val="FF5A33"/>
              </a:buClr>
              <a:buSzPts val="2800"/>
              <a:buFont typeface="Noto Sans Symbols"/>
              <a:buChar char="❑"/>
              <a:defRPr sz="2800">
                <a:latin typeface="Quattrocento Sans"/>
                <a:ea typeface="Quattrocento Sans"/>
                <a:cs typeface="Quattrocento Sans"/>
                <a:sym typeface="Quattrocento Sans"/>
              </a:defRPr>
            </a:lvl1pPr>
            <a:lvl2pPr marL="914400" lvl="1" indent="-381000" algn="l">
              <a:spcBef>
                <a:spcPts val="480"/>
              </a:spcBef>
              <a:spcAft>
                <a:spcPts val="0"/>
              </a:spcAft>
              <a:buClr>
                <a:srgbClr val="FF5A33"/>
              </a:buClr>
              <a:buSzPts val="2400"/>
              <a:buFont typeface="Noto Sans Symbols"/>
              <a:buChar char="❖"/>
              <a:defRPr sz="2400">
                <a:latin typeface="Quattrocento Sans"/>
                <a:ea typeface="Quattrocento Sans"/>
                <a:cs typeface="Quattrocento Sans"/>
                <a:sym typeface="Quattrocento Sans"/>
              </a:defRPr>
            </a:lvl2pPr>
            <a:lvl3pPr marL="1371600" lvl="2" indent="-355600" algn="l">
              <a:spcBef>
                <a:spcPts val="400"/>
              </a:spcBef>
              <a:spcAft>
                <a:spcPts val="0"/>
              </a:spcAft>
              <a:buClr>
                <a:srgbClr val="FF5A33"/>
              </a:buClr>
              <a:buSzPts val="2000"/>
              <a:buFont typeface="Noto Sans Symbols"/>
              <a:buChar char="⮚"/>
              <a:defRPr sz="2000">
                <a:latin typeface="Quattrocento Sans"/>
                <a:ea typeface="Quattrocento Sans"/>
                <a:cs typeface="Quattrocento Sans"/>
                <a:sym typeface="Quattrocento Sans"/>
              </a:defRPr>
            </a:lvl3pPr>
            <a:lvl4pPr marL="1828800" lvl="3" indent="-3429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4pPr>
            <a:lvl5pPr marL="2286000" lvl="4" indent="-3429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8" name="Google Shape;28;p23"/>
          <p:cNvPicPr preferRelativeResize="0"/>
          <p:nvPr/>
        </p:nvPicPr>
        <p:blipFill rotWithShape="1">
          <a:blip r:embed="rId2">
            <a:alphaModFix/>
          </a:blip>
          <a:srcRect/>
          <a:stretch/>
        </p:blipFill>
        <p:spPr>
          <a:xfrm>
            <a:off x="609600" y="156573"/>
            <a:ext cx="1625602" cy="713824"/>
          </a:xfrm>
          <a:prstGeom prst="rect">
            <a:avLst/>
          </a:prstGeom>
          <a:noFill/>
          <a:ln>
            <a:noFill/>
          </a:ln>
        </p:spPr>
      </p:pic>
      <p:cxnSp>
        <p:nvCxnSpPr>
          <p:cNvPr id="29" name="Google Shape;29;p23"/>
          <p:cNvCxnSpPr/>
          <p:nvPr/>
        </p:nvCxnSpPr>
        <p:spPr>
          <a:xfrm>
            <a:off x="609600" y="838200"/>
            <a:ext cx="10972800" cy="0"/>
          </a:xfrm>
          <a:prstGeom prst="straightConnector1">
            <a:avLst/>
          </a:prstGeom>
          <a:noFill/>
          <a:ln w="38100" cap="flat" cmpd="sng">
            <a:solidFill>
              <a:srgbClr val="FF9900"/>
            </a:solidFill>
            <a:prstDash val="solid"/>
            <a:round/>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0"/>
        <p:cNvGrpSpPr/>
        <p:nvPr/>
      </p:nvGrpSpPr>
      <p:grpSpPr>
        <a:xfrm>
          <a:off x="0" y="0"/>
          <a:ext cx="0" cy="0"/>
          <a:chOff x="0" y="0"/>
          <a:chExt cx="0" cy="0"/>
        </a:xfrm>
      </p:grpSpPr>
      <p:sp>
        <p:nvSpPr>
          <p:cNvPr id="31" name="Google Shape;31;p2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25"/>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7" name="Google Shape;37;p2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2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6"/>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3" name="Google Shape;43;p26"/>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4" name="Google Shape;44;p2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2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7"/>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2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27"/>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2" name="Google Shape;52;p27"/>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3" name="Google Shape;53;p2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6"/>
        <p:cNvGrpSpPr/>
        <p:nvPr/>
      </p:nvGrpSpPr>
      <p:grpSpPr>
        <a:xfrm>
          <a:off x="0" y="0"/>
          <a:ext cx="0" cy="0"/>
          <a:chOff x="0" y="0"/>
          <a:chExt cx="0" cy="0"/>
        </a:xfrm>
      </p:grpSpPr>
      <p:sp>
        <p:nvSpPr>
          <p:cNvPr id="57" name="Google Shape;57;p2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0" name="Google Shape;60;p28"/>
          <p:cNvSpPr/>
          <p:nvPr/>
        </p:nvSpPr>
        <p:spPr>
          <a:xfrm>
            <a:off x="2032000" y="2551018"/>
            <a:ext cx="8534400" cy="326475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pic>
        <p:nvPicPr>
          <p:cNvPr id="61" name="Google Shape;61;p28" descr="http://uconndigitalarts.com/wp-content/uploads/2013/04/original.jpg"/>
          <p:cNvPicPr preferRelativeResize="0"/>
          <p:nvPr/>
        </p:nvPicPr>
        <p:blipFill rotWithShape="1">
          <a:blip r:embed="rId2">
            <a:alphaModFix/>
          </a:blip>
          <a:srcRect t="43978" b="41310"/>
          <a:stretch/>
        </p:blipFill>
        <p:spPr>
          <a:xfrm flipH="1">
            <a:off x="3732707" y="2575401"/>
            <a:ext cx="4568091" cy="283858"/>
          </a:xfrm>
          <a:prstGeom prst="rect">
            <a:avLst/>
          </a:prstGeom>
          <a:noFill/>
          <a:ln>
            <a:noFill/>
          </a:ln>
        </p:spPr>
      </p:pic>
      <p:pic>
        <p:nvPicPr>
          <p:cNvPr id="62" name="Google Shape;62;p28" descr="C:\Users\powerpoint.vn\Downloads\1e2cd4b177168ad16ce2e7c504bba4d2.x400.jpeg"/>
          <p:cNvPicPr preferRelativeResize="0"/>
          <p:nvPr/>
        </p:nvPicPr>
        <p:blipFill rotWithShape="1">
          <a:blip r:embed="rId3">
            <a:alphaModFix/>
          </a:blip>
          <a:srcRect b="55710"/>
          <a:stretch/>
        </p:blipFill>
        <p:spPr>
          <a:xfrm>
            <a:off x="2568620" y="609600"/>
            <a:ext cx="7257961" cy="2828060"/>
          </a:xfrm>
          <a:prstGeom prst="rect">
            <a:avLst/>
          </a:prstGeom>
          <a:noFill/>
          <a:ln>
            <a:noFill/>
          </a:ln>
        </p:spPr>
      </p:pic>
      <p:sp>
        <p:nvSpPr>
          <p:cNvPr id="63" name="Google Shape;63;p28"/>
          <p:cNvSpPr txBox="1"/>
          <p:nvPr/>
        </p:nvSpPr>
        <p:spPr>
          <a:xfrm>
            <a:off x="4103893" y="3124200"/>
            <a:ext cx="4735308" cy="21390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7200"/>
              <a:buFont typeface="Calibri"/>
              <a:buNone/>
            </a:pPr>
            <a:r>
              <a:rPr lang="en-US" sz="7200" b="1">
                <a:solidFill>
                  <a:schemeClr val="lt1"/>
                </a:solidFill>
                <a:latin typeface="Calibri"/>
                <a:ea typeface="Calibri"/>
                <a:cs typeface="Calibri"/>
                <a:sym typeface="Calibri"/>
              </a:rPr>
              <a:t>DEM</a:t>
            </a:r>
            <a:r>
              <a:rPr lang="en-US" sz="11500" b="1">
                <a:solidFill>
                  <a:schemeClr val="lt1"/>
                </a:solidFill>
                <a:latin typeface="Calibri"/>
                <a:ea typeface="Calibri"/>
                <a:cs typeface="Calibri"/>
                <a:sym typeface="Calibri"/>
              </a:rPr>
              <a:t>O</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4" name="Google Shape;64;p28" descr="http://www.designofsignage.com/application/symbol/hands/image/600x600/hand-press-button-4.jpg"/>
          <p:cNvPicPr preferRelativeResize="0"/>
          <p:nvPr/>
        </p:nvPicPr>
        <p:blipFill rotWithShape="1">
          <a:blip r:embed="rId4">
            <a:alphaModFix/>
          </a:blip>
          <a:srcRect/>
          <a:stretch/>
        </p:blipFill>
        <p:spPr>
          <a:xfrm>
            <a:off x="6016752" y="3568725"/>
            <a:ext cx="3488947" cy="261671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9"/>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9"/>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8" name="Google Shape;68;p29"/>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3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0"/>
          <p:cNvSpPr>
            <a:spLocks noGrp="1"/>
          </p:cNvSpPr>
          <p:nvPr>
            <p:ph type="pic" idx="2"/>
          </p:nvPr>
        </p:nvSpPr>
        <p:spPr>
          <a:xfrm>
            <a:off x="2389717" y="612775"/>
            <a:ext cx="7315200" cy="4114800"/>
          </a:xfrm>
          <a:prstGeom prst="rect">
            <a:avLst/>
          </a:prstGeom>
          <a:noFill/>
          <a:ln>
            <a:noFill/>
          </a:ln>
        </p:spPr>
      </p:sp>
      <p:sp>
        <p:nvSpPr>
          <p:cNvPr id="75" name="Google Shape;75;p3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6" name="Google Shape;76;p3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lms.poly.edu.vn"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lms.poly.edu.vn"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
          <p:cNvSpPr txBox="1">
            <a:spLocks noGrp="1"/>
          </p:cNvSpPr>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5A33"/>
              </a:buClr>
              <a:buSzPts val="2200"/>
              <a:buNone/>
            </a:pPr>
            <a:r>
              <a:rPr lang="en-US"/>
              <a:t>Bài 1: Giới thiệu và khái quát các khái niệm trong kiểm thử phần mềm</a:t>
            </a:r>
            <a:endParaRPr/>
          </a:p>
        </p:txBody>
      </p:sp>
      <p:sp>
        <p:nvSpPr>
          <p:cNvPr id="111" name="Google Shape;111;p1"/>
          <p:cNvSpPr txBox="1">
            <a:spLocks noGrp="1"/>
          </p:cNvSpPr>
          <p:nvPr>
            <p:ph type="title"/>
          </p:nvPr>
        </p:nvSpPr>
        <p:spPr>
          <a:xfrm>
            <a:off x="5506720" y="4284596"/>
            <a:ext cx="6100064" cy="70498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5A33"/>
              </a:buClr>
              <a:buSzPts val="3400"/>
              <a:buFont typeface="Calibri"/>
              <a:buNone/>
            </a:pPr>
            <a:r>
              <a:rPr lang="en-US"/>
              <a:t>Kiểm thử cơ bản(P1)</a:t>
            </a:r>
            <a:endParaRPr/>
          </a:p>
        </p:txBody>
      </p:sp>
      <p:pic>
        <p:nvPicPr>
          <p:cNvPr id="112" name="Google Shape;112;p1"/>
          <p:cNvPicPr preferRelativeResize="0"/>
          <p:nvPr/>
        </p:nvPicPr>
        <p:blipFill rotWithShape="1">
          <a:blip r:embed="rId3">
            <a:alphaModFix/>
          </a:blip>
          <a:srcRect/>
          <a:stretch/>
        </p:blipFill>
        <p:spPr>
          <a:xfrm>
            <a:off x="1890932" y="2406165"/>
            <a:ext cx="1693935" cy="251869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6"/>
          <p:cNvSpPr/>
          <p:nvPr/>
        </p:nvSpPr>
        <p:spPr>
          <a:xfrm>
            <a:off x="3919557" y="2967335"/>
            <a:ext cx="7396577"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cap="small">
                <a:solidFill>
                  <a:srgbClr val="FFA15D"/>
                </a:solidFill>
                <a:latin typeface="Calibri"/>
                <a:ea typeface="Calibri"/>
                <a:cs typeface="Calibri"/>
                <a:sym typeface="Calibri"/>
              </a:rPr>
              <a:t>Hướng dẫn học bài online tiếp theo</a:t>
            </a:r>
            <a:endParaRPr sz="4000" b="1" cap="small">
              <a:solidFill>
                <a:srgbClr val="FFA15D"/>
              </a:solidFill>
              <a:latin typeface="Calibri"/>
              <a:ea typeface="Calibri"/>
              <a:cs typeface="Calibri"/>
              <a:sym typeface="Calibri"/>
            </a:endParaRPr>
          </a:p>
        </p:txBody>
      </p:sp>
      <p:cxnSp>
        <p:nvCxnSpPr>
          <p:cNvPr id="168" name="Google Shape;168;p16"/>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69" name="Google Shape;169;p16"/>
          <p:cNvPicPr preferRelativeResize="0"/>
          <p:nvPr/>
        </p:nvPicPr>
        <p:blipFill rotWithShape="1">
          <a:blip r:embed="rId3">
            <a:alphaModFix/>
          </a:blip>
          <a:srcRect/>
          <a:stretch/>
        </p:blipFill>
        <p:spPr>
          <a:xfrm>
            <a:off x="1037870" y="1143000"/>
            <a:ext cx="2543530" cy="3781953"/>
          </a:xfrm>
          <a:prstGeom prst="ellipse">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11363975ac7_0_208"/>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Nội dung</a:t>
            </a:r>
            <a:endParaRPr/>
          </a:p>
        </p:txBody>
      </p:sp>
      <p:sp>
        <p:nvSpPr>
          <p:cNvPr id="175" name="Google Shape;175;g11363975ac7_0_208"/>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spcBef>
                <a:spcPts val="0"/>
              </a:spcBef>
              <a:spcAft>
                <a:spcPts val="0"/>
              </a:spcAft>
              <a:buClr>
                <a:srgbClr val="FF5A33"/>
              </a:buClr>
              <a:buSzPts val="2800"/>
              <a:buFont typeface="Noto Sans Symbols"/>
              <a:buNone/>
            </a:pPr>
            <a:endParaRPr/>
          </a:p>
        </p:txBody>
      </p:sp>
      <p:pic>
        <p:nvPicPr>
          <p:cNvPr id="176" name="Google Shape;176;g11363975ac7_0_208" descr="D:\Pictures\PNG\present.png"/>
          <p:cNvPicPr preferRelativeResize="0"/>
          <p:nvPr/>
        </p:nvPicPr>
        <p:blipFill rotWithShape="1">
          <a:blip r:embed="rId3">
            <a:alphaModFix/>
          </a:blip>
          <a:srcRect/>
          <a:stretch/>
        </p:blipFill>
        <p:spPr>
          <a:xfrm flipH="1">
            <a:off x="9268820" y="1017269"/>
            <a:ext cx="2313580" cy="5356860"/>
          </a:xfrm>
          <a:prstGeom prst="rect">
            <a:avLst/>
          </a:prstGeom>
          <a:noFill/>
          <a:ln>
            <a:noFill/>
          </a:ln>
        </p:spPr>
      </p:pic>
      <p:sp>
        <p:nvSpPr>
          <p:cNvPr id="177" name="Google Shape;177;g11363975ac7_0_208"/>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 name="Google Shape;178;g11363975ac7_0_208"/>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Calibri"/>
              <a:ea typeface="Calibri"/>
              <a:cs typeface="Calibri"/>
              <a:sym typeface="Calibri"/>
            </a:endParaRPr>
          </a:p>
        </p:txBody>
      </p:sp>
      <p:sp>
        <p:nvSpPr>
          <p:cNvPr id="179" name="Google Shape;179;g11363975ac7_0_208"/>
          <p:cNvSpPr txBox="1"/>
          <p:nvPr/>
        </p:nvSpPr>
        <p:spPr>
          <a:xfrm>
            <a:off x="1334525" y="2073600"/>
            <a:ext cx="8229600" cy="3933900"/>
          </a:xfrm>
          <a:prstGeom prst="rect">
            <a:avLst/>
          </a:prstGeom>
          <a:noFill/>
          <a:ln>
            <a:noFill/>
          </a:ln>
        </p:spPr>
        <p:txBody>
          <a:bodyPr spcFirstLastPara="1" wrap="square" lIns="91425" tIns="45700" rIns="91425" bIns="45700" anchor="t" anchorCtr="0">
            <a:noAutofit/>
          </a:bodyPr>
          <a:lstStyle/>
          <a:p>
            <a:pPr marL="457200" lvl="0" indent="-419100" algn="l" rtl="0">
              <a:spcBef>
                <a:spcPts val="0"/>
              </a:spcBef>
              <a:spcAft>
                <a:spcPts val="0"/>
              </a:spcAft>
              <a:buClr>
                <a:schemeClr val="dk1"/>
              </a:buClr>
              <a:buSzPts val="3000"/>
              <a:buChar char="•"/>
            </a:pPr>
            <a:r>
              <a:rPr lang="en-US" sz="3000">
                <a:solidFill>
                  <a:schemeClr val="dk1"/>
                </a:solidFill>
                <a:latin typeface="Calibri"/>
                <a:ea typeface="Calibri"/>
                <a:cs typeface="Calibri"/>
                <a:sym typeface="Calibri"/>
              </a:rPr>
              <a:t>7 nguyên lý cơ bản của Testing</a:t>
            </a:r>
            <a:endParaRPr sz="3000">
              <a:solidFill>
                <a:schemeClr val="dk1"/>
              </a:solidFill>
              <a:latin typeface="Calibri"/>
              <a:ea typeface="Calibri"/>
              <a:cs typeface="Calibri"/>
              <a:sym typeface="Calibri"/>
            </a:endParaRPr>
          </a:p>
          <a:p>
            <a:pPr marL="457200" lvl="0" indent="-419100" algn="l" rtl="0">
              <a:spcBef>
                <a:spcPts val="0"/>
              </a:spcBef>
              <a:spcAft>
                <a:spcPts val="0"/>
              </a:spcAft>
              <a:buClr>
                <a:schemeClr val="dk1"/>
              </a:buClr>
              <a:buSzPts val="3000"/>
              <a:buChar char="•"/>
            </a:pPr>
            <a:r>
              <a:rPr lang="en-US" sz="3000">
                <a:solidFill>
                  <a:schemeClr val="dk1"/>
                </a:solidFill>
                <a:latin typeface="Calibri"/>
                <a:ea typeface="Calibri"/>
                <a:cs typeface="Calibri"/>
                <a:sym typeface="Calibri"/>
              </a:rPr>
              <a:t>Quy trình và giai đoạn kiểm thử phần mềm</a:t>
            </a:r>
            <a:endParaRPr sz="3000">
              <a:solidFill>
                <a:schemeClr val="dk1"/>
              </a:solidFill>
              <a:latin typeface="Calibri"/>
              <a:ea typeface="Calibri"/>
              <a:cs typeface="Calibri"/>
              <a:sym typeface="Calibri"/>
            </a:endParaRPr>
          </a:p>
          <a:p>
            <a:pPr marL="457200" lvl="0" indent="-419100" algn="l" rtl="0">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Tâm lý học trong kiểm thử phần mềm</a:t>
            </a:r>
            <a:endParaRPr sz="3000">
              <a:latin typeface="Calibri"/>
              <a:ea typeface="Calibri"/>
              <a:cs typeface="Calibri"/>
              <a:sym typeface="Calibri"/>
            </a:endParaRPr>
          </a:p>
          <a:p>
            <a:pPr marL="0" marR="0" lvl="0" indent="0" algn="l" rtl="0">
              <a:spcBef>
                <a:spcPts val="0"/>
              </a:spcBef>
              <a:spcAft>
                <a:spcPts val="0"/>
              </a:spcAft>
              <a:buNone/>
            </a:pPr>
            <a:endParaRPr sz="3000" b="0" i="0" u="none" strike="noStrike" cap="none">
              <a:solidFill>
                <a:srgbClr val="000000"/>
              </a:solidFill>
              <a:latin typeface="Calibri"/>
              <a:ea typeface="Calibri"/>
              <a:cs typeface="Calibri"/>
              <a:sym typeface="Calibri"/>
            </a:endParaRPr>
          </a:p>
        </p:txBody>
      </p:sp>
      <p:sp>
        <p:nvSpPr>
          <p:cNvPr id="180" name="Google Shape;180;g11363975ac7_0_208"/>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Nội dung bài học </a:t>
            </a:r>
            <a:r>
              <a:rPr lang="en-US" sz="2800" b="1">
                <a:solidFill>
                  <a:srgbClr val="F79646"/>
                </a:solidFill>
                <a:latin typeface="Quattrocento Sans"/>
                <a:ea typeface="Quattrocento Sans"/>
                <a:cs typeface="Quattrocento Sans"/>
                <a:sym typeface="Quattrocento Sans"/>
              </a:rPr>
              <a:t>tiếp theo</a:t>
            </a:r>
            <a:endParaRPr sz="2800" b="1" i="0" u="none" strike="noStrike" cap="non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11363975ac7_0_13"/>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1</a:t>
            </a:r>
            <a:endParaRPr/>
          </a:p>
        </p:txBody>
      </p:sp>
      <p:sp>
        <p:nvSpPr>
          <p:cNvPr id="186" name="Google Shape;186;g11363975ac7_0_13"/>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Quattrocento Sans"/>
              <a:buChar char="❑"/>
            </a:pPr>
            <a:r>
              <a:rPr lang="en-US" sz="3000">
                <a:solidFill>
                  <a:srgbClr val="333333"/>
                </a:solidFill>
              </a:rPr>
              <a:t>Một số tổ chức trông đợi kiểm thử viên có thể thực hiện tất cả các bước kiểm thử để phát hiện ra mọi lỗi. Đứng trên vai trò là một kiểm thử viên. Nhóm thảo luận xem làm cách nào giải thích được </a:t>
            </a:r>
            <a:r>
              <a:rPr lang="en-US"/>
              <a:t>cho tổ chức biết rằng không thể thực hiện tất cả các bước kiểm thử .(</a:t>
            </a:r>
            <a:r>
              <a:rPr lang="en-US" sz="3000">
                <a:solidFill>
                  <a:srgbClr val="333333"/>
                </a:solidFill>
              </a:rPr>
              <a:t>Giả định tổ chức các bạn vẫn cương quyết là mọi lỗi phải được giải quyết, dựa vào lý thuyết giải thích họ cũng không chấp nhận)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11363975ac7_0_18"/>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1</a:t>
            </a:r>
            <a:endParaRPr/>
          </a:p>
        </p:txBody>
      </p:sp>
      <p:sp>
        <p:nvSpPr>
          <p:cNvPr id="192" name="Google Shape;192;g11363975ac7_0_18"/>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Quattrocento Sans"/>
              <a:buChar char="❑"/>
            </a:pPr>
            <a:r>
              <a:rPr lang="en-US"/>
              <a:t>Website </a:t>
            </a:r>
            <a:r>
              <a:rPr lang="en-US" u="sng">
                <a:solidFill>
                  <a:schemeClr val="hlink"/>
                </a:solidFill>
                <a:latin typeface="Arial"/>
                <a:ea typeface="Arial"/>
                <a:cs typeface="Arial"/>
                <a:sym typeface="Arial"/>
                <a:hlinkClick r:id="rId3"/>
              </a:rPr>
              <a:t>https://lms.poly.edu.vn</a:t>
            </a:r>
            <a:r>
              <a:rPr lang="en-US">
                <a:latin typeface="Arial"/>
                <a:ea typeface="Arial"/>
                <a:cs typeface="Arial"/>
                <a:sym typeface="Arial"/>
              </a:rPr>
              <a:t>. Nhóm hãy lập kế hoạch cho việc test website trên.(Dựa vào mục Nhiệm vụ chính lập kế hoạch trong bài online để xác định)</a:t>
            </a:r>
            <a:r>
              <a:rPr lang="en-US"/>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11363975ac7_0_223"/>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3</a:t>
            </a:r>
            <a:endParaRPr/>
          </a:p>
        </p:txBody>
      </p:sp>
      <p:sp>
        <p:nvSpPr>
          <p:cNvPr id="198" name="Google Shape;198;g11363975ac7_0_223"/>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Char char="❑"/>
            </a:pPr>
            <a:r>
              <a:rPr lang="en-US"/>
              <a:t>Trong giai đoạn phát triển phần mềm, kiểm thử viên(Tester) phát hiện được 1 bug và gửi bug cho Lập trình viên(Developer) để fix, tuy nhiên Lập trình viên từ chối fix bug vì cho rằng đó không phải là bug lý do được đưa ra là vấn đề mà tester đưa ra không có trong đặc tả yêu cầu. Với vai trò là một kiểm thử viên bạn sẽ làm gì để giải quyết vấn đề trên ?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1363975ac7_0_23"/>
          <p:cNvSpPr txBox="1">
            <a:spLocks noGrp="1"/>
          </p:cNvSpPr>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5A33"/>
              </a:buClr>
              <a:buSzPts val="2200"/>
              <a:buNone/>
            </a:pPr>
            <a:r>
              <a:rPr lang="en-US"/>
              <a:t>Bài 1: Giới thiệu và khái quát các khái niệm trong kiểm thử phần mềm</a:t>
            </a:r>
            <a:endParaRPr/>
          </a:p>
        </p:txBody>
      </p:sp>
      <p:sp>
        <p:nvSpPr>
          <p:cNvPr id="204" name="Google Shape;204;g11363975ac7_0_23"/>
          <p:cNvSpPr txBox="1">
            <a:spLocks noGrp="1"/>
          </p:cNvSpPr>
          <p:nvPr>
            <p:ph type="title"/>
          </p:nvPr>
        </p:nvSpPr>
        <p:spPr>
          <a:xfrm>
            <a:off x="5506720" y="4284596"/>
            <a:ext cx="6100200" cy="70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5A33"/>
              </a:buClr>
              <a:buSzPts val="3400"/>
              <a:buFont typeface="Calibri"/>
              <a:buNone/>
            </a:pPr>
            <a:r>
              <a:rPr lang="en-US"/>
              <a:t>Kiểm thử cơ bản(P2)</a:t>
            </a:r>
            <a:endParaRPr/>
          </a:p>
        </p:txBody>
      </p:sp>
      <p:pic>
        <p:nvPicPr>
          <p:cNvPr id="205" name="Google Shape;205;g11363975ac7_0_23"/>
          <p:cNvPicPr preferRelativeResize="0"/>
          <p:nvPr/>
        </p:nvPicPr>
        <p:blipFill rotWithShape="1">
          <a:blip r:embed="rId3">
            <a:alphaModFix/>
          </a:blip>
          <a:srcRect/>
          <a:stretch/>
        </p:blipFill>
        <p:spPr>
          <a:xfrm>
            <a:off x="1890932" y="2406165"/>
            <a:ext cx="1693935" cy="25186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11363975ac7_0_29"/>
          <p:cNvSpPr/>
          <p:nvPr/>
        </p:nvSpPr>
        <p:spPr>
          <a:xfrm>
            <a:off x="3919557" y="2967335"/>
            <a:ext cx="61281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a:ea typeface="Calibri"/>
                <a:cs typeface="Calibri"/>
                <a:sym typeface="Calibri"/>
              </a:rPr>
              <a:t>Review bài học online</a:t>
            </a:r>
            <a:endParaRPr/>
          </a:p>
        </p:txBody>
      </p:sp>
      <p:cxnSp>
        <p:nvCxnSpPr>
          <p:cNvPr id="211" name="Google Shape;211;g11363975ac7_0_29"/>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212" name="Google Shape;212;g11363975ac7_0_29"/>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11363975ac7_0_35"/>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Nhắc lại các lý thuyết chính trong bài online</a:t>
            </a:r>
            <a:endParaRPr/>
          </a:p>
        </p:txBody>
      </p:sp>
      <p:sp>
        <p:nvSpPr>
          <p:cNvPr id="218" name="Google Shape;218;g11363975ac7_0_35"/>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Char char="❑"/>
            </a:pPr>
            <a:r>
              <a:rPr lang="en-US"/>
              <a:t>7 nguyên lý cơ bản kiểm thử phần mềm</a:t>
            </a:r>
            <a:endParaRPr/>
          </a:p>
          <a:p>
            <a:pPr marL="342900" lvl="0" indent="-342900" algn="l" rtl="0">
              <a:spcBef>
                <a:spcPts val="0"/>
              </a:spcBef>
              <a:spcAft>
                <a:spcPts val="0"/>
              </a:spcAft>
              <a:buSzPts val="2800"/>
              <a:buChar char="❑"/>
            </a:pPr>
            <a:r>
              <a:rPr lang="en-US"/>
              <a:t>Quy trình và giai đoạn phát triển kiểm thử phần mềm</a:t>
            </a:r>
            <a:endParaRPr/>
          </a:p>
          <a:p>
            <a:pPr marL="342900" lvl="0" indent="-342900" algn="l" rtl="0">
              <a:spcBef>
                <a:spcPts val="0"/>
              </a:spcBef>
              <a:spcAft>
                <a:spcPts val="0"/>
              </a:spcAft>
              <a:buSzPts val="2800"/>
              <a:buChar char="❑"/>
            </a:pPr>
            <a:r>
              <a:rPr lang="en-US"/>
              <a:t>Tâm lý học trong kiểm thử phần mềm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g11363975ac7_0_55"/>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Đặt các câu hỏi gọi sinh viên trả lời</a:t>
            </a:r>
            <a:endParaRPr/>
          </a:p>
        </p:txBody>
      </p:sp>
      <p:sp>
        <p:nvSpPr>
          <p:cNvPr id="224" name="Google Shape;224;g11363975ac7_0_55"/>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457200" lvl="0" indent="-419100" algn="just" rtl="0">
              <a:lnSpc>
                <a:spcPct val="115000"/>
              </a:lnSpc>
              <a:spcBef>
                <a:spcPts val="400"/>
              </a:spcBef>
              <a:spcAft>
                <a:spcPts val="0"/>
              </a:spcAft>
              <a:buClr>
                <a:srgbClr val="FF5A33"/>
              </a:buClr>
              <a:buSzPts val="3000"/>
              <a:buFont typeface="Quattrocento Sans"/>
              <a:buAutoNum type="arabicPeriod"/>
            </a:pPr>
            <a:r>
              <a:rPr lang="en-US" sz="3000">
                <a:solidFill>
                  <a:srgbClr val="1B1B1B"/>
                </a:solidFill>
              </a:rPr>
              <a:t>Nêu 7 nguyên lý cơ bản của kiểm thử phần mềm ?</a:t>
            </a:r>
            <a:endParaRPr sz="3000">
              <a:solidFill>
                <a:srgbClr val="1B1B1B"/>
              </a:solidFill>
            </a:endParaRPr>
          </a:p>
          <a:p>
            <a:pPr marL="457200" lvl="0" indent="-419100" algn="just" rtl="0">
              <a:lnSpc>
                <a:spcPct val="115000"/>
              </a:lnSpc>
              <a:spcBef>
                <a:spcPts val="0"/>
              </a:spcBef>
              <a:spcAft>
                <a:spcPts val="0"/>
              </a:spcAft>
              <a:buClr>
                <a:srgbClr val="FF5A33"/>
              </a:buClr>
              <a:buSzPts val="3000"/>
              <a:buAutoNum type="arabicPeriod"/>
            </a:pPr>
            <a:r>
              <a:rPr lang="en-US" sz="3000" b="1">
                <a:solidFill>
                  <a:srgbClr val="1B1B1B"/>
                </a:solidFill>
              </a:rPr>
              <a:t>Đưa ra 1 ví dụ về nguyên lý “Đề phòng nghịch lý thuốc trừ sâu”</a:t>
            </a:r>
            <a:endParaRPr sz="3000" b="1">
              <a:solidFill>
                <a:srgbClr val="1B1B1B"/>
              </a:solidFill>
            </a:endParaRPr>
          </a:p>
          <a:p>
            <a:pPr marL="457200" lvl="0" indent="-419100" algn="just" rtl="0">
              <a:lnSpc>
                <a:spcPct val="115000"/>
              </a:lnSpc>
              <a:spcBef>
                <a:spcPts val="0"/>
              </a:spcBef>
              <a:spcAft>
                <a:spcPts val="0"/>
              </a:spcAft>
              <a:buClr>
                <a:srgbClr val="FF5A33"/>
              </a:buClr>
              <a:buSzPts val="3000"/>
              <a:buFont typeface="Quattrocento Sans"/>
              <a:buAutoNum type="arabicPeriod"/>
            </a:pPr>
            <a:r>
              <a:rPr lang="en-US" sz="3000" b="1">
                <a:solidFill>
                  <a:srgbClr val="1B1B1B"/>
                </a:solidFill>
              </a:rPr>
              <a:t>Expected(kết quả mong đợi) trong testcases dựa vào đâu ?</a:t>
            </a:r>
            <a:endParaRPr sz="3000" b="1">
              <a:solidFill>
                <a:srgbClr val="1B1B1B"/>
              </a:solidFill>
            </a:endParaRPr>
          </a:p>
          <a:p>
            <a:pPr marL="457200" lvl="0" indent="-419100" algn="l" rtl="0">
              <a:lnSpc>
                <a:spcPct val="120000"/>
              </a:lnSpc>
              <a:spcBef>
                <a:spcPts val="0"/>
              </a:spcBef>
              <a:spcAft>
                <a:spcPts val="0"/>
              </a:spcAft>
              <a:buClr>
                <a:srgbClr val="FF5A33"/>
              </a:buClr>
              <a:buSzPts val="3000"/>
              <a:buFont typeface="Quattrocento Sans"/>
              <a:buAutoNum type="arabicPeriod"/>
            </a:pPr>
            <a:r>
              <a:rPr lang="en-US" sz="3000" b="1">
                <a:solidFill>
                  <a:srgbClr val="1B1B1B"/>
                </a:solidFill>
              </a:rPr>
              <a:t>Khi nào kết thúc việc kiểm thử ?</a:t>
            </a:r>
            <a:endParaRPr sz="3000" b="1" i="1">
              <a:solidFill>
                <a:srgbClr val="1B1B1B"/>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11363975ac7_0_229"/>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1</a:t>
            </a:r>
            <a:endParaRPr/>
          </a:p>
        </p:txBody>
      </p:sp>
      <p:sp>
        <p:nvSpPr>
          <p:cNvPr id="230" name="Google Shape;230;g11363975ac7_0_229"/>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Quattrocento Sans"/>
              <a:buChar char="❑"/>
            </a:pPr>
            <a:r>
              <a:rPr lang="en-US" sz="3000">
                <a:solidFill>
                  <a:srgbClr val="333333"/>
                </a:solidFill>
              </a:rPr>
              <a:t>Một số tổ chức trông đợi kiểm thử viên có thể thực hiện tất cả các bước kiểm thử để phát hiện ra mọi lỗi. Đứng trên vai trò là một kiểm thử viên. Nhóm thảo luận xem làm cách nào giải thích được </a:t>
            </a:r>
            <a:r>
              <a:rPr lang="en-US"/>
              <a:t>cho tổ chức biết rằng không thể thực hiện tất cả các bước kiểm thử .(</a:t>
            </a:r>
            <a:r>
              <a:rPr lang="en-US" sz="3000">
                <a:solidFill>
                  <a:srgbClr val="333333"/>
                </a:solidFill>
              </a:rPr>
              <a:t>Giả định tổ chức các bạn vẫn cương quyết là mọi lỗi phải được giải quyết, dựa vào lý thuyết giải thích họ cũng không chấp nhận)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
          <p:cNvSpPr/>
          <p:nvPr/>
        </p:nvSpPr>
        <p:spPr>
          <a:xfrm>
            <a:off x="3919557" y="2967335"/>
            <a:ext cx="6128024"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cap="small">
                <a:solidFill>
                  <a:srgbClr val="FFA15D"/>
                </a:solidFill>
                <a:latin typeface="Calibri"/>
                <a:ea typeface="Calibri"/>
                <a:cs typeface="Calibri"/>
                <a:sym typeface="Calibri"/>
              </a:rPr>
              <a:t>nội dung bài học online</a:t>
            </a:r>
            <a:endParaRPr/>
          </a:p>
        </p:txBody>
      </p:sp>
      <p:cxnSp>
        <p:nvCxnSpPr>
          <p:cNvPr id="118" name="Google Shape;118;p3"/>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19" name="Google Shape;119;p3"/>
          <p:cNvPicPr preferRelativeResize="0"/>
          <p:nvPr/>
        </p:nvPicPr>
        <p:blipFill rotWithShape="1">
          <a:blip r:embed="rId3">
            <a:alphaModFix/>
          </a:blip>
          <a:srcRect/>
          <a:stretch/>
        </p:blipFill>
        <p:spPr>
          <a:xfrm>
            <a:off x="1037870" y="1143000"/>
            <a:ext cx="2543530" cy="3781953"/>
          </a:xfrm>
          <a:prstGeom prst="ellipse">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11363975ac7_0_234"/>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1</a:t>
            </a:r>
            <a:endParaRPr/>
          </a:p>
        </p:txBody>
      </p:sp>
      <p:sp>
        <p:nvSpPr>
          <p:cNvPr id="236" name="Google Shape;236;g11363975ac7_0_234"/>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Quattrocento Sans"/>
              <a:buChar char="❑"/>
            </a:pPr>
            <a:r>
              <a:rPr lang="en-US"/>
              <a:t>Website </a:t>
            </a:r>
            <a:r>
              <a:rPr lang="en-US" u="sng">
                <a:solidFill>
                  <a:schemeClr val="hlink"/>
                </a:solidFill>
                <a:latin typeface="Arial"/>
                <a:ea typeface="Arial"/>
                <a:cs typeface="Arial"/>
                <a:sym typeface="Arial"/>
                <a:hlinkClick r:id="rId3"/>
              </a:rPr>
              <a:t>https://lms.poly.edu.vn</a:t>
            </a:r>
            <a:r>
              <a:rPr lang="en-US">
                <a:latin typeface="Arial"/>
                <a:ea typeface="Arial"/>
                <a:cs typeface="Arial"/>
                <a:sym typeface="Arial"/>
              </a:rPr>
              <a:t>. Nhóm hãy lập kế hoạch cho việc test website trên.(Dựa vào mục Nhiệm vụ chính lập kế hoạch trong bài online để xác định)</a:t>
            </a:r>
            <a:r>
              <a:rPr lang="en-US"/>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g11363975ac7_0_239"/>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3</a:t>
            </a:r>
            <a:endParaRPr/>
          </a:p>
        </p:txBody>
      </p:sp>
      <p:sp>
        <p:nvSpPr>
          <p:cNvPr id="242" name="Google Shape;242;g11363975ac7_0_239"/>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Char char="❑"/>
            </a:pPr>
            <a:r>
              <a:rPr lang="en-US"/>
              <a:t>Trong giai đoạn phát triển phần mềm, kiểm thử viên(Tester) phát hiện được 1 bug và gửi bug cho Lập trình viên(Developer) để fix, tuy nhiên Lập trình viên từ chối fix bug vì cho rằng đó không phải là bug lý do được đưa ra là vấn đề mà tester đưa ra không có trong đặc tả yêu cầu. Với vai trò là một kiểm thử viên bạn sẽ làm gì để giải quyết vấn đề trên ?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g11363975ac7_0_60"/>
          <p:cNvSpPr/>
          <p:nvPr/>
        </p:nvSpPr>
        <p:spPr>
          <a:xfrm>
            <a:off x="3919557" y="2967335"/>
            <a:ext cx="63681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a:ea typeface="Calibri"/>
                <a:cs typeface="Calibri"/>
                <a:sym typeface="Calibri"/>
              </a:rPr>
              <a:t>Hướng dẫn thực hành</a:t>
            </a:r>
            <a:endParaRPr sz="5400" b="1" cap="small">
              <a:solidFill>
                <a:srgbClr val="FFA15D"/>
              </a:solidFill>
              <a:latin typeface="Calibri"/>
              <a:ea typeface="Calibri"/>
              <a:cs typeface="Calibri"/>
              <a:sym typeface="Calibri"/>
            </a:endParaRPr>
          </a:p>
        </p:txBody>
      </p:sp>
      <p:cxnSp>
        <p:nvCxnSpPr>
          <p:cNvPr id="248" name="Google Shape;248;g11363975ac7_0_60"/>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249" name="Google Shape;249;g11363975ac7_0_60"/>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g11363975ac7_0_66"/>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Thực hành</a:t>
            </a:r>
            <a:endParaRPr/>
          </a:p>
        </p:txBody>
      </p:sp>
      <p:sp>
        <p:nvSpPr>
          <p:cNvPr id="255" name="Google Shape;255;g11363975ac7_0_66"/>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Quattrocento Sans"/>
              <a:buChar char="❑"/>
            </a:pPr>
            <a:r>
              <a:rPr lang="en-US"/>
              <a:t>Hướng dẫn làm bài Quizz, Lab</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11363975ac7_0_71"/>
          <p:cNvSpPr/>
          <p:nvPr/>
        </p:nvSpPr>
        <p:spPr>
          <a:xfrm>
            <a:off x="3919557" y="2967335"/>
            <a:ext cx="7396500" cy="708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1" cap="small">
                <a:solidFill>
                  <a:srgbClr val="FFA15D"/>
                </a:solidFill>
                <a:latin typeface="Calibri"/>
                <a:ea typeface="Calibri"/>
                <a:cs typeface="Calibri"/>
                <a:sym typeface="Calibri"/>
              </a:rPr>
              <a:t>Hướng dẫn học bài online tiếp theo</a:t>
            </a:r>
            <a:endParaRPr sz="4000" b="1" cap="small">
              <a:solidFill>
                <a:srgbClr val="FFA15D"/>
              </a:solidFill>
              <a:latin typeface="Calibri"/>
              <a:ea typeface="Calibri"/>
              <a:cs typeface="Calibri"/>
              <a:sym typeface="Calibri"/>
            </a:endParaRPr>
          </a:p>
        </p:txBody>
      </p:sp>
      <p:cxnSp>
        <p:nvCxnSpPr>
          <p:cNvPr id="261" name="Google Shape;261;g11363975ac7_0_71"/>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262" name="Google Shape;262;g11363975ac7_0_71"/>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10ee862ea1d_0_0"/>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Nội dung</a:t>
            </a:r>
            <a:endParaRPr/>
          </a:p>
        </p:txBody>
      </p:sp>
      <p:sp>
        <p:nvSpPr>
          <p:cNvPr id="268" name="Google Shape;268;g10ee862ea1d_0_0"/>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spcBef>
                <a:spcPts val="0"/>
              </a:spcBef>
              <a:spcAft>
                <a:spcPts val="0"/>
              </a:spcAft>
              <a:buClr>
                <a:srgbClr val="FF5A33"/>
              </a:buClr>
              <a:buSzPts val="2800"/>
              <a:buFont typeface="Noto Sans Symbols"/>
              <a:buNone/>
            </a:pPr>
            <a:endParaRPr/>
          </a:p>
        </p:txBody>
      </p:sp>
      <p:pic>
        <p:nvPicPr>
          <p:cNvPr id="269" name="Google Shape;269;g10ee862ea1d_0_0" descr="D:\Pictures\PNG\present.png"/>
          <p:cNvPicPr preferRelativeResize="0"/>
          <p:nvPr/>
        </p:nvPicPr>
        <p:blipFill rotWithShape="1">
          <a:blip r:embed="rId3">
            <a:alphaModFix/>
          </a:blip>
          <a:srcRect/>
          <a:stretch/>
        </p:blipFill>
        <p:spPr>
          <a:xfrm flipH="1">
            <a:off x="9268820" y="1017269"/>
            <a:ext cx="2313580" cy="5356860"/>
          </a:xfrm>
          <a:prstGeom prst="rect">
            <a:avLst/>
          </a:prstGeom>
          <a:noFill/>
          <a:ln>
            <a:noFill/>
          </a:ln>
        </p:spPr>
      </p:pic>
      <p:sp>
        <p:nvSpPr>
          <p:cNvPr id="270" name="Google Shape;270;g10ee862ea1d_0_0"/>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1" name="Google Shape;271;g10ee862ea1d_0_0"/>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Calibri"/>
              <a:ea typeface="Calibri"/>
              <a:cs typeface="Calibri"/>
              <a:sym typeface="Calibri"/>
            </a:endParaRPr>
          </a:p>
        </p:txBody>
      </p:sp>
      <p:sp>
        <p:nvSpPr>
          <p:cNvPr id="272" name="Google Shape;272;g10ee862ea1d_0_0"/>
          <p:cNvSpPr txBox="1"/>
          <p:nvPr/>
        </p:nvSpPr>
        <p:spPr>
          <a:xfrm>
            <a:off x="894600" y="2067600"/>
            <a:ext cx="8574600" cy="39339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000000"/>
              </a:buClr>
              <a:buSzPts val="3000"/>
              <a:buFont typeface="Quattrocento Sans"/>
              <a:buChar char="•"/>
            </a:pPr>
            <a:r>
              <a:rPr lang="en-US" sz="3000">
                <a:latin typeface="Quattrocento Sans"/>
                <a:ea typeface="Quattrocento Sans"/>
                <a:cs typeface="Quattrocento Sans"/>
                <a:sym typeface="Quattrocento Sans"/>
              </a:rPr>
              <a:t>Khái niệm các mô hình trong phát triển phần mềm </a:t>
            </a:r>
            <a:r>
              <a:rPr lang="en-US" sz="3000" i="0" u="none" strike="noStrike" cap="none">
                <a:solidFill>
                  <a:srgbClr val="000000"/>
                </a:solidFill>
                <a:latin typeface="Quattrocento Sans"/>
                <a:ea typeface="Quattrocento Sans"/>
                <a:cs typeface="Quattrocento Sans"/>
                <a:sym typeface="Quattrocento Sans"/>
              </a:rPr>
              <a:t>?</a:t>
            </a:r>
            <a:endParaRPr sz="3000" i="0" u="none" strike="noStrike" cap="none">
              <a:solidFill>
                <a:srgbClr val="000000"/>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SzPts val="3000"/>
              <a:buFont typeface="Quattrocento Sans"/>
              <a:buChar char="○"/>
            </a:pPr>
            <a:r>
              <a:rPr lang="en-US" sz="3000">
                <a:solidFill>
                  <a:schemeClr val="dk1"/>
                </a:solidFill>
                <a:latin typeface="Quattrocento Sans"/>
                <a:ea typeface="Quattrocento Sans"/>
                <a:cs typeface="Quattrocento Sans"/>
                <a:sym typeface="Quattrocento Sans"/>
              </a:rPr>
              <a:t>Mô hình phát triển tuần tự </a:t>
            </a:r>
            <a:endParaRPr sz="3000">
              <a:solidFill>
                <a:schemeClr val="dk1"/>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SzPts val="3000"/>
              <a:buFont typeface="Quattrocento Sans"/>
              <a:buChar char="○"/>
            </a:pPr>
            <a:r>
              <a:rPr lang="en-US" sz="3000">
                <a:solidFill>
                  <a:schemeClr val="dk1"/>
                </a:solidFill>
                <a:latin typeface="Quattrocento Sans"/>
                <a:ea typeface="Quattrocento Sans"/>
                <a:cs typeface="Quattrocento Sans"/>
                <a:sym typeface="Quattrocento Sans"/>
              </a:rPr>
              <a:t>Mô hình phát triển lặp lại-gia tăng</a:t>
            </a:r>
            <a:endParaRPr sz="3000">
              <a:solidFill>
                <a:schemeClr val="dk1"/>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SzPts val="3000"/>
              <a:buFont typeface="Quattrocento Sans"/>
              <a:buChar char="○"/>
            </a:pPr>
            <a:r>
              <a:rPr lang="en-US" sz="3000">
                <a:solidFill>
                  <a:schemeClr val="dk1"/>
                </a:solidFill>
                <a:latin typeface="Quattrocento Sans"/>
                <a:ea typeface="Quattrocento Sans"/>
                <a:cs typeface="Quattrocento Sans"/>
                <a:sym typeface="Quattrocento Sans"/>
              </a:rPr>
              <a:t>Mô hình Scrum</a:t>
            </a:r>
            <a:endParaRPr sz="3000" i="0" u="none" strike="noStrike" cap="none">
              <a:solidFill>
                <a:srgbClr val="000000"/>
              </a:solidFill>
              <a:latin typeface="Quattrocento Sans"/>
              <a:ea typeface="Quattrocento Sans"/>
              <a:cs typeface="Quattrocento Sans"/>
              <a:sym typeface="Quattrocento Sans"/>
            </a:endParaRPr>
          </a:p>
        </p:txBody>
      </p:sp>
      <p:sp>
        <p:nvSpPr>
          <p:cNvPr id="273" name="Google Shape;273;g10ee862ea1d_0_0"/>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Nội dung bài học </a:t>
            </a:r>
            <a:r>
              <a:rPr lang="en-US" sz="2800" b="1">
                <a:solidFill>
                  <a:srgbClr val="F79646"/>
                </a:solidFill>
                <a:latin typeface="Quattrocento Sans"/>
                <a:ea typeface="Quattrocento Sans"/>
                <a:cs typeface="Quattrocento Sans"/>
                <a:sym typeface="Quattrocento Sans"/>
              </a:rPr>
              <a:t>tiếp theo</a:t>
            </a:r>
            <a:endParaRPr sz="2800" b="1" i="0" u="none" strike="noStrike" cap="non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g11363975ac7_0_246"/>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1</a:t>
            </a:r>
            <a:endParaRPr/>
          </a:p>
        </p:txBody>
      </p:sp>
      <p:sp>
        <p:nvSpPr>
          <p:cNvPr id="279" name="Google Shape;279;g11363975ac7_0_246"/>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55600" algn="l" rtl="0">
              <a:spcBef>
                <a:spcPts val="0"/>
              </a:spcBef>
              <a:spcAft>
                <a:spcPts val="0"/>
              </a:spcAft>
              <a:buSzPts val="3000"/>
              <a:buFont typeface="Quattrocento Sans"/>
              <a:buChar char="❑"/>
            </a:pPr>
            <a:r>
              <a:rPr lang="en-US" sz="3000">
                <a:highlight>
                  <a:srgbClr val="FFFFFF"/>
                </a:highlight>
              </a:rPr>
              <a:t>Công ty XY muốn phát triển dự án phần mềm quản lý nhân sự họ có yêu cầu rằng dự án bao gồm các giai đoạn được sắp xếp logic và khi chúng ta áp dụng mô hình, tất cả thành viên tham gia dự án sẽ vai trò của mình nằm ở đâu, khi nào mình cần bắt đầu thực hiện vai trò đó. Từ yêu cầu trên nhóm hãy phân tích và xác định nên áp dụng mô hình phát triển phần mềm nào và đưa ra ưu và nhược điểm của mô hình phát triển đó.</a:t>
            </a:r>
            <a:endParaRPr sz="3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g11214d3a31e_0_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2</a:t>
            </a:r>
            <a:endParaRPr/>
          </a:p>
        </p:txBody>
      </p:sp>
      <p:sp>
        <p:nvSpPr>
          <p:cNvPr id="285" name="Google Shape;285;g11214d3a31e_0_2"/>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55600" algn="l" rtl="0">
              <a:spcBef>
                <a:spcPts val="0"/>
              </a:spcBef>
              <a:spcAft>
                <a:spcPts val="0"/>
              </a:spcAft>
              <a:buSzPts val="3000"/>
              <a:buFont typeface="Quattrocento Sans"/>
              <a:buChar char="❑"/>
            </a:pPr>
            <a:r>
              <a:rPr lang="en-US" sz="3000">
                <a:highlight>
                  <a:srgbClr val="FFFFFF"/>
                </a:highlight>
              </a:rPr>
              <a:t>Công ty XY muốn phát triển dự án phần mềm quản lý bệnh viện họ có yêu cầu rằng trong suốt quá trình thực thi dự án họ sẽ đưa ra các mục tiêu từng giai đoạn và kết thúc mỗi giai đoạn sẽ kiểm tra kết quả và cứ như vậy đến khi kết thúc dự án . Từ yêu cầu trên nhóm hãy phân tích và xác định nên áp dụng mô hình phát triển phần mềm nào và đưa ra ưu và nhược điểm của mô hình phát triển đó.</a:t>
            </a:r>
            <a:endParaRPr sz="3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20"/>
          <p:cNvPicPr preferRelativeResize="0"/>
          <p:nvPr/>
        </p:nvPicPr>
        <p:blipFill rotWithShape="1">
          <a:blip r:embed="rId3">
            <a:alphaModFix/>
          </a:blip>
          <a:srcRect/>
          <a:stretch/>
        </p:blipFill>
        <p:spPr>
          <a:xfrm>
            <a:off x="-5953" y="0"/>
            <a:ext cx="12197953"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4"/>
          <p:cNvSpPr txBox="1">
            <a:spLocks noGrp="1"/>
          </p:cNvSpPr>
          <p:nvPr>
            <p:ph type="title"/>
          </p:nvPr>
        </p:nvSpPr>
        <p:spPr>
          <a:xfrm>
            <a:off x="2235202" y="274638"/>
            <a:ext cx="9347198"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các lý thuyết chính trong bài online</a:t>
            </a:r>
            <a:endParaRPr/>
          </a:p>
        </p:txBody>
      </p:sp>
      <p:sp>
        <p:nvSpPr>
          <p:cNvPr id="125" name="Google Shape;125;p4"/>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Char char="❑"/>
            </a:pPr>
            <a:r>
              <a:rPr lang="en-US"/>
              <a:t>Giới thiệu Syllabus, Assignment</a:t>
            </a:r>
            <a:endParaRPr/>
          </a:p>
          <a:p>
            <a:pPr marL="342900" lvl="0" indent="-342900" algn="l" rtl="0">
              <a:spcBef>
                <a:spcPts val="0"/>
              </a:spcBef>
              <a:spcAft>
                <a:spcPts val="0"/>
              </a:spcAft>
              <a:buSzPts val="2800"/>
              <a:buChar char="❑"/>
            </a:pPr>
            <a:r>
              <a:rPr lang="en-US"/>
              <a:t>Tại sao phải kiểm thử phần mềm ?</a:t>
            </a:r>
            <a:endParaRPr/>
          </a:p>
          <a:p>
            <a:pPr marL="342900" lvl="0" indent="-342900" algn="l" rtl="0">
              <a:spcBef>
                <a:spcPts val="0"/>
              </a:spcBef>
              <a:spcAft>
                <a:spcPts val="0"/>
              </a:spcAft>
              <a:buSzPts val="2800"/>
              <a:buChar char="❑"/>
            </a:pPr>
            <a:r>
              <a:rPr lang="en-US"/>
              <a:t>Kiểm thử phần mềm(Testing) là gì ?</a:t>
            </a:r>
            <a:endParaRPr/>
          </a:p>
          <a:p>
            <a:pPr marL="342900" lvl="0" indent="-342900" algn="l" rtl="0">
              <a:spcBef>
                <a:spcPts val="0"/>
              </a:spcBef>
              <a:spcAft>
                <a:spcPts val="0"/>
              </a:spcAft>
              <a:buSzPts val="2800"/>
              <a:buChar char="❑"/>
            </a:pPr>
            <a:r>
              <a:rPr lang="en-US"/>
              <a:t>Phân biệt giữa kiểm soát và đảm bảo chất lượng</a:t>
            </a:r>
            <a:endParaRPr/>
          </a:p>
          <a:p>
            <a:pPr marL="342900" lvl="0" indent="-342900" algn="l" rtl="0">
              <a:spcBef>
                <a:spcPts val="0"/>
              </a:spcBef>
              <a:spcAft>
                <a:spcPts val="0"/>
              </a:spcAft>
              <a:buSzPts val="2800"/>
              <a:buChar char="❑"/>
            </a:pPr>
            <a:r>
              <a:rPr lang="en-US"/>
              <a:t>Phân biệt Kiểm thử(Testing) và Gỡ lỗi(Debugging)</a:t>
            </a:r>
            <a:endParaRPr/>
          </a:p>
          <a:p>
            <a:pPr marL="342900" lvl="0" indent="-342900" algn="l" rtl="0">
              <a:spcBef>
                <a:spcPts val="0"/>
              </a:spcBef>
              <a:spcAft>
                <a:spcPts val="0"/>
              </a:spcAft>
              <a:buSzPts val="2800"/>
              <a:buChar char="❑"/>
            </a:pPr>
            <a:r>
              <a:rPr lang="en-US"/>
              <a:t>Phân biệt Xác minh(Verification) và Xác nhận(Validation)</a:t>
            </a:r>
            <a:endParaRPr/>
          </a:p>
          <a:p>
            <a:pPr marL="342900" lvl="0" indent="-342900" algn="l" rtl="0">
              <a:spcBef>
                <a:spcPts val="0"/>
              </a:spcBef>
              <a:spcAft>
                <a:spcPts val="0"/>
              </a:spcAft>
              <a:buSzPts val="2800"/>
              <a:buChar char="❑"/>
            </a:pPr>
            <a:r>
              <a:rPr lang="en-US"/>
              <a:t>Phân biệt Bug, Error,Fault, Failure</a:t>
            </a:r>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5"/>
          <p:cNvSpPr txBox="1">
            <a:spLocks noGrp="1"/>
          </p:cNvSpPr>
          <p:nvPr>
            <p:ph type="title"/>
          </p:nvPr>
        </p:nvSpPr>
        <p:spPr>
          <a:xfrm>
            <a:off x="2235202" y="274638"/>
            <a:ext cx="9347198"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1</a:t>
            </a:r>
            <a:endParaRPr/>
          </a:p>
        </p:txBody>
      </p:sp>
      <p:sp>
        <p:nvSpPr>
          <p:cNvPr id="131" name="Google Shape;131;p5"/>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55600" algn="l" rtl="0">
              <a:spcBef>
                <a:spcPts val="0"/>
              </a:spcBef>
              <a:spcAft>
                <a:spcPts val="0"/>
              </a:spcAft>
              <a:buSzPts val="3000"/>
              <a:buChar char="❑"/>
            </a:pPr>
            <a:r>
              <a:rPr lang="en-US" sz="3000">
                <a:solidFill>
                  <a:srgbClr val="221F20"/>
                </a:solidFill>
                <a:highlight>
                  <a:srgbClr val="FFFFFF"/>
                </a:highlight>
              </a:rPr>
              <a:t>Nhiều người vẫn có quan điểm về nghề kiểm thử phần mềm, phổ biến nhất vẫn là suy nghĩ “Kiểm thử phần mềm, ai làm chẳng được”. Nhóm hãy thảo luận về quan điểm này.</a:t>
            </a:r>
            <a:endParaRPr sz="3000"/>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11363975ac7_0_6"/>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2</a:t>
            </a:r>
            <a:endParaRPr/>
          </a:p>
        </p:txBody>
      </p:sp>
      <p:sp>
        <p:nvSpPr>
          <p:cNvPr id="137" name="Google Shape;137;g11363975ac7_0_6"/>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55600" algn="l" rtl="0">
              <a:spcBef>
                <a:spcPts val="0"/>
              </a:spcBef>
              <a:spcAft>
                <a:spcPts val="0"/>
              </a:spcAft>
              <a:buSzPts val="3000"/>
              <a:buChar char="❑"/>
            </a:pPr>
            <a:r>
              <a:rPr lang="en-US" sz="3000">
                <a:solidFill>
                  <a:srgbClr val="221F20"/>
                </a:solidFill>
                <a:highlight>
                  <a:srgbClr val="FFFFFF"/>
                </a:highlight>
              </a:rPr>
              <a:t>“Nghề kiểm thử không đòi hỏi nhiều khả năng phân tích và sáng tạo”. Nhóm hãy thảo luận về câu trên ?</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11363975ac7_0_218"/>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3</a:t>
            </a:r>
            <a:endParaRPr/>
          </a:p>
        </p:txBody>
      </p:sp>
      <p:sp>
        <p:nvSpPr>
          <p:cNvPr id="143" name="Google Shape;143;g11363975ac7_0_218"/>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55600" algn="l" rtl="0">
              <a:spcBef>
                <a:spcPts val="0"/>
              </a:spcBef>
              <a:spcAft>
                <a:spcPts val="0"/>
              </a:spcAft>
              <a:buSzPts val="3000"/>
              <a:buChar char="❑"/>
            </a:pPr>
            <a:r>
              <a:rPr lang="en-US" sz="3000">
                <a:solidFill>
                  <a:srgbClr val="221F20"/>
                </a:solidFill>
                <a:highlight>
                  <a:srgbClr val="FFFFFF"/>
                </a:highlight>
              </a:rPr>
              <a:t>Các nhóm hãy thảo luận và đưa ra những tố chất để trở thành một người Kiểm thử và dựa vào các tố chất này so sánh với bản thân xem có phù hợp với ngành kiểm thử hay không ?</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6"/>
          <p:cNvSpPr txBox="1">
            <a:spLocks noGrp="1"/>
          </p:cNvSpPr>
          <p:nvPr>
            <p:ph type="title"/>
          </p:nvPr>
        </p:nvSpPr>
        <p:spPr>
          <a:xfrm>
            <a:off x="2235202" y="274638"/>
            <a:ext cx="9347198"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Đặt các câu hỏi gọi sinh viên trả lời</a:t>
            </a:r>
            <a:endParaRPr/>
          </a:p>
        </p:txBody>
      </p:sp>
      <p:sp>
        <p:nvSpPr>
          <p:cNvPr id="149" name="Google Shape;149;p6"/>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457200" lvl="0" indent="-419100" algn="just" rtl="0">
              <a:lnSpc>
                <a:spcPct val="115000"/>
              </a:lnSpc>
              <a:spcBef>
                <a:spcPts val="400"/>
              </a:spcBef>
              <a:spcAft>
                <a:spcPts val="0"/>
              </a:spcAft>
              <a:buClr>
                <a:srgbClr val="FF5A33"/>
              </a:buClr>
              <a:buSzPts val="3000"/>
              <a:buFont typeface="Quattrocento Sans"/>
              <a:buAutoNum type="arabicPeriod"/>
            </a:pPr>
            <a:r>
              <a:rPr lang="en-US" sz="3000" b="1">
                <a:solidFill>
                  <a:srgbClr val="FF0000"/>
                </a:solidFill>
                <a:highlight>
                  <a:srgbClr val="FFFFFF"/>
                </a:highlight>
              </a:rPr>
              <a:t>Kiểm thử phần mềm là gì đối với anh/chị?</a:t>
            </a:r>
            <a:endParaRPr sz="3000" b="1">
              <a:solidFill>
                <a:srgbClr val="FF0000"/>
              </a:solidFill>
            </a:endParaRPr>
          </a:p>
          <a:p>
            <a:pPr marL="457200" lvl="0" indent="-419100" algn="l" rtl="0">
              <a:lnSpc>
                <a:spcPct val="120000"/>
              </a:lnSpc>
              <a:spcBef>
                <a:spcPts val="0"/>
              </a:spcBef>
              <a:spcAft>
                <a:spcPts val="0"/>
              </a:spcAft>
              <a:buClr>
                <a:srgbClr val="FF5A33"/>
              </a:buClr>
              <a:buSzPts val="3000"/>
              <a:buFont typeface="Quattrocento Sans"/>
              <a:buAutoNum type="arabicPeriod"/>
            </a:pPr>
            <a:r>
              <a:rPr lang="en-US" sz="3000" b="1">
                <a:solidFill>
                  <a:schemeClr val="tx1"/>
                </a:solidFill>
              </a:rPr>
              <a:t>Manual testing là gì ?, Automation testing là gì ?</a:t>
            </a:r>
            <a:endParaRPr sz="3000" b="1">
              <a:solidFill>
                <a:schemeClr val="tx1"/>
              </a:solidFill>
            </a:endParaRPr>
          </a:p>
          <a:p>
            <a:pPr marL="457200" lvl="0" indent="-419100" algn="l" rtl="0">
              <a:lnSpc>
                <a:spcPct val="120000"/>
              </a:lnSpc>
              <a:spcBef>
                <a:spcPts val="0"/>
              </a:spcBef>
              <a:spcAft>
                <a:spcPts val="0"/>
              </a:spcAft>
              <a:buClr>
                <a:srgbClr val="FF5A33"/>
              </a:buClr>
              <a:buSzPts val="3000"/>
              <a:buAutoNum type="arabicPeriod"/>
            </a:pPr>
            <a:r>
              <a:rPr lang="en-US" sz="3000" b="1">
                <a:solidFill>
                  <a:schemeClr val="tx1"/>
                </a:solidFill>
              </a:rPr>
              <a:t>Sự khác nhau giữa </a:t>
            </a:r>
            <a:r>
              <a:rPr lang="en-US" sz="3000" b="1">
                <a:solidFill>
                  <a:schemeClr val="tx1"/>
                </a:solidFill>
                <a:highlight>
                  <a:srgbClr val="FFFFFF"/>
                </a:highlight>
              </a:rPr>
              <a:t>Validation</a:t>
            </a:r>
            <a:r>
              <a:rPr lang="en-US" sz="3000" b="1">
                <a:solidFill>
                  <a:schemeClr val="tx1"/>
                </a:solidFill>
              </a:rPr>
              <a:t> và </a:t>
            </a:r>
            <a:r>
              <a:rPr lang="en-US" sz="3000" b="1">
                <a:solidFill>
                  <a:schemeClr val="tx1"/>
                </a:solidFill>
                <a:highlight>
                  <a:srgbClr val="FFFFFF"/>
                </a:highlight>
              </a:rPr>
              <a:t>Verification ?</a:t>
            </a:r>
            <a:endParaRPr sz="3000" b="1">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2"/>
          <p:cNvSpPr/>
          <p:nvPr/>
        </p:nvSpPr>
        <p:spPr>
          <a:xfrm>
            <a:off x="3919557" y="2967335"/>
            <a:ext cx="6368100"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cap="small">
                <a:solidFill>
                  <a:srgbClr val="FFA15D"/>
                </a:solidFill>
                <a:latin typeface="Calibri"/>
                <a:ea typeface="Calibri"/>
                <a:cs typeface="Calibri"/>
                <a:sym typeface="Calibri"/>
              </a:rPr>
              <a:t>Hướng dẫn thực hành</a:t>
            </a:r>
            <a:endParaRPr sz="5400" b="1" cap="small">
              <a:solidFill>
                <a:srgbClr val="FFA15D"/>
              </a:solidFill>
              <a:latin typeface="Calibri"/>
              <a:ea typeface="Calibri"/>
              <a:cs typeface="Calibri"/>
              <a:sym typeface="Calibri"/>
            </a:endParaRPr>
          </a:p>
        </p:txBody>
      </p:sp>
      <p:cxnSp>
        <p:nvCxnSpPr>
          <p:cNvPr id="155" name="Google Shape;155;p12"/>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56" name="Google Shape;156;p12"/>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3"/>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Thực hành</a:t>
            </a:r>
            <a:endParaRPr/>
          </a:p>
        </p:txBody>
      </p:sp>
      <p:sp>
        <p:nvSpPr>
          <p:cNvPr id="162" name="Google Shape;162;p13"/>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Quattrocento Sans"/>
              <a:buChar char="❑"/>
            </a:pPr>
            <a:r>
              <a:rPr lang="en-US"/>
              <a:t>Hướng dẫn làm bài Lab</a:t>
            </a:r>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TotalTime>
  <Words>1995</Words>
  <Application>Microsoft Office PowerPoint</Application>
  <PresentationFormat>Widescreen</PresentationFormat>
  <Paragraphs>100</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Noto Sans Symbols</vt:lpstr>
      <vt:lpstr>Calibri</vt:lpstr>
      <vt:lpstr>Roboto</vt:lpstr>
      <vt:lpstr>Quattrocento Sans</vt:lpstr>
      <vt:lpstr>Courier New</vt:lpstr>
      <vt:lpstr>Custom Design</vt:lpstr>
      <vt:lpstr>Kiểm thử cơ bản(P1)</vt:lpstr>
      <vt:lpstr>PowerPoint Presentation</vt:lpstr>
      <vt:lpstr>các lý thuyết chính trong bài online</vt:lpstr>
      <vt:lpstr>Tình huống 1</vt:lpstr>
      <vt:lpstr>Tình huống 2</vt:lpstr>
      <vt:lpstr>Tình huống 3</vt:lpstr>
      <vt:lpstr>Đặt các câu hỏi gọi sinh viên trả lời</vt:lpstr>
      <vt:lpstr>PowerPoint Presentation</vt:lpstr>
      <vt:lpstr>Thực hành</vt:lpstr>
      <vt:lpstr>PowerPoint Presentation</vt:lpstr>
      <vt:lpstr>Nội dung</vt:lpstr>
      <vt:lpstr>Tình huống 1</vt:lpstr>
      <vt:lpstr>Tình huống 1</vt:lpstr>
      <vt:lpstr>Tình huống 3</vt:lpstr>
      <vt:lpstr>Kiểm thử cơ bản(P2)</vt:lpstr>
      <vt:lpstr>PowerPoint Presentation</vt:lpstr>
      <vt:lpstr>Nhắc lại các lý thuyết chính trong bài online</vt:lpstr>
      <vt:lpstr>Đặt các câu hỏi gọi sinh viên trả lời</vt:lpstr>
      <vt:lpstr>Tình huống 1</vt:lpstr>
      <vt:lpstr>Tình huống 1</vt:lpstr>
      <vt:lpstr>Tình huống 3</vt:lpstr>
      <vt:lpstr>PowerPoint Presentation</vt:lpstr>
      <vt:lpstr>Thực hành</vt:lpstr>
      <vt:lpstr>PowerPoint Presentation</vt:lpstr>
      <vt:lpstr>Nội dung</vt:lpstr>
      <vt:lpstr>Tình huống 1</vt:lpstr>
      <vt:lpstr>Tình huống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Kiểm thử cơ bản(P1)</dc:title>
  <dc:creator>Hans</dc:creator>
  <cp:lastModifiedBy>Huynh Duy</cp:lastModifiedBy>
  <cp:revision>3</cp:revision>
  <dcterms:created xsi:type="dcterms:W3CDTF">2013-04-23T08:05:33Z</dcterms:created>
  <dcterms:modified xsi:type="dcterms:W3CDTF">2023-01-05T07:53:28Z</dcterms:modified>
</cp:coreProperties>
</file>