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embeddedFontLst>
    <p:embeddedFont>
      <p:font typeface="Calibri" panose="020F0502020204030204" pitchFamily="34" charset="0"/>
      <p:regular r:id="rId40"/>
      <p:bold r:id="rId41"/>
      <p:italic r:id="rId42"/>
      <p:boldItalic r:id="rId43"/>
    </p:embeddedFont>
    <p:embeddedFont>
      <p:font typeface="Quattrocento Sans" panose="020B0604020202020204" charset="0"/>
      <p:regular r:id="rId44"/>
      <p:bold r:id="rId45"/>
      <p:italic r:id="rId46"/>
      <p:boldItalic r:id="rId47"/>
    </p:embeddedFont>
    <p:embeddedFont>
      <p:font typeface="Roboto" panose="02000000000000000000" pitchFamily="2" charset="0"/>
      <p:regular r:id="rId48"/>
      <p:bold r:id="rId49"/>
      <p:italic r:id="rId50"/>
      <p:boldItalic r:id="rId51"/>
    </p:embeddedFont>
    <p:embeddedFont>
      <p:font typeface="Verdana" panose="020B060403050404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jLzdVIMKYSVi+Wv8nVhw+OzMpx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f43ca2e99_0_2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g10f43ca2e9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f43ca2e99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10f43ca2e9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450c3ea04_0_5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11450c3ea0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f43ca2e99_0_1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10f43ca2e99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450c3ea04_0_4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11450c3ea04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450c3ea04_0_4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11450c3ea04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450c3ea04_0_5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11450c3ea04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450c3ea04_0_4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11450c3ea04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450c3ea04_0_4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11450c3ea04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450c3ea0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g11450c3ea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1450c3ea04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g11450c3ea0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450c3ea04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1450c3ea0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15876eb0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115876eb0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15876eb004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115876eb00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1450c3ea04_0_5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11450c3ea04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450c3ea04_0_5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11450c3ea04_0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450c3ea04_0_5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g11450c3ea04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450c3ea04_0_5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g11450c3ea04_0_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f43ca2e9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10f43ca2e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1450c3ea04_0_5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g11450c3ea04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450c3ea04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g11450c3ea0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1450c3ea04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g11450c3ea0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1450c3ea04_0_5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g11450c3ea04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450c3ea04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g11450c3ea0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450c3ea04_0_5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11450c3ea04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480cd5d45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g11480cd5d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1450c3ea04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g11450c3ea0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450c3ea04_0_1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1450c3ea04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450c3ea04_0_1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11450c3ea04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50c3ea04_0_3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450c3ea04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450c3ea04_0_3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11450c3ea04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450c3ea04_0_3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11450c3ea04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22"/>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cxnSp>
        <p:nvCxnSpPr>
          <p:cNvPr id="18" name="Google Shape;18;p22"/>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2"/>
          <p:cNvSpPr>
            <a:spLocks noGrp="1"/>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3"/>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9900"/>
              </a:buClr>
              <a:buSzPts val="3200"/>
              <a:buFont typeface="Quattrocento Sans"/>
              <a:buNone/>
            </a:pPr>
            <a:r>
              <a:rPr lang="en-US" sz="3200" b="1" i="0" u="none" strike="noStrike" cap="small">
                <a:solidFill>
                  <a:srgbClr val="FF9900"/>
                </a:solidFill>
                <a:latin typeface="Quattrocento Sans"/>
                <a:ea typeface="Quattrocento Sans"/>
                <a:cs typeface="Quattrocento Sans"/>
                <a:sym typeface="Quattrocento Sans"/>
              </a:rPr>
              <a:t>Click to edit Master title style</a:t>
            </a:r>
            <a:endParaRPr sz="3200" b="1" i="0" u="none" strike="noStrike" cap="small">
              <a:solidFill>
                <a:srgbClr val="FF9900"/>
              </a:solidFill>
              <a:latin typeface="Quattrocento Sans"/>
              <a:ea typeface="Quattrocento Sans"/>
              <a:cs typeface="Quattrocento Sans"/>
              <a:sym typeface="Quattrocento Sans"/>
            </a:endParaRPr>
          </a:p>
        </p:txBody>
      </p:sp>
      <p:sp>
        <p:nvSpPr>
          <p:cNvPr id="94" name="Google Shape;94;p33"/>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95" name="Google Shape;95;p33"/>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lnSpc>
                <a:spcPct val="100000"/>
              </a:lnSpc>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4"/>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0" name="Google Shape;100;p34"/>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1" name="Google Shape;101;p34"/>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05" name="Google Shape;105;p35"/>
          <p:cNvPicPr preferRelativeResize="0"/>
          <p:nvPr/>
        </p:nvPicPr>
        <p:blipFill rotWithShape="1">
          <a:blip r:embed="rId2">
            <a:alphaModFix/>
          </a:blip>
          <a:srcRect/>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2" name="Google Shape;32;p23"/>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33" name="Google Shape;33;p23"/>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7" name="Google Shape;37;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3" name="Google Shape;43;p2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4" name="Google Shape;44;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0" name="Google Shape;50;p2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1" name="Google Shape;51;p2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pic>
        <p:nvPicPr>
          <p:cNvPr id="61" name="Google Shape;61;p28"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8"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i="0" u="none" strike="noStrike" cap="none">
                <a:solidFill>
                  <a:schemeClr val="lt1"/>
                </a:solidFill>
                <a:latin typeface="Calibri"/>
                <a:ea typeface="Calibri"/>
                <a:cs typeface="Calibri"/>
                <a:sym typeface="Calibri"/>
              </a:rPr>
              <a:t>DEM</a:t>
            </a:r>
            <a:r>
              <a:rPr lang="en-US" sz="11500" b="1" i="0" u="none" strike="noStrike" cap="none">
                <a:solidFill>
                  <a:schemeClr val="lt1"/>
                </a:solidFill>
                <a:latin typeface="Calibri"/>
                <a:ea typeface="Calibri"/>
                <a:cs typeface="Calibri"/>
                <a:sym typeface="Calibri"/>
              </a:rPr>
              <a: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4" name="Google Shape;64;p28"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8" name="Google Shape;68;p2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0"/>
          <p:cNvSpPr>
            <a:spLocks noGrp="1"/>
          </p:cNvSpPr>
          <p:nvPr>
            <p:ph type="pic" idx="2"/>
          </p:nvPr>
        </p:nvSpPr>
        <p:spPr>
          <a:xfrm>
            <a:off x="2389717" y="612775"/>
            <a:ext cx="7315200" cy="4114800"/>
          </a:xfrm>
          <a:prstGeom prst="rect">
            <a:avLst/>
          </a:prstGeom>
          <a:noFill/>
          <a:ln>
            <a:noFill/>
          </a:ln>
        </p:spPr>
      </p:sp>
      <p:sp>
        <p:nvSpPr>
          <p:cNvPr id="75" name="Google Shape;75;p3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6" name="Google Shape;7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F5A33"/>
              </a:buClr>
              <a:buSzPts val="2200"/>
              <a:buNone/>
            </a:pPr>
            <a:r>
              <a:rPr lang="en-US"/>
              <a:t>Bài 3: các mức độ trong kiểm thử phần mềm</a:t>
            </a:r>
            <a:endParaRPr/>
          </a:p>
        </p:txBody>
      </p:sp>
      <p:sp>
        <p:nvSpPr>
          <p:cNvPr id="111" name="Google Shape;111;p1"/>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5A33"/>
              </a:buClr>
              <a:buSzPts val="3400"/>
              <a:buFont typeface="Calibri"/>
              <a:buNone/>
            </a:pPr>
            <a:r>
              <a:rPr lang="en-US"/>
              <a:t>Kiểm thử cơ bản (P1)</a:t>
            </a:r>
            <a:endParaRPr/>
          </a:p>
        </p:txBody>
      </p:sp>
      <p:pic>
        <p:nvPicPr>
          <p:cNvPr id="112" name="Google Shape;112;p1"/>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0f43ca2e99_0_233"/>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Hướng dẫn thực hành</a:t>
            </a:r>
            <a:endParaRPr sz="5400" b="1" i="0" u="none" strike="noStrike" cap="small">
              <a:solidFill>
                <a:srgbClr val="FFA15D"/>
              </a:solidFill>
              <a:latin typeface="Calibri"/>
              <a:ea typeface="Calibri"/>
              <a:cs typeface="Calibri"/>
              <a:sym typeface="Calibri"/>
            </a:endParaRPr>
          </a:p>
        </p:txBody>
      </p:sp>
      <p:cxnSp>
        <p:nvCxnSpPr>
          <p:cNvPr id="173" name="Google Shape;173;g10f43ca2e99_0_23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74" name="Google Shape;174;g10f43ca2e99_0_233"/>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0f43ca2e99_0_13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Thực hành</a:t>
            </a:r>
            <a:endParaRPr/>
          </a:p>
        </p:txBody>
      </p:sp>
      <p:sp>
        <p:nvSpPr>
          <p:cNvPr id="180" name="Google Shape;180;g10f43ca2e99_0_131"/>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800"/>
              <a:buFont typeface="Quattrocento Sans"/>
              <a:buChar char="❑"/>
            </a:pPr>
            <a:r>
              <a:rPr lang="en-US"/>
              <a:t>Hướng dẫn làm bài Lab</a:t>
            </a:r>
            <a:endParaRPr/>
          </a:p>
          <a:p>
            <a:pPr marL="342900" lvl="0" indent="-342900" algn="l" rtl="0">
              <a:lnSpc>
                <a:spcPct val="100000"/>
              </a:lnSpc>
              <a:spcBef>
                <a:spcPts val="0"/>
              </a:spcBef>
              <a:spcAft>
                <a:spcPts val="0"/>
              </a:spcAft>
              <a:buSzPts val="2800"/>
              <a:buChar char="❑"/>
            </a:pPr>
            <a:r>
              <a:rPr lang="en-US"/>
              <a:t>Nhắc sinh viên chuẩn bị nộp bài Assignment GĐ 1(Hoàn thành yêu cầu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1450c3ea04_0_56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186" name="Google Shape;186;g11450c3ea04_0_565"/>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187" name="Google Shape;187;g11450c3ea04_0_565"/>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8" name="Google Shape;188;g11450c3ea04_0_565"/>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g11450c3ea04_0_565"/>
          <p:cNvSpPr txBox="1"/>
          <p:nvPr/>
        </p:nvSpPr>
        <p:spPr>
          <a:xfrm>
            <a:off x="799650" y="2067600"/>
            <a:ext cx="82296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Component Testing - Kiểm thử thành phần</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Integration Testing - Kiểm thử tích hợp</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System Testing - Kiểm thử hệ thống</a:t>
            </a:r>
            <a:endParaRPr sz="3200">
              <a:solidFill>
                <a:srgbClr val="434343"/>
              </a:solidFill>
            </a:endParaRPr>
          </a:p>
        </p:txBody>
      </p:sp>
      <p:sp>
        <p:nvSpPr>
          <p:cNvPr id="190" name="Google Shape;190;g11450c3ea04_0_565"/>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191" name="Google Shape;191;g11450c3ea04_0_565" descr="D:\Compressed\PSD Collection 2011\WP-201 copy.png"/>
          <p:cNvPicPr preferRelativeResize="0"/>
          <p:nvPr/>
        </p:nvPicPr>
        <p:blipFill rotWithShape="1">
          <a:blip r:embed="rId3">
            <a:alphaModFix/>
          </a:blip>
          <a:srcRect/>
          <a:stretch/>
        </p:blipFill>
        <p:spPr>
          <a:xfrm flipH="1">
            <a:off x="9029250" y="1033188"/>
            <a:ext cx="3162750" cy="5325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p:nvPr/>
        </p:nvSpPr>
        <p:spPr>
          <a:xfrm>
            <a:off x="3919557" y="2967335"/>
            <a:ext cx="739657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small">
                <a:solidFill>
                  <a:srgbClr val="FFA15D"/>
                </a:solidFill>
                <a:latin typeface="Calibri"/>
                <a:ea typeface="Calibri"/>
                <a:cs typeface="Calibri"/>
                <a:sym typeface="Calibri"/>
              </a:rPr>
              <a:t>Hướng dẫn học bài online tiếp theo</a:t>
            </a:r>
            <a:endParaRPr sz="4000" b="1" i="0" u="none" strike="noStrike" cap="small">
              <a:solidFill>
                <a:srgbClr val="FFA15D"/>
              </a:solidFill>
              <a:latin typeface="Calibri"/>
              <a:ea typeface="Calibri"/>
              <a:cs typeface="Calibri"/>
              <a:sym typeface="Calibri"/>
            </a:endParaRPr>
          </a:p>
        </p:txBody>
      </p:sp>
      <p:cxnSp>
        <p:nvCxnSpPr>
          <p:cNvPr id="197" name="Google Shape;197;p16"/>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98" name="Google Shape;198;p16"/>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f43ca2e99_0_11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204" name="Google Shape;204;g10f43ca2e99_0_119"/>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205" name="Google Shape;205;g10f43ca2e99_0_119"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06" name="Google Shape;206;g10f43ca2e99_0_119"/>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07" name="Google Shape;207;g10f43ca2e99_0_119"/>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g10f43ca2e99_0_119"/>
          <p:cNvSpPr txBox="1"/>
          <p:nvPr/>
        </p:nvSpPr>
        <p:spPr>
          <a:xfrm>
            <a:off x="826025" y="2067600"/>
            <a:ext cx="8229600" cy="3933900"/>
          </a:xfrm>
          <a:prstGeom prst="rect">
            <a:avLst/>
          </a:prstGeom>
          <a:noFill/>
          <a:ln>
            <a:noFill/>
          </a:ln>
        </p:spPr>
        <p:txBody>
          <a:bodyPr spcFirstLastPara="1" wrap="square" lIns="91425" tIns="45700" rIns="91425" bIns="45700" anchor="t" anchorCtr="0">
            <a:noAutofit/>
          </a:bodyPr>
          <a:lstStyle/>
          <a:p>
            <a:pPr marL="457200" lvl="0" indent="-444500" algn="l" rtl="0">
              <a:lnSpc>
                <a:spcPct val="115000"/>
              </a:lnSpc>
              <a:spcBef>
                <a:spcPts val="0"/>
              </a:spcBef>
              <a:spcAft>
                <a:spcPts val="0"/>
              </a:spcAft>
              <a:buClr>
                <a:srgbClr val="FF5A33"/>
              </a:buClr>
              <a:buSzPts val="3400"/>
              <a:buChar char="•"/>
            </a:pPr>
            <a:r>
              <a:rPr lang="en-US" sz="3000" b="1">
                <a:solidFill>
                  <a:srgbClr val="333333"/>
                </a:solidFill>
                <a:latin typeface="Quattrocento Sans"/>
                <a:ea typeface="Quattrocento Sans"/>
                <a:cs typeface="Quattrocento Sans"/>
                <a:sym typeface="Quattrocento Sans"/>
              </a:rPr>
              <a:t>Acceptance Testing - Kiểm thử chấp nhận</a:t>
            </a:r>
            <a:endParaRPr sz="3000" b="1">
              <a:solidFill>
                <a:srgbClr val="333333"/>
              </a:solidFill>
              <a:latin typeface="Quattrocento Sans"/>
              <a:ea typeface="Quattrocento Sans"/>
              <a:cs typeface="Quattrocento Sans"/>
              <a:sym typeface="Quattrocento Sans"/>
            </a:endParaRPr>
          </a:p>
          <a:p>
            <a:pPr marL="457200" lvl="0" indent="-444500" algn="l" rtl="0">
              <a:lnSpc>
                <a:spcPct val="115000"/>
              </a:lnSpc>
              <a:spcBef>
                <a:spcPts val="0"/>
              </a:spcBef>
              <a:spcAft>
                <a:spcPts val="0"/>
              </a:spcAft>
              <a:buClr>
                <a:srgbClr val="FF5A33"/>
              </a:buClr>
              <a:buSzPts val="3400"/>
              <a:buChar char="•"/>
            </a:pPr>
            <a:r>
              <a:rPr lang="en-US" sz="3000" b="1">
                <a:solidFill>
                  <a:srgbClr val="333333"/>
                </a:solidFill>
                <a:latin typeface="Quattrocento Sans"/>
                <a:ea typeface="Quattrocento Sans"/>
                <a:cs typeface="Quattrocento Sans"/>
                <a:sym typeface="Quattrocento Sans"/>
              </a:rPr>
              <a:t>Smoke Testing - Kiểm thử khói</a:t>
            </a:r>
            <a:endParaRPr sz="3000" b="1">
              <a:solidFill>
                <a:srgbClr val="333333"/>
              </a:solidFill>
              <a:latin typeface="Quattrocento Sans"/>
              <a:ea typeface="Quattrocento Sans"/>
              <a:cs typeface="Quattrocento Sans"/>
              <a:sym typeface="Quattrocento Sans"/>
            </a:endParaRPr>
          </a:p>
          <a:p>
            <a:pPr marL="457200" lvl="0" indent="-444500" algn="l" rtl="0">
              <a:lnSpc>
                <a:spcPct val="115000"/>
              </a:lnSpc>
              <a:spcBef>
                <a:spcPts val="0"/>
              </a:spcBef>
              <a:spcAft>
                <a:spcPts val="0"/>
              </a:spcAft>
              <a:buClr>
                <a:srgbClr val="FF5A33"/>
              </a:buClr>
              <a:buSzPts val="3400"/>
              <a:buChar char="•"/>
            </a:pPr>
            <a:r>
              <a:rPr lang="en-US" sz="3000" b="1">
                <a:solidFill>
                  <a:srgbClr val="333333"/>
                </a:solidFill>
                <a:latin typeface="Quattrocento Sans"/>
                <a:ea typeface="Quattrocento Sans"/>
                <a:cs typeface="Quattrocento Sans"/>
                <a:sym typeface="Quattrocento Sans"/>
              </a:rPr>
              <a:t>Sanity Testing - Kiểm thử độ tỉnh táo</a:t>
            </a:r>
            <a:endParaRPr sz="3000" b="1">
              <a:solidFill>
                <a:srgbClr val="333333"/>
              </a:solidFill>
              <a:latin typeface="Quattrocento Sans"/>
              <a:ea typeface="Quattrocento Sans"/>
              <a:cs typeface="Quattrocento Sans"/>
              <a:sym typeface="Quattrocento Sans"/>
            </a:endParaRPr>
          </a:p>
          <a:p>
            <a:pPr marL="457200" lvl="0" indent="-444500" algn="l" rtl="0">
              <a:lnSpc>
                <a:spcPct val="115000"/>
              </a:lnSpc>
              <a:spcBef>
                <a:spcPts val="0"/>
              </a:spcBef>
              <a:spcAft>
                <a:spcPts val="0"/>
              </a:spcAft>
              <a:buClr>
                <a:srgbClr val="FF5A33"/>
              </a:buClr>
              <a:buSzPts val="3400"/>
              <a:buChar char="•"/>
            </a:pPr>
            <a:r>
              <a:rPr lang="en-US" sz="3000" b="1">
                <a:solidFill>
                  <a:srgbClr val="333333"/>
                </a:solidFill>
                <a:latin typeface="Quattrocento Sans"/>
                <a:ea typeface="Quattrocento Sans"/>
                <a:cs typeface="Quattrocento Sans"/>
                <a:sym typeface="Quattrocento Sans"/>
              </a:rPr>
              <a:t>Regression Testing - Kiểm thử hồi quy</a:t>
            </a:r>
            <a:endParaRPr sz="3800" b="0" i="0" u="none" strike="noStrike" cap="none">
              <a:solidFill>
                <a:srgbClr val="000000"/>
              </a:solidFill>
              <a:latin typeface="Arial"/>
              <a:ea typeface="Arial"/>
              <a:cs typeface="Arial"/>
              <a:sym typeface="Arial"/>
            </a:endParaRPr>
          </a:p>
        </p:txBody>
      </p:sp>
      <p:sp>
        <p:nvSpPr>
          <p:cNvPr id="209" name="Google Shape;209;g10f43ca2e99_0_119"/>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ti</a:t>
            </a:r>
            <a:r>
              <a:rPr lang="en-US" sz="2800" b="1">
                <a:solidFill>
                  <a:srgbClr val="F79646"/>
                </a:solidFill>
                <a:latin typeface="Quattrocento Sans"/>
                <a:ea typeface="Quattrocento Sans"/>
                <a:cs typeface="Quattrocento Sans"/>
                <a:sym typeface="Quattrocento Sans"/>
              </a:rPr>
              <a:t>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1450c3ea04_0_412"/>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215" name="Google Shape;215;g11450c3ea04_0_41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16" name="Google Shape;216;g11450c3ea04_0_412"/>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450c3ea04_0_41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22" name="Google Shape;222;g11450c3ea04_0_418"/>
          <p:cNvSpPr txBox="1">
            <a:spLocks noGrp="1"/>
          </p:cNvSpPr>
          <p:nvPr>
            <p:ph type="body" idx="1"/>
          </p:nvPr>
        </p:nvSpPr>
        <p:spPr>
          <a:xfrm>
            <a:off x="609600" y="1066800"/>
            <a:ext cx="11396400" cy="5609400"/>
          </a:xfrm>
          <a:prstGeom prst="rect">
            <a:avLst/>
          </a:prstGeom>
          <a:noFill/>
          <a:ln>
            <a:noFill/>
          </a:ln>
        </p:spPr>
        <p:txBody>
          <a:bodyPr spcFirstLastPara="1" wrap="square" lIns="91425" tIns="45700" rIns="91425" bIns="45700" anchor="t" anchorCtr="0">
            <a:normAutofit lnSpcReduction="10000"/>
          </a:bodyPr>
          <a:lstStyle/>
          <a:p>
            <a:pPr marL="457200" lvl="0" indent="-446650" algn="l" rtl="0">
              <a:spcBef>
                <a:spcPts val="560"/>
              </a:spcBef>
              <a:spcAft>
                <a:spcPts val="0"/>
              </a:spcAft>
              <a:buSzPts val="3434"/>
              <a:buChar char="❏"/>
            </a:pPr>
            <a:r>
              <a:rPr lang="en-US" sz="3433"/>
              <a:t>Trong một ứng dụng web, có các chức năng như Đăng nhập, Trang chủ, Tạo mới hồ sơ, Gửi hồ sơ, Quản lý hồ sơ,… Để có thể thực hiện được các thao tác trên hệ thống bạn cần phải đăng nhập vào ứng dụng thành công, tuy nhiên sau bản build thì một vài vấn đề xảy ra làm cho người dùng không thể login vào hệ thống được nên chức năng tạo mới hay gửi hồ sơ không thực hiện được.</a:t>
            </a:r>
            <a:endParaRPr sz="3433"/>
          </a:p>
          <a:p>
            <a:pPr marL="457200" lvl="0" indent="-446650" algn="l" rtl="0">
              <a:spcBef>
                <a:spcPts val="560"/>
              </a:spcBef>
              <a:spcAft>
                <a:spcPts val="0"/>
              </a:spcAft>
              <a:buSzPts val="3434"/>
              <a:buChar char="❏"/>
            </a:pPr>
            <a:r>
              <a:rPr lang="en-US" sz="3433"/>
              <a:t>Từ ví dụ bên trên, ở bản build trước có phát hiện ra lỗi liên quan đến việc gửi hồ sơ do phân quyền sai nên hồ sơ được gửi đi nhưng lại gửi không đúng người nhận, ở bản build này bug này đã được sửa.</a:t>
            </a:r>
            <a:endParaRPr sz="3433">
              <a:solidFill>
                <a:srgbClr val="222222"/>
              </a:solidFill>
              <a:highlight>
                <a:srgbClr val="FFFFFF"/>
              </a:highlight>
              <a:latin typeface="Verdana"/>
              <a:ea typeface="Verdana"/>
              <a:cs typeface="Verdana"/>
              <a:sym typeface="Verdana"/>
            </a:endParaRPr>
          </a:p>
          <a:p>
            <a:pPr marL="0" lvl="0" indent="0" algn="l" rtl="0">
              <a:spcBef>
                <a:spcPts val="0"/>
              </a:spcBef>
              <a:spcAft>
                <a:spcPts val="0"/>
              </a:spcAft>
              <a:buNone/>
            </a:pPr>
            <a:endParaRPr sz="1150">
              <a:solidFill>
                <a:srgbClr val="222222"/>
              </a:solidFill>
              <a:highlight>
                <a:srgbClr val="FFFFFF"/>
              </a:highlight>
              <a:latin typeface="Verdana"/>
              <a:ea typeface="Verdana"/>
              <a:cs typeface="Verdana"/>
              <a:sym typeface="Verdana"/>
            </a:endParaRPr>
          </a:p>
          <a:p>
            <a:pPr marL="0" lvl="0" indent="0" algn="l" rtl="0">
              <a:spcBef>
                <a:spcPts val="0"/>
              </a:spcBef>
              <a:spcAft>
                <a:spcPts val="0"/>
              </a:spcAft>
              <a:buNone/>
            </a:pPr>
            <a:endParaRPr sz="1150">
              <a:solidFill>
                <a:srgbClr val="222222"/>
              </a:solidFill>
              <a:highlight>
                <a:srgbClr val="FFFFFF"/>
              </a:highlight>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1450c3ea04_0_53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28" name="Google Shape;228;g11450c3ea04_0_532"/>
          <p:cNvSpPr txBox="1">
            <a:spLocks noGrp="1"/>
          </p:cNvSpPr>
          <p:nvPr>
            <p:ph type="body" idx="1"/>
          </p:nvPr>
        </p:nvSpPr>
        <p:spPr>
          <a:xfrm>
            <a:off x="609600" y="1066800"/>
            <a:ext cx="11250900" cy="5627400"/>
          </a:xfrm>
          <a:prstGeom prst="rect">
            <a:avLst/>
          </a:prstGeom>
          <a:noFill/>
          <a:ln>
            <a:noFill/>
          </a:ln>
        </p:spPr>
        <p:txBody>
          <a:bodyPr spcFirstLastPara="1" wrap="square" lIns="91425" tIns="45700" rIns="91425" bIns="45700" anchor="t" anchorCtr="0">
            <a:normAutofit/>
          </a:bodyPr>
          <a:lstStyle/>
          <a:p>
            <a:pPr marL="0" lvl="0" indent="0" algn="l" rtl="0">
              <a:spcBef>
                <a:spcPts val="560"/>
              </a:spcBef>
              <a:spcAft>
                <a:spcPts val="0"/>
              </a:spcAft>
              <a:buNone/>
            </a:pPr>
            <a:r>
              <a:rPr lang="en-US" sz="3433"/>
              <a:t>Câu hỏi: </a:t>
            </a:r>
            <a:endParaRPr sz="3433"/>
          </a:p>
          <a:p>
            <a:pPr marL="457200" lvl="0" indent="-446650" algn="l" rtl="0">
              <a:spcBef>
                <a:spcPts val="560"/>
              </a:spcBef>
              <a:spcAft>
                <a:spcPts val="0"/>
              </a:spcAft>
              <a:buSzPts val="3434"/>
              <a:buAutoNum type="arabicPeriod"/>
            </a:pPr>
            <a:r>
              <a:rPr lang="en-US" sz="3433"/>
              <a:t>Dùng phương pháp kiểm thử nào để thực hiện kiểm thử các tình huống giả định trên. </a:t>
            </a:r>
            <a:endParaRPr sz="3433"/>
          </a:p>
          <a:p>
            <a:pPr marL="457200" lvl="0" indent="-446650" algn="l" rtl="0">
              <a:spcBef>
                <a:spcPts val="0"/>
              </a:spcBef>
              <a:spcAft>
                <a:spcPts val="0"/>
              </a:spcAft>
              <a:buSzPts val="3434"/>
              <a:buAutoNum type="arabicPeriod"/>
            </a:pPr>
            <a:r>
              <a:rPr lang="en-US" sz="3433"/>
              <a:t>Hãy so 2 phương pháp trên. </a:t>
            </a:r>
            <a:endParaRPr sz="1150">
              <a:solidFill>
                <a:srgbClr val="222222"/>
              </a:solidFill>
              <a:highlight>
                <a:srgbClr val="FFFFFF"/>
              </a:highlight>
              <a:latin typeface="Verdana"/>
              <a:ea typeface="Verdana"/>
              <a:cs typeface="Verdana"/>
              <a:sym typeface="Verdana"/>
            </a:endParaRPr>
          </a:p>
          <a:p>
            <a:pPr marL="0" lvl="0" indent="0" algn="l" rtl="0">
              <a:spcBef>
                <a:spcPts val="0"/>
              </a:spcBef>
              <a:spcAft>
                <a:spcPts val="0"/>
              </a:spcAft>
              <a:buNone/>
            </a:pPr>
            <a:endParaRPr sz="1150">
              <a:solidFill>
                <a:srgbClr val="222222"/>
              </a:solidFill>
              <a:highlight>
                <a:srgbClr val="FFFFFF"/>
              </a:highlight>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1450c3ea04_0_42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234" name="Google Shape;234;g11450c3ea04_0_423"/>
          <p:cNvSpPr txBox="1">
            <a:spLocks noGrp="1"/>
          </p:cNvSpPr>
          <p:nvPr>
            <p:ph type="body" idx="1"/>
          </p:nvPr>
        </p:nvSpPr>
        <p:spPr>
          <a:xfrm>
            <a:off x="609600" y="1066800"/>
            <a:ext cx="11582400" cy="5791200"/>
          </a:xfrm>
          <a:prstGeom prst="rect">
            <a:avLst/>
          </a:prstGeom>
          <a:noFill/>
          <a:ln>
            <a:noFill/>
          </a:ln>
        </p:spPr>
        <p:txBody>
          <a:bodyPr spcFirstLastPara="1" wrap="square" lIns="91425" tIns="45700" rIns="91425" bIns="45700" anchor="t" anchorCtr="0">
            <a:normAutofit/>
          </a:bodyPr>
          <a:lstStyle/>
          <a:p>
            <a:pPr marL="457200" lvl="0" indent="-444500" algn="l" rtl="0">
              <a:spcBef>
                <a:spcPts val="560"/>
              </a:spcBef>
              <a:spcAft>
                <a:spcPts val="0"/>
              </a:spcAft>
              <a:buClr>
                <a:srgbClr val="FF5A33"/>
              </a:buClr>
              <a:buSzPts val="3400"/>
              <a:buChar char="❏"/>
            </a:pPr>
            <a:r>
              <a:rPr lang="en-US" sz="3400">
                <a:solidFill>
                  <a:srgbClr val="333333"/>
                </a:solidFill>
              </a:rPr>
              <a:t>Bạn làm việc trong một công ty với vai trò là kỹ sư kiểm thử phần mềm và bạn phải test một phần mềm. Vì vậy, bạn viết 1000 test case và thực thi tất cả chúng. Trong số 1000 test case đó có 50 test case fail (fail nghĩa là kết quả đầu ra của sản phẩm không đúng với kết quả mong đợi). Khi dev thực hiện fix bug hết toàn bộ 50 test case fail thì bạn phải thực hiện mức kiểm thử nào. Nhóm hãy nêu ưu nhược điểm của mức kiểm thứ đó.</a:t>
            </a:r>
            <a:endParaRPr sz="3400">
              <a:solidFill>
                <a:srgbClr val="333333"/>
              </a:solidFill>
            </a:endParaRPr>
          </a:p>
          <a:p>
            <a:pPr marL="0" lvl="0" indent="0" algn="l" rtl="0">
              <a:spcBef>
                <a:spcPts val="0"/>
              </a:spcBef>
              <a:spcAft>
                <a:spcPts val="0"/>
              </a:spcAft>
              <a:buNone/>
            </a:pPr>
            <a:endParaRPr sz="3000">
              <a:solidFill>
                <a:srgbClr val="2D313B"/>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1450c3ea04_0_42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3</a:t>
            </a:r>
            <a:endParaRPr/>
          </a:p>
        </p:txBody>
      </p:sp>
      <p:sp>
        <p:nvSpPr>
          <p:cNvPr id="240" name="Google Shape;240;g11450c3ea04_0_428"/>
          <p:cNvSpPr txBox="1">
            <a:spLocks noGrp="1"/>
          </p:cNvSpPr>
          <p:nvPr>
            <p:ph type="body" idx="1"/>
          </p:nvPr>
        </p:nvSpPr>
        <p:spPr>
          <a:xfrm>
            <a:off x="609600" y="1066800"/>
            <a:ext cx="11582400" cy="5791200"/>
          </a:xfrm>
          <a:prstGeom prst="rect">
            <a:avLst/>
          </a:prstGeom>
          <a:noFill/>
          <a:ln>
            <a:noFill/>
          </a:ln>
        </p:spPr>
        <p:txBody>
          <a:bodyPr spcFirstLastPara="1" wrap="square" lIns="91425" tIns="45700" rIns="91425" bIns="45700" anchor="t" anchorCtr="0">
            <a:normAutofit/>
          </a:bodyPr>
          <a:lstStyle/>
          <a:p>
            <a:pPr marL="457200" lvl="0" indent="-444500" algn="l" rtl="0">
              <a:spcBef>
                <a:spcPts val="0"/>
              </a:spcBef>
              <a:spcAft>
                <a:spcPts val="0"/>
              </a:spcAft>
              <a:buClr>
                <a:srgbClr val="FF5A33"/>
              </a:buClr>
              <a:buSzPts val="3400"/>
              <a:buFont typeface="Quattrocento Sans"/>
              <a:buChar char="❏"/>
            </a:pPr>
            <a:r>
              <a:rPr lang="en-US" sz="3400">
                <a:solidFill>
                  <a:srgbClr val="1B1B1B"/>
                </a:solidFill>
                <a:highlight>
                  <a:srgbClr val="FFFFFF"/>
                </a:highlight>
              </a:rPr>
              <a:t>Phần mềm được code bởi lập trình viên sau khi giải thích các yêu cầu được đưa ra trong tài liệu. Tester và Developer kiểm tra phần mềm dựa vào ý hiểu các yêu cầu phần mềm của họ. Vì vậy, phần mềm được phát triển theo yêu cầu chức năng của khách hàng hoặc tổ chức, nhưng có một số yêu cầu nghiệp vụ mà chỉ có thể được hiểu bởi người dùng cuối của phần mềm. Những yêu cầu và quy trình nghiệp vụ này có thể bị lack khi xây dựng phần mềm.</a:t>
            </a:r>
            <a:endParaRPr sz="3400">
              <a:solidFill>
                <a:srgbClr val="2D313B"/>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p:nvPr/>
        </p:nvSpPr>
        <p:spPr>
          <a:xfrm>
            <a:off x="3919557" y="2967335"/>
            <a:ext cx="6128024"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Review bài học online</a:t>
            </a:r>
            <a:endParaRPr sz="1400" b="0" i="0" u="none" strike="noStrike" cap="none">
              <a:solidFill>
                <a:srgbClr val="000000"/>
              </a:solidFill>
              <a:latin typeface="Arial"/>
              <a:ea typeface="Arial"/>
              <a:cs typeface="Arial"/>
              <a:sym typeface="Arial"/>
            </a:endParaRPr>
          </a:p>
        </p:txBody>
      </p:sp>
      <p:cxnSp>
        <p:nvCxnSpPr>
          <p:cNvPr id="118" name="Google Shape;118;p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19" name="Google Shape;119;p3"/>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20"/>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11450c3ea04_0_0"/>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F5A33"/>
              </a:buClr>
              <a:buSzPts val="2200"/>
              <a:buNone/>
            </a:pPr>
            <a:r>
              <a:rPr lang="en-US"/>
              <a:t>Bài 3: các mức độ trong kiểm thử phần mềm</a:t>
            </a:r>
            <a:endParaRPr/>
          </a:p>
        </p:txBody>
      </p:sp>
      <p:sp>
        <p:nvSpPr>
          <p:cNvPr id="251" name="Google Shape;251;g11450c3ea04_0_0"/>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5A33"/>
              </a:buClr>
              <a:buSzPts val="3400"/>
              <a:buFont typeface="Calibri"/>
              <a:buNone/>
            </a:pPr>
            <a:r>
              <a:rPr lang="en-US"/>
              <a:t>Kiểm thử cơ bản (P2)</a:t>
            </a:r>
            <a:endParaRPr/>
          </a:p>
        </p:txBody>
      </p:sp>
      <p:pic>
        <p:nvPicPr>
          <p:cNvPr id="252" name="Google Shape;252;g11450c3ea04_0_0"/>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11450c3ea04_0_6"/>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Review bài học online</a:t>
            </a:r>
            <a:endParaRPr sz="1400" b="0" i="0" u="none" strike="noStrike" cap="none">
              <a:solidFill>
                <a:srgbClr val="000000"/>
              </a:solidFill>
              <a:latin typeface="Arial"/>
              <a:ea typeface="Arial"/>
              <a:cs typeface="Arial"/>
              <a:sym typeface="Arial"/>
            </a:endParaRPr>
          </a:p>
        </p:txBody>
      </p:sp>
      <p:cxnSp>
        <p:nvCxnSpPr>
          <p:cNvPr id="258" name="Google Shape;258;g11450c3ea04_0_6"/>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59" name="Google Shape;259;g11450c3ea04_0_6"/>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450c3ea04_0_1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sp>
        <p:nvSpPr>
          <p:cNvPr id="265" name="Google Shape;265;g11450c3ea04_0_1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266" name="Google Shape;266;g11450c3ea04_0_12"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67" name="Google Shape;267;g11450c3ea04_0_12"/>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68" name="Google Shape;268;g11450c3ea04_0_12"/>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9" name="Google Shape;269;g11450c3ea04_0_12"/>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Acceptance Testing - Kiểm thử chấp nhận</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Smoke Testing - Kiểm thử khói</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Sanity Testing - Kiểm thử độ tỉnh táo</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Regression Testing - Kiểm thử hồi quy</a:t>
            </a:r>
            <a:endParaRPr sz="3000" b="1">
              <a:solidFill>
                <a:srgbClr val="333333"/>
              </a:solidFill>
              <a:latin typeface="Quattrocento Sans"/>
              <a:ea typeface="Quattrocento Sans"/>
              <a:cs typeface="Quattrocento Sans"/>
              <a:sym typeface="Quattrocento Sans"/>
            </a:endParaRPr>
          </a:p>
        </p:txBody>
      </p:sp>
      <p:sp>
        <p:nvSpPr>
          <p:cNvPr id="270" name="Google Shape;270;g11450c3ea04_0_12"/>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115876eb004_0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276" name="Google Shape;276;g115876eb004_0_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68300" algn="l" rtl="0">
              <a:spcBef>
                <a:spcPts val="0"/>
              </a:spcBef>
              <a:spcAft>
                <a:spcPts val="0"/>
              </a:spcAft>
              <a:buSzPts val="3200"/>
              <a:buChar char="❑"/>
            </a:pPr>
            <a:r>
              <a:rPr lang="en-US" sz="3200"/>
              <a:t>Nộp Assignment giai đoạn 1 (Hoàn thành giai đoạn 1)</a:t>
            </a:r>
            <a:endParaRPr sz="3200"/>
          </a:p>
          <a:p>
            <a:pPr marL="342900" lvl="0" indent="-368300" algn="l" rtl="0">
              <a:spcBef>
                <a:spcPts val="0"/>
              </a:spcBef>
              <a:spcAft>
                <a:spcPts val="0"/>
              </a:spcAft>
              <a:buSzPts val="3200"/>
              <a:buChar char="❑"/>
            </a:pPr>
            <a:r>
              <a:rPr lang="en-US" sz="3200"/>
              <a:t>Kiểm thử chấp nhận - Acceptance Testing 1</a:t>
            </a:r>
            <a:endParaRPr sz="3200"/>
          </a:p>
          <a:p>
            <a:pPr marL="342900" lvl="0" indent="-368300" algn="l" rtl="0">
              <a:spcBef>
                <a:spcPts val="0"/>
              </a:spcBef>
              <a:spcAft>
                <a:spcPts val="0"/>
              </a:spcAft>
              <a:buSzPts val="3200"/>
              <a:buChar char="❑"/>
            </a:pPr>
            <a:r>
              <a:rPr lang="en-US" sz="3200"/>
              <a:t>Kiểm thử khói - Smoke Testing 2</a:t>
            </a:r>
            <a:endParaRPr sz="3200"/>
          </a:p>
          <a:p>
            <a:pPr marL="342900" lvl="0" indent="-368300" algn="l" rtl="0">
              <a:spcBef>
                <a:spcPts val="0"/>
              </a:spcBef>
              <a:spcAft>
                <a:spcPts val="0"/>
              </a:spcAft>
              <a:buSzPts val="3200"/>
              <a:buChar char="❑"/>
            </a:pPr>
            <a:r>
              <a:rPr lang="en-US" sz="3200"/>
              <a:t>Kiểm thử độ tỉnh táo - Sanity Testing 3</a:t>
            </a:r>
            <a:endParaRPr sz="3200"/>
          </a:p>
          <a:p>
            <a:pPr marL="342900" lvl="0" indent="-368300" algn="l" rtl="0">
              <a:spcBef>
                <a:spcPts val="0"/>
              </a:spcBef>
              <a:spcAft>
                <a:spcPts val="0"/>
              </a:spcAft>
              <a:buSzPts val="3200"/>
              <a:buChar char="❑"/>
            </a:pPr>
            <a:r>
              <a:rPr lang="en-US" sz="3200"/>
              <a:t>Kiểm thử hồi quy - Regression Testing 4</a:t>
            </a: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115876eb004_0_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282" name="Google Shape;282;g115876eb004_0_5"/>
          <p:cNvSpPr txBox="1">
            <a:spLocks noGrp="1"/>
          </p:cNvSpPr>
          <p:nvPr>
            <p:ph type="body" idx="1"/>
          </p:nvPr>
        </p:nvSpPr>
        <p:spPr>
          <a:xfrm>
            <a:off x="691250" y="1066800"/>
            <a:ext cx="11500800" cy="5700300"/>
          </a:xfrm>
          <a:prstGeom prst="rect">
            <a:avLst/>
          </a:prstGeom>
          <a:noFill/>
          <a:ln>
            <a:noFill/>
          </a:ln>
        </p:spPr>
        <p:txBody>
          <a:bodyPr spcFirstLastPara="1" wrap="square" lIns="91425" tIns="45700" rIns="91425" bIns="45700" anchor="t" anchorCtr="0">
            <a:noAutofit/>
          </a:bodyPr>
          <a:lstStyle/>
          <a:p>
            <a:pPr marL="457200" lvl="0" indent="-457200" algn="l" rtl="0">
              <a:spcBef>
                <a:spcPts val="560"/>
              </a:spcBef>
              <a:spcAft>
                <a:spcPts val="0"/>
              </a:spcAft>
              <a:buSzPts val="3600"/>
              <a:buChar char="❑"/>
            </a:pPr>
            <a:r>
              <a:rPr lang="en-US" sz="3600"/>
              <a:t>Khi nào thực hiện Smoke testing ? 5</a:t>
            </a:r>
            <a:endParaRPr sz="3600"/>
          </a:p>
          <a:p>
            <a:pPr marL="457200" lvl="0" indent="-457200" algn="l" rtl="0">
              <a:spcBef>
                <a:spcPts val="560"/>
              </a:spcBef>
              <a:spcAft>
                <a:spcPts val="0"/>
              </a:spcAft>
              <a:buSzPts val="3600"/>
              <a:buChar char="❑"/>
            </a:pPr>
            <a:r>
              <a:rPr lang="en-US" sz="3600"/>
              <a:t>Khi nào thực hiện Sanity Testing ? 6</a:t>
            </a:r>
            <a:endParaRPr sz="3600"/>
          </a:p>
          <a:p>
            <a:pPr marL="457200" lvl="0" indent="-457200" algn="l" rtl="0">
              <a:spcBef>
                <a:spcPts val="560"/>
              </a:spcBef>
              <a:spcAft>
                <a:spcPts val="0"/>
              </a:spcAft>
              <a:buSzPts val="3600"/>
              <a:buChar char="❑"/>
            </a:pPr>
            <a:r>
              <a:rPr lang="en-US" sz="3600"/>
              <a:t>Có mấy phương pháp kiểm thử hồi quy ? 7</a:t>
            </a:r>
            <a:endParaRPr sz="3600"/>
          </a:p>
          <a:p>
            <a:pPr marL="457200" lvl="0" indent="-457200" algn="l" rtl="0">
              <a:spcBef>
                <a:spcPts val="560"/>
              </a:spcBef>
              <a:spcAft>
                <a:spcPts val="0"/>
              </a:spcAft>
              <a:buSzPts val="3600"/>
              <a:buChar char="❑"/>
            </a:pPr>
            <a:r>
              <a:rPr lang="en-US" sz="3600"/>
              <a:t>Khi nào sử dụng kiểm thử chấp nhận ? 8</a:t>
            </a:r>
            <a:endParaRPr sz="3600"/>
          </a:p>
          <a:p>
            <a:pPr marL="342900" lvl="0" indent="-165100" algn="l" rtl="0">
              <a:spcBef>
                <a:spcPts val="0"/>
              </a:spcBef>
              <a:spcAft>
                <a:spcPts val="0"/>
              </a:spcAft>
              <a:buClr>
                <a:srgbClr val="FF5A33"/>
              </a:buClr>
              <a:buSzPts val="2800"/>
              <a:buFont typeface="Noto Sans Symbols"/>
              <a:buNone/>
            </a:pP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 calcmode="lin" valueType="num">
                                      <p:cBhvr additive="base">
                                        <p:cTn id="7" dur="1000"/>
                                        <p:tgtEl>
                                          <p:spTgt spid="28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2">
                                            <p:txEl>
                                              <p:pRg st="1" end="1"/>
                                            </p:txEl>
                                          </p:spTgt>
                                        </p:tgtEl>
                                        <p:attrNameLst>
                                          <p:attrName>style.visibility</p:attrName>
                                        </p:attrNameLst>
                                      </p:cBhvr>
                                      <p:to>
                                        <p:strVal val="visible"/>
                                      </p:to>
                                    </p:set>
                                    <p:anim calcmode="lin" valueType="num">
                                      <p:cBhvr additive="base">
                                        <p:cTn id="12" dur="1000"/>
                                        <p:tgtEl>
                                          <p:spTgt spid="28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82">
                                            <p:txEl>
                                              <p:pRg st="2" end="2"/>
                                            </p:txEl>
                                          </p:spTgt>
                                        </p:tgtEl>
                                        <p:attrNameLst>
                                          <p:attrName>style.visibility</p:attrName>
                                        </p:attrNameLst>
                                      </p:cBhvr>
                                      <p:to>
                                        <p:strVal val="visible"/>
                                      </p:to>
                                    </p:set>
                                    <p:anim calcmode="lin" valueType="num">
                                      <p:cBhvr additive="base">
                                        <p:cTn id="17" dur="1000"/>
                                        <p:tgtEl>
                                          <p:spTgt spid="28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82">
                                            <p:txEl>
                                              <p:pRg st="3" end="3"/>
                                            </p:txEl>
                                          </p:spTgt>
                                        </p:tgtEl>
                                        <p:attrNameLst>
                                          <p:attrName>style.visibility</p:attrName>
                                        </p:attrNameLst>
                                      </p:cBhvr>
                                      <p:to>
                                        <p:strVal val="visible"/>
                                      </p:to>
                                    </p:set>
                                    <p:anim calcmode="lin" valueType="num">
                                      <p:cBhvr additive="base">
                                        <p:cTn id="22" dur="1000"/>
                                        <p:tgtEl>
                                          <p:spTgt spid="282">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11450c3ea04_0_559"/>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288" name="Google Shape;288;g11450c3ea04_0_55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89" name="Google Shape;289;g11450c3ea04_0_55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11450c3ea04_0_53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95" name="Google Shape;295;g11450c3ea04_0_539"/>
          <p:cNvSpPr txBox="1">
            <a:spLocks noGrp="1"/>
          </p:cNvSpPr>
          <p:nvPr>
            <p:ph type="body" idx="1"/>
          </p:nvPr>
        </p:nvSpPr>
        <p:spPr>
          <a:xfrm>
            <a:off x="609600" y="1066800"/>
            <a:ext cx="11396400" cy="5609400"/>
          </a:xfrm>
          <a:prstGeom prst="rect">
            <a:avLst/>
          </a:prstGeom>
          <a:noFill/>
          <a:ln>
            <a:noFill/>
          </a:ln>
        </p:spPr>
        <p:txBody>
          <a:bodyPr spcFirstLastPara="1" wrap="square" lIns="91425" tIns="45700" rIns="91425" bIns="45700" anchor="t" anchorCtr="0">
            <a:normAutofit fontScale="92500" lnSpcReduction="10000"/>
          </a:bodyPr>
          <a:lstStyle/>
          <a:p>
            <a:pPr marL="457200" lvl="0" indent="-446650" algn="l" rtl="0">
              <a:spcBef>
                <a:spcPts val="560"/>
              </a:spcBef>
              <a:spcAft>
                <a:spcPts val="0"/>
              </a:spcAft>
              <a:buSzPts val="3434"/>
              <a:buChar char="❏"/>
            </a:pPr>
            <a:r>
              <a:rPr lang="en-US" sz="3433"/>
              <a:t>Trong một ứng dụng web, có các chức năng như Đăng nhập, Trang chủ, Tạo mới hồ sơ, Gửi hồ sơ, Quản lý hồ sơ,… Để có thể thực hiện được các thao tác trên hệ thống bạn cần phải đăng nhập vào ứng dụng thành công, tuy nhiên sau bản build thì một vài vấn đề xảy ra làm cho người dùng không thể login vào hệ thống được nên chức năng tạo mới hay gửi hồ sơ không thực hiện được.</a:t>
            </a:r>
            <a:endParaRPr sz="3433"/>
          </a:p>
          <a:p>
            <a:pPr marL="914400" lvl="0" indent="0" algn="l" rtl="0">
              <a:spcBef>
                <a:spcPts val="560"/>
              </a:spcBef>
              <a:spcAft>
                <a:spcPts val="0"/>
              </a:spcAft>
              <a:buNone/>
            </a:pPr>
            <a:endParaRPr sz="3433"/>
          </a:p>
          <a:p>
            <a:pPr marL="457200" lvl="0" indent="-446650" algn="l" rtl="0">
              <a:spcBef>
                <a:spcPts val="560"/>
              </a:spcBef>
              <a:spcAft>
                <a:spcPts val="0"/>
              </a:spcAft>
              <a:buSzPts val="3434"/>
              <a:buChar char="❏"/>
            </a:pPr>
            <a:r>
              <a:rPr lang="en-US" sz="3433"/>
              <a:t>Từ ví dụ bên trên, ở bản build trước có phát hiện ra lỗi liên quan đến việc gửi hồ sơ do phân quyền sai nên hồ sơ được gửi đi nhưng lại gửi không đúng người nhận, ở bản build này bug này đã được sửa.</a:t>
            </a:r>
            <a:endParaRPr sz="3433">
              <a:solidFill>
                <a:srgbClr val="222222"/>
              </a:solidFill>
              <a:highlight>
                <a:srgbClr val="FFFFFF"/>
              </a:highlight>
              <a:latin typeface="Verdana"/>
              <a:ea typeface="Verdana"/>
              <a:cs typeface="Verdana"/>
              <a:sym typeface="Verdana"/>
            </a:endParaRPr>
          </a:p>
          <a:p>
            <a:pPr marL="0" lvl="0" indent="0" algn="l" rtl="0">
              <a:spcBef>
                <a:spcPts val="0"/>
              </a:spcBef>
              <a:spcAft>
                <a:spcPts val="0"/>
              </a:spcAft>
              <a:buNone/>
            </a:pPr>
            <a:endParaRPr sz="1150">
              <a:solidFill>
                <a:srgbClr val="222222"/>
              </a:solidFill>
              <a:highlight>
                <a:srgbClr val="FFFFFF"/>
              </a:highlight>
              <a:latin typeface="Verdana"/>
              <a:ea typeface="Verdana"/>
              <a:cs typeface="Verdana"/>
              <a:sym typeface="Verdana"/>
            </a:endParaRPr>
          </a:p>
          <a:p>
            <a:pPr marL="0" lvl="0" indent="0" algn="l" rtl="0">
              <a:spcBef>
                <a:spcPts val="0"/>
              </a:spcBef>
              <a:spcAft>
                <a:spcPts val="0"/>
              </a:spcAft>
              <a:buNone/>
            </a:pPr>
            <a:endParaRPr sz="1150">
              <a:solidFill>
                <a:srgbClr val="222222"/>
              </a:solidFill>
              <a:highlight>
                <a:srgbClr val="FFFFFF"/>
              </a:highlight>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11450c3ea04_0_54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301" name="Google Shape;301;g11450c3ea04_0_544"/>
          <p:cNvSpPr txBox="1">
            <a:spLocks noGrp="1"/>
          </p:cNvSpPr>
          <p:nvPr>
            <p:ph type="body" idx="1"/>
          </p:nvPr>
        </p:nvSpPr>
        <p:spPr>
          <a:xfrm>
            <a:off x="609600" y="1066800"/>
            <a:ext cx="11250900" cy="5627400"/>
          </a:xfrm>
          <a:prstGeom prst="rect">
            <a:avLst/>
          </a:prstGeom>
          <a:noFill/>
          <a:ln>
            <a:noFill/>
          </a:ln>
        </p:spPr>
        <p:txBody>
          <a:bodyPr spcFirstLastPara="1" wrap="square" lIns="91425" tIns="45700" rIns="91425" bIns="45700" anchor="t" anchorCtr="0">
            <a:normAutofit/>
          </a:bodyPr>
          <a:lstStyle/>
          <a:p>
            <a:pPr marL="0" lvl="0" indent="0" algn="l" rtl="0">
              <a:spcBef>
                <a:spcPts val="560"/>
              </a:spcBef>
              <a:spcAft>
                <a:spcPts val="0"/>
              </a:spcAft>
              <a:buNone/>
            </a:pPr>
            <a:r>
              <a:rPr lang="en-US" sz="3433"/>
              <a:t>Câu hỏi: </a:t>
            </a:r>
            <a:endParaRPr sz="3433"/>
          </a:p>
          <a:p>
            <a:pPr marL="457200" lvl="0" indent="-446650" algn="l" rtl="0">
              <a:spcBef>
                <a:spcPts val="560"/>
              </a:spcBef>
              <a:spcAft>
                <a:spcPts val="0"/>
              </a:spcAft>
              <a:buSzPts val="3434"/>
              <a:buAutoNum type="arabicPeriod"/>
            </a:pPr>
            <a:r>
              <a:rPr lang="en-US" sz="3433"/>
              <a:t>Dùng phương pháp kiểm thử nào để thực hiện kiểm thử các tình huống giả định trên.</a:t>
            </a:r>
            <a:endParaRPr sz="3433"/>
          </a:p>
          <a:p>
            <a:pPr marL="457200" lvl="0" indent="-446650" algn="l" rtl="0">
              <a:spcBef>
                <a:spcPts val="0"/>
              </a:spcBef>
              <a:spcAft>
                <a:spcPts val="0"/>
              </a:spcAft>
              <a:buSzPts val="3434"/>
              <a:buAutoNum type="arabicPeriod"/>
            </a:pPr>
            <a:r>
              <a:rPr lang="en-US" sz="3433"/>
              <a:t>Hãy so 2 phương pháp trên.</a:t>
            </a:r>
            <a:endParaRPr sz="1150">
              <a:solidFill>
                <a:srgbClr val="222222"/>
              </a:solidFill>
              <a:highlight>
                <a:srgbClr val="FFFFFF"/>
              </a:highlight>
              <a:latin typeface="Verdana"/>
              <a:ea typeface="Verdana"/>
              <a:cs typeface="Verdana"/>
              <a:sym typeface="Verdana"/>
            </a:endParaRPr>
          </a:p>
          <a:p>
            <a:pPr marL="0" lvl="0" indent="0" algn="l" rtl="0">
              <a:spcBef>
                <a:spcPts val="0"/>
              </a:spcBef>
              <a:spcAft>
                <a:spcPts val="0"/>
              </a:spcAft>
              <a:buNone/>
            </a:pPr>
            <a:endParaRPr sz="1150">
              <a:solidFill>
                <a:srgbClr val="222222"/>
              </a:solidFill>
              <a:highlight>
                <a:srgbClr val="FFFFFF"/>
              </a:highlight>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11450c3ea04_0_54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307" name="Google Shape;307;g11450c3ea04_0_549"/>
          <p:cNvSpPr txBox="1">
            <a:spLocks noGrp="1"/>
          </p:cNvSpPr>
          <p:nvPr>
            <p:ph type="body" idx="1"/>
          </p:nvPr>
        </p:nvSpPr>
        <p:spPr>
          <a:xfrm>
            <a:off x="609600" y="1066800"/>
            <a:ext cx="11582400" cy="5791200"/>
          </a:xfrm>
          <a:prstGeom prst="rect">
            <a:avLst/>
          </a:prstGeom>
          <a:noFill/>
          <a:ln>
            <a:noFill/>
          </a:ln>
        </p:spPr>
        <p:txBody>
          <a:bodyPr spcFirstLastPara="1" wrap="square" lIns="91425" tIns="45700" rIns="91425" bIns="45700" anchor="t" anchorCtr="0">
            <a:normAutofit/>
          </a:bodyPr>
          <a:lstStyle/>
          <a:p>
            <a:pPr marL="457200" lvl="0" indent="-444500" algn="l" rtl="0">
              <a:spcBef>
                <a:spcPts val="560"/>
              </a:spcBef>
              <a:spcAft>
                <a:spcPts val="0"/>
              </a:spcAft>
              <a:buClr>
                <a:srgbClr val="FF5A33"/>
              </a:buClr>
              <a:buSzPts val="3400"/>
              <a:buChar char="❏"/>
            </a:pPr>
            <a:r>
              <a:rPr lang="en-US" sz="3400">
                <a:solidFill>
                  <a:srgbClr val="333333"/>
                </a:solidFill>
              </a:rPr>
              <a:t>Bạn làm việc trong một công ty với vai trò là kỹ sư kiểm thử phần mềm và bạn phải test một phần mềm. Vì vậy, bạn viết 1000 test case và thực thi tất cả chúng. Trong số 1000 test case đó có 50 test case fail (fail nghĩa là kết quả đầu ra của sản phẩm không đúng với kết quả mong đợi). Khi dev thực hiện fix bug hết toàn bộ 50 test case fail thì bạn phải thực hiện mức kiểm thử nào. Nhóm hãy nêu ưu nhược điểm của mức kiểm thứ đó.</a:t>
            </a:r>
            <a:endParaRPr sz="3400">
              <a:solidFill>
                <a:srgbClr val="333333"/>
              </a:solidFill>
            </a:endParaRPr>
          </a:p>
          <a:p>
            <a:pPr marL="0" lvl="0" indent="0" algn="l" rtl="0">
              <a:spcBef>
                <a:spcPts val="0"/>
              </a:spcBef>
              <a:spcAft>
                <a:spcPts val="0"/>
              </a:spcAft>
              <a:buNone/>
            </a:pPr>
            <a:endParaRPr sz="3000">
              <a:solidFill>
                <a:srgbClr val="2D313B"/>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0f43ca2e99_0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sp>
        <p:nvSpPr>
          <p:cNvPr id="125" name="Google Shape;125;g10f43ca2e99_0_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126" name="Google Shape;126;g10f43ca2e99_0_0"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27" name="Google Shape;127;g10f43ca2e99_0_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8" name="Google Shape;128;g10f43ca2e99_0_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g10f43ca2e99_0_0"/>
          <p:cNvSpPr txBox="1"/>
          <p:nvPr/>
        </p:nvSpPr>
        <p:spPr>
          <a:xfrm>
            <a:off x="1334525" y="2073600"/>
            <a:ext cx="82296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Component Testing - Kiểm thử thành phần</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Integration Testing - Kiểm thử tích hợp</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System Testing - Kiểm thử hệ thống</a:t>
            </a:r>
            <a:endParaRPr sz="3800">
              <a:latin typeface="Calibri"/>
              <a:ea typeface="Calibri"/>
              <a:cs typeface="Calibri"/>
              <a:sym typeface="Calibri"/>
            </a:endParaRPr>
          </a:p>
        </p:txBody>
      </p:sp>
      <p:sp>
        <p:nvSpPr>
          <p:cNvPr id="130" name="Google Shape;130;g10f43ca2e99_0_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11450c3ea04_0_55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3</a:t>
            </a:r>
            <a:endParaRPr/>
          </a:p>
        </p:txBody>
      </p:sp>
      <p:sp>
        <p:nvSpPr>
          <p:cNvPr id="313" name="Google Shape;313;g11450c3ea04_0_554"/>
          <p:cNvSpPr txBox="1">
            <a:spLocks noGrp="1"/>
          </p:cNvSpPr>
          <p:nvPr>
            <p:ph type="body" idx="1"/>
          </p:nvPr>
        </p:nvSpPr>
        <p:spPr>
          <a:xfrm>
            <a:off x="609600" y="1066800"/>
            <a:ext cx="11582400" cy="5791200"/>
          </a:xfrm>
          <a:prstGeom prst="rect">
            <a:avLst/>
          </a:prstGeom>
          <a:noFill/>
          <a:ln>
            <a:noFill/>
          </a:ln>
        </p:spPr>
        <p:txBody>
          <a:bodyPr spcFirstLastPara="1" wrap="square" lIns="91425" tIns="45700" rIns="91425" bIns="45700" anchor="t" anchorCtr="0">
            <a:normAutofit/>
          </a:bodyPr>
          <a:lstStyle/>
          <a:p>
            <a:pPr marL="457200" lvl="0" indent="-444500" algn="l" rtl="0">
              <a:spcBef>
                <a:spcPts val="0"/>
              </a:spcBef>
              <a:spcAft>
                <a:spcPts val="0"/>
              </a:spcAft>
              <a:buClr>
                <a:srgbClr val="FF5A33"/>
              </a:buClr>
              <a:buSzPts val="3400"/>
              <a:buFont typeface="Quattrocento Sans"/>
              <a:buChar char="❏"/>
            </a:pPr>
            <a:r>
              <a:rPr lang="en-US" sz="3400">
                <a:solidFill>
                  <a:srgbClr val="1B1B1B"/>
                </a:solidFill>
                <a:highlight>
                  <a:srgbClr val="FFFFFF"/>
                </a:highlight>
              </a:rPr>
              <a:t>Phần mềm được code bởi lập trình viên sau khi giải thích các yêu cầu được đưa ra trong tài liệu. Tester và Developer kiểm tra phần mềm dựa vào ý hiểu các yêu cầu phần mềm của họ. Vì vậy, phần mềm được phát triển theo yêu cầu chức năng của khách hàng hoặc tổ chức, nhưng có một số yêu cầu nghiệp vụ mà chỉ có thể được hiểu bởi người dùng cuối của phần mềm. Những yêu cầu và quy trình nghiệp vụ này có thể bị lack khi xây dựng phần mềm.</a:t>
            </a:r>
            <a:endParaRPr sz="3400">
              <a:solidFill>
                <a:srgbClr val="2D313B"/>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11450c3ea04_0_38"/>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Hướng dẫn thực hành</a:t>
            </a:r>
            <a:endParaRPr sz="5400" b="1" i="0" u="none" strike="noStrike" cap="small">
              <a:solidFill>
                <a:srgbClr val="FFA15D"/>
              </a:solidFill>
              <a:latin typeface="Calibri"/>
              <a:ea typeface="Calibri"/>
              <a:cs typeface="Calibri"/>
              <a:sym typeface="Calibri"/>
            </a:endParaRPr>
          </a:p>
        </p:txBody>
      </p:sp>
      <p:cxnSp>
        <p:nvCxnSpPr>
          <p:cNvPr id="319" name="Google Shape;319;g11450c3ea04_0_38"/>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20" name="Google Shape;320;g11450c3ea04_0_38"/>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11450c3ea04_0_4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Thực hành</a:t>
            </a:r>
            <a:endParaRPr/>
          </a:p>
        </p:txBody>
      </p:sp>
      <p:sp>
        <p:nvSpPr>
          <p:cNvPr id="326" name="Google Shape;326;g11450c3ea04_0_4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800"/>
              <a:buFont typeface="Quattrocento Sans"/>
              <a:buChar char="❑"/>
            </a:pPr>
            <a:r>
              <a:rPr lang="en-US"/>
              <a:t>Hướng dẫn làm bài Quiz, Lab</a:t>
            </a:r>
            <a:endParaRPr/>
          </a:p>
          <a:p>
            <a:pPr marL="342900" lvl="0" indent="-342900" algn="l" rtl="0">
              <a:lnSpc>
                <a:spcPct val="100000"/>
              </a:lnSpc>
              <a:spcBef>
                <a:spcPts val="0"/>
              </a:spcBef>
              <a:spcAft>
                <a:spcPts val="0"/>
              </a:spcAft>
              <a:buSzPts val="2800"/>
              <a:buChar char="❑"/>
            </a:pPr>
            <a:r>
              <a:rPr lang="en-US"/>
              <a:t>Nộp bài Assignment GĐ1( Hoàn thành Yêu cầu 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11450c3ea04_0_57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332" name="Google Shape;332;g11450c3ea04_0_575"/>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333" name="Google Shape;333;g11450c3ea04_0_575"/>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34" name="Google Shape;334;g11450c3ea04_0_575"/>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5" name="Google Shape;335;g11450c3ea04_0_575"/>
          <p:cNvSpPr txBox="1"/>
          <p:nvPr/>
        </p:nvSpPr>
        <p:spPr>
          <a:xfrm>
            <a:off x="799650" y="2067600"/>
            <a:ext cx="8229600" cy="39339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Acceptance Testing - Kiểm thử chấp nhận</a:t>
            </a:r>
            <a:endParaRPr sz="3000" b="1">
              <a:solidFill>
                <a:srgbClr val="333333"/>
              </a:solidFill>
              <a:latin typeface="Quattrocento Sans"/>
              <a:ea typeface="Quattrocento Sans"/>
              <a:cs typeface="Quattrocento Sans"/>
              <a:sym typeface="Quattrocento Sans"/>
            </a:endParaRPr>
          </a:p>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Smoke Testing - Kiểm thử khói</a:t>
            </a:r>
            <a:endParaRPr sz="3000" b="1">
              <a:solidFill>
                <a:srgbClr val="333333"/>
              </a:solidFill>
              <a:latin typeface="Quattrocento Sans"/>
              <a:ea typeface="Quattrocento Sans"/>
              <a:cs typeface="Quattrocento Sans"/>
              <a:sym typeface="Quattrocento Sans"/>
            </a:endParaRPr>
          </a:p>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Sanity Testing - Kiểm thử độ tỉnh táo</a:t>
            </a:r>
            <a:endParaRPr sz="3000" b="1">
              <a:solidFill>
                <a:srgbClr val="333333"/>
              </a:solidFill>
              <a:latin typeface="Quattrocento Sans"/>
              <a:ea typeface="Quattrocento Sans"/>
              <a:cs typeface="Quattrocento Sans"/>
              <a:sym typeface="Quattrocento Sans"/>
            </a:endParaRPr>
          </a:p>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Regression Testing - Kiểm thử hồi quy</a:t>
            </a:r>
            <a:endParaRPr sz="3000" b="1">
              <a:solidFill>
                <a:srgbClr val="333333"/>
              </a:solidFill>
              <a:latin typeface="Quattrocento Sans"/>
              <a:ea typeface="Quattrocento Sans"/>
              <a:cs typeface="Quattrocento Sans"/>
              <a:sym typeface="Quattrocento Sans"/>
            </a:endParaRPr>
          </a:p>
        </p:txBody>
      </p:sp>
      <p:sp>
        <p:nvSpPr>
          <p:cNvPr id="336" name="Google Shape;336;g11450c3ea04_0_575"/>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337" name="Google Shape;337;g11450c3ea04_0_575" descr="D:\Compressed\PSD Collection 2011\WP-201 copy.png"/>
          <p:cNvPicPr preferRelativeResize="0"/>
          <p:nvPr/>
        </p:nvPicPr>
        <p:blipFill rotWithShape="1">
          <a:blip r:embed="rId3">
            <a:alphaModFix/>
          </a:blip>
          <a:srcRect/>
          <a:stretch/>
        </p:blipFill>
        <p:spPr>
          <a:xfrm flipH="1">
            <a:off x="9029250" y="1033188"/>
            <a:ext cx="3162750" cy="53250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1450c3ea04_0_49"/>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small">
                <a:solidFill>
                  <a:srgbClr val="FFA15D"/>
                </a:solidFill>
                <a:latin typeface="Calibri"/>
                <a:ea typeface="Calibri"/>
                <a:cs typeface="Calibri"/>
                <a:sym typeface="Calibri"/>
              </a:rPr>
              <a:t>Hướng dẫn học bài online tiếp theo</a:t>
            </a:r>
            <a:endParaRPr sz="4000" b="1" i="0" u="none" strike="noStrike" cap="small">
              <a:solidFill>
                <a:srgbClr val="FFA15D"/>
              </a:solidFill>
              <a:latin typeface="Calibri"/>
              <a:ea typeface="Calibri"/>
              <a:cs typeface="Calibri"/>
              <a:sym typeface="Calibri"/>
            </a:endParaRPr>
          </a:p>
        </p:txBody>
      </p:sp>
      <p:cxnSp>
        <p:nvCxnSpPr>
          <p:cNvPr id="343" name="Google Shape;343;g11450c3ea04_0_4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44" name="Google Shape;344;g11450c3ea04_0_4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11450c3ea04_0_58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350" name="Google Shape;350;g11450c3ea04_0_585"/>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351" name="Google Shape;351;g11450c3ea04_0_585"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352" name="Google Shape;352;g11450c3ea04_0_585"/>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53" name="Google Shape;353;g11450c3ea04_0_585"/>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4" name="Google Shape;354;g11450c3ea04_0_585"/>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Static Testing - Kiểm thử tĩnh</a:t>
            </a:r>
            <a:endParaRPr sz="3000" b="1">
              <a:solidFill>
                <a:srgbClr val="333333"/>
              </a:solidFill>
              <a:latin typeface="Quattrocento Sans"/>
              <a:ea typeface="Quattrocento Sans"/>
              <a:cs typeface="Quattrocento Sans"/>
              <a:sym typeface="Quattrocento Sans"/>
            </a:endParaRPr>
          </a:p>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BlackBox  Testing - Kiểm thử hộp đen</a:t>
            </a:r>
            <a:endParaRPr sz="3000" b="1">
              <a:solidFill>
                <a:srgbClr val="333333"/>
              </a:solidFill>
              <a:latin typeface="Quattrocento Sans"/>
              <a:ea typeface="Quattrocento Sans"/>
              <a:cs typeface="Quattrocento Sans"/>
              <a:sym typeface="Quattrocento Sans"/>
            </a:endParaRPr>
          </a:p>
        </p:txBody>
      </p:sp>
      <p:sp>
        <p:nvSpPr>
          <p:cNvPr id="355" name="Google Shape;355;g11450c3ea04_0_585"/>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ti</a:t>
            </a:r>
            <a:r>
              <a:rPr lang="en-US" sz="2800" b="1">
                <a:solidFill>
                  <a:srgbClr val="F79646"/>
                </a:solidFill>
                <a:latin typeface="Quattrocento Sans"/>
                <a:ea typeface="Quattrocento Sans"/>
                <a:cs typeface="Quattrocento Sans"/>
                <a:sym typeface="Quattrocento Sans"/>
              </a:rPr>
              <a:t>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11480cd5d45_0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361" name="Google Shape;361;g11480cd5d45_0_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74650" algn="l" rtl="0">
              <a:spcBef>
                <a:spcPts val="0"/>
              </a:spcBef>
              <a:spcAft>
                <a:spcPts val="0"/>
              </a:spcAft>
              <a:buSzPts val="3300"/>
              <a:buFont typeface="Quattrocento Sans"/>
              <a:buChar char="❑"/>
            </a:pPr>
            <a:r>
              <a:rPr lang="en-US" sz="3300"/>
              <a:t>Mỗi nhóm sẽ thực hiện Review tài liệu đặc tả hoặc giao diện hoặc bất cứ thông tin nào của dự án của nhóm đó dựa theo 3 hoạt động Review được nêu ở bài online.</a:t>
            </a:r>
            <a:endParaRPr sz="33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g11450c3ea04_0_75"/>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450c3ea04_0_19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136" name="Google Shape;136;g11450c3ea04_0_19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68300" algn="l" rtl="0">
              <a:spcBef>
                <a:spcPts val="0"/>
              </a:spcBef>
              <a:spcAft>
                <a:spcPts val="0"/>
              </a:spcAft>
              <a:buSzPts val="3200"/>
              <a:buChar char="❑"/>
            </a:pPr>
            <a:r>
              <a:rPr lang="en-US" sz="3200"/>
              <a:t>Chuẩn bị nộp Assignment giai đoạn 1 (Hoàn thành Yêu cầu 1)</a:t>
            </a:r>
            <a:endParaRPr sz="3200"/>
          </a:p>
          <a:p>
            <a:pPr marL="342900" lvl="0" indent="-368300" algn="l" rtl="0">
              <a:spcBef>
                <a:spcPts val="0"/>
              </a:spcBef>
              <a:spcAft>
                <a:spcPts val="0"/>
              </a:spcAft>
              <a:buSzPts val="3200"/>
              <a:buChar char="❑"/>
            </a:pPr>
            <a:r>
              <a:rPr lang="en-US" sz="3200"/>
              <a:t>Kiểm thử thành phần - Component Testing</a:t>
            </a:r>
            <a:endParaRPr sz="3200"/>
          </a:p>
          <a:p>
            <a:pPr marL="342900" lvl="0" indent="-368300" algn="l" rtl="0">
              <a:spcBef>
                <a:spcPts val="0"/>
              </a:spcBef>
              <a:spcAft>
                <a:spcPts val="0"/>
              </a:spcAft>
              <a:buSzPts val="3200"/>
              <a:buChar char="❑"/>
            </a:pPr>
            <a:r>
              <a:rPr lang="en-US" sz="3200"/>
              <a:t>Vòng đời của kiểm thử thành phần</a:t>
            </a:r>
            <a:endParaRPr sz="3200"/>
          </a:p>
          <a:p>
            <a:pPr marL="342900" lvl="0" indent="-368300" algn="l" rtl="0">
              <a:spcBef>
                <a:spcPts val="0"/>
              </a:spcBef>
              <a:spcAft>
                <a:spcPts val="0"/>
              </a:spcAft>
              <a:buSzPts val="3200"/>
              <a:buChar char="❑"/>
            </a:pPr>
            <a:r>
              <a:rPr lang="en-US" sz="3200"/>
              <a:t>Stub và Driver</a:t>
            </a:r>
            <a:endParaRPr sz="3200"/>
          </a:p>
          <a:p>
            <a:pPr marL="342900" lvl="0" indent="-368300" algn="l" rtl="0">
              <a:spcBef>
                <a:spcPts val="0"/>
              </a:spcBef>
              <a:spcAft>
                <a:spcPts val="0"/>
              </a:spcAft>
              <a:buSzPts val="3200"/>
              <a:buChar char="❑"/>
            </a:pPr>
            <a:r>
              <a:rPr lang="en-US" sz="3200"/>
              <a:t>Kiểm thử tích hợp - Integration Testing</a:t>
            </a:r>
            <a:endParaRPr sz="3200"/>
          </a:p>
          <a:p>
            <a:pPr marL="342900" lvl="0" indent="-368300" algn="l" rtl="0">
              <a:spcBef>
                <a:spcPts val="0"/>
              </a:spcBef>
              <a:spcAft>
                <a:spcPts val="0"/>
              </a:spcAft>
              <a:buSzPts val="3200"/>
              <a:buChar char="❑"/>
            </a:pPr>
            <a:r>
              <a:rPr lang="en-US" sz="3200"/>
              <a:t>Phương pháp kiểm thử Bigbang, Top Down, Bottom Up</a:t>
            </a:r>
            <a:endParaRPr sz="3200"/>
          </a:p>
          <a:p>
            <a:pPr marL="342900" lvl="0" indent="-368300" algn="l" rtl="0">
              <a:spcBef>
                <a:spcPts val="0"/>
              </a:spcBef>
              <a:spcAft>
                <a:spcPts val="0"/>
              </a:spcAft>
              <a:buSzPts val="3200"/>
              <a:buChar char="❑"/>
            </a:pPr>
            <a:r>
              <a:rPr lang="en-US" sz="3200"/>
              <a:t>Kiểm thử hệ thống - System testing</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1450c3ea04_0_19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142" name="Google Shape;142;g11450c3ea04_0_198"/>
          <p:cNvSpPr txBox="1">
            <a:spLocks noGrp="1"/>
          </p:cNvSpPr>
          <p:nvPr>
            <p:ph type="body" idx="1"/>
          </p:nvPr>
        </p:nvSpPr>
        <p:spPr>
          <a:xfrm>
            <a:off x="691250" y="1066800"/>
            <a:ext cx="11500800" cy="5700300"/>
          </a:xfrm>
          <a:prstGeom prst="rect">
            <a:avLst/>
          </a:prstGeom>
          <a:noFill/>
          <a:ln>
            <a:noFill/>
          </a:ln>
        </p:spPr>
        <p:txBody>
          <a:bodyPr spcFirstLastPara="1" wrap="square" lIns="91425" tIns="45700" rIns="91425" bIns="45700" anchor="t" anchorCtr="0">
            <a:noAutofit/>
          </a:bodyPr>
          <a:lstStyle/>
          <a:p>
            <a:pPr marL="457200" lvl="0" indent="-457200" algn="l" rtl="0">
              <a:spcBef>
                <a:spcPts val="560"/>
              </a:spcBef>
              <a:spcAft>
                <a:spcPts val="0"/>
              </a:spcAft>
              <a:buSzPts val="3600"/>
              <a:buChar char="❑"/>
            </a:pPr>
            <a:r>
              <a:rPr lang="en-US" sz="3200"/>
              <a:t>Mức kiểm thử nào lập trình viên thực hiện ? 1</a:t>
            </a:r>
            <a:endParaRPr sz="3200"/>
          </a:p>
          <a:p>
            <a:pPr marL="457200" lvl="0" indent="-457200" algn="l" rtl="0">
              <a:spcBef>
                <a:spcPts val="560"/>
              </a:spcBef>
              <a:spcAft>
                <a:spcPts val="0"/>
              </a:spcAft>
              <a:buSzPts val="3600"/>
              <a:buChar char="❑"/>
            </a:pPr>
            <a:r>
              <a:rPr lang="en-US" sz="3200"/>
              <a:t>Nêu vòng đời của kiểm thử thành phần? 2</a:t>
            </a:r>
            <a:endParaRPr sz="3200"/>
          </a:p>
          <a:p>
            <a:pPr marL="457200" lvl="0" indent="-457200" algn="l" rtl="0">
              <a:spcBef>
                <a:spcPts val="560"/>
              </a:spcBef>
              <a:spcAft>
                <a:spcPts val="0"/>
              </a:spcAft>
              <a:buSzPts val="3600"/>
              <a:buChar char="❑"/>
            </a:pPr>
            <a:r>
              <a:rPr lang="en-US" sz="3200"/>
              <a:t>Đưa ra 1 ví dụ về Stub và Driver. 3</a:t>
            </a:r>
            <a:endParaRPr sz="3200"/>
          </a:p>
          <a:p>
            <a:pPr marL="457200" lvl="0" indent="-457200" algn="l" rtl="0">
              <a:spcBef>
                <a:spcPts val="560"/>
              </a:spcBef>
              <a:spcAft>
                <a:spcPts val="0"/>
              </a:spcAft>
              <a:buSzPts val="3600"/>
              <a:buChar char="❑"/>
            </a:pPr>
            <a:r>
              <a:rPr lang="en-US" sz="3200"/>
              <a:t>Thời điểm diễn ra Kiểm thử tích hợp là khi nào ? 4</a:t>
            </a:r>
            <a:endParaRPr sz="3200"/>
          </a:p>
          <a:p>
            <a:pPr marL="457200" lvl="0" indent="-457200" algn="l" rtl="0">
              <a:spcBef>
                <a:spcPts val="560"/>
              </a:spcBef>
              <a:spcAft>
                <a:spcPts val="0"/>
              </a:spcAft>
              <a:buSzPts val="3600"/>
              <a:buChar char="❑"/>
            </a:pPr>
            <a:r>
              <a:rPr lang="en-US" sz="3200"/>
              <a:t>Ưu/Nhược điểm của phương pháp kiểm thử Bigbang ? 5</a:t>
            </a:r>
            <a:endParaRPr sz="3200"/>
          </a:p>
          <a:p>
            <a:pPr marL="457200" lvl="0" indent="-457200" algn="l" rtl="0">
              <a:spcBef>
                <a:spcPts val="560"/>
              </a:spcBef>
              <a:spcAft>
                <a:spcPts val="0"/>
              </a:spcAft>
              <a:buSzPts val="3600"/>
              <a:buChar char="❑"/>
            </a:pPr>
            <a:r>
              <a:rPr lang="en-US" sz="3200"/>
              <a:t>Ưu/Nhược điểm của phương pháp kiểm thử Top Down ? 6</a:t>
            </a:r>
            <a:endParaRPr sz="3200"/>
          </a:p>
          <a:p>
            <a:pPr marL="457200" lvl="0" indent="-457200" algn="l" rtl="0">
              <a:spcBef>
                <a:spcPts val="560"/>
              </a:spcBef>
              <a:spcAft>
                <a:spcPts val="0"/>
              </a:spcAft>
              <a:buSzPts val="3600"/>
              <a:buChar char="❑"/>
            </a:pPr>
            <a:r>
              <a:rPr lang="en-US" sz="3200"/>
              <a:t>Ưu/Nhược điểm của phương pháp kiểm thử Bottom Up? 7</a:t>
            </a:r>
            <a:endParaRPr sz="3200"/>
          </a:p>
          <a:p>
            <a:pPr marL="457200" lvl="0" indent="-457200" algn="l" rtl="0">
              <a:spcBef>
                <a:spcPts val="560"/>
              </a:spcBef>
              <a:spcAft>
                <a:spcPts val="0"/>
              </a:spcAft>
              <a:buSzPts val="3600"/>
              <a:buChar char="❑"/>
            </a:pPr>
            <a:r>
              <a:rPr lang="en-US" sz="3200"/>
              <a:t>Kiểm thử hệ thống thì sẽ kiểm thử những gì ? 8</a:t>
            </a:r>
            <a:endParaRPr sz="3200"/>
          </a:p>
          <a:p>
            <a:pPr marL="342900" lvl="0" indent="-165100" algn="l" rtl="0">
              <a:spcBef>
                <a:spcPts val="0"/>
              </a:spcBef>
              <a:spcAft>
                <a:spcPts val="0"/>
              </a:spcAft>
              <a:buClr>
                <a:srgbClr val="FF5A33"/>
              </a:buClr>
              <a:buSzPts val="2800"/>
              <a:buFont typeface="Noto Sans Symbols"/>
              <a:buNone/>
            </a:pPr>
            <a:endParaRPr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1000"/>
                                        <p:tgtEl>
                                          <p:spTgt spid="14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 calcmode="lin" valueType="num">
                                      <p:cBhvr additive="base">
                                        <p:cTn id="12" dur="1000"/>
                                        <p:tgtEl>
                                          <p:spTgt spid="14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2">
                                            <p:txEl>
                                              <p:pRg st="2" end="2"/>
                                            </p:txEl>
                                          </p:spTgt>
                                        </p:tgtEl>
                                        <p:attrNameLst>
                                          <p:attrName>style.visibility</p:attrName>
                                        </p:attrNameLst>
                                      </p:cBhvr>
                                      <p:to>
                                        <p:strVal val="visible"/>
                                      </p:to>
                                    </p:set>
                                    <p:anim calcmode="lin" valueType="num">
                                      <p:cBhvr additive="base">
                                        <p:cTn id="17" dur="1000"/>
                                        <p:tgtEl>
                                          <p:spTgt spid="14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42">
                                            <p:txEl>
                                              <p:pRg st="3" end="3"/>
                                            </p:txEl>
                                          </p:spTgt>
                                        </p:tgtEl>
                                        <p:attrNameLst>
                                          <p:attrName>style.visibility</p:attrName>
                                        </p:attrNameLst>
                                      </p:cBhvr>
                                      <p:to>
                                        <p:strVal val="visible"/>
                                      </p:to>
                                    </p:set>
                                    <p:anim calcmode="lin" valueType="num">
                                      <p:cBhvr additive="base">
                                        <p:cTn id="22" dur="1000"/>
                                        <p:tgtEl>
                                          <p:spTgt spid="14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2">
                                            <p:txEl>
                                              <p:pRg st="4" end="4"/>
                                            </p:txEl>
                                          </p:spTgt>
                                        </p:tgtEl>
                                        <p:attrNameLst>
                                          <p:attrName>style.visibility</p:attrName>
                                        </p:attrNameLst>
                                      </p:cBhvr>
                                      <p:to>
                                        <p:strVal val="visible"/>
                                      </p:to>
                                    </p:set>
                                    <p:anim calcmode="lin" valueType="num">
                                      <p:cBhvr additive="base">
                                        <p:cTn id="27" dur="1000"/>
                                        <p:tgtEl>
                                          <p:spTgt spid="142">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42">
                                            <p:txEl>
                                              <p:pRg st="5" end="5"/>
                                            </p:txEl>
                                          </p:spTgt>
                                        </p:tgtEl>
                                        <p:attrNameLst>
                                          <p:attrName>style.visibility</p:attrName>
                                        </p:attrNameLst>
                                      </p:cBhvr>
                                      <p:to>
                                        <p:strVal val="visible"/>
                                      </p:to>
                                    </p:set>
                                    <p:anim calcmode="lin" valueType="num">
                                      <p:cBhvr additive="base">
                                        <p:cTn id="32" dur="1000"/>
                                        <p:tgtEl>
                                          <p:spTgt spid="142">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2">
                                            <p:txEl>
                                              <p:pRg st="6" end="6"/>
                                            </p:txEl>
                                          </p:spTgt>
                                        </p:tgtEl>
                                        <p:attrNameLst>
                                          <p:attrName>style.visibility</p:attrName>
                                        </p:attrNameLst>
                                      </p:cBhvr>
                                      <p:to>
                                        <p:strVal val="visible"/>
                                      </p:to>
                                    </p:set>
                                    <p:anim calcmode="lin" valueType="num">
                                      <p:cBhvr additive="base">
                                        <p:cTn id="37" dur="1000"/>
                                        <p:tgtEl>
                                          <p:spTgt spid="142">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42">
                                            <p:txEl>
                                              <p:pRg st="7" end="7"/>
                                            </p:txEl>
                                          </p:spTgt>
                                        </p:tgtEl>
                                        <p:attrNameLst>
                                          <p:attrName>style.visibility</p:attrName>
                                        </p:attrNameLst>
                                      </p:cBhvr>
                                      <p:to>
                                        <p:strVal val="visible"/>
                                      </p:to>
                                    </p:set>
                                    <p:anim calcmode="lin" valueType="num">
                                      <p:cBhvr additive="base">
                                        <p:cTn id="42" dur="1000"/>
                                        <p:tgtEl>
                                          <p:spTgt spid="142">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p:nvPr/>
        </p:nvSpPr>
        <p:spPr>
          <a:xfrm>
            <a:off x="3919557" y="2967335"/>
            <a:ext cx="6977488"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Tổ chức trình bày chủ đề</a:t>
            </a:r>
            <a:endParaRPr sz="5400" b="1" i="0" u="none" strike="noStrike" cap="small">
              <a:solidFill>
                <a:srgbClr val="FFA15D"/>
              </a:solidFill>
              <a:latin typeface="Calibri"/>
              <a:ea typeface="Calibri"/>
              <a:cs typeface="Calibri"/>
              <a:sym typeface="Calibri"/>
            </a:endParaRPr>
          </a:p>
        </p:txBody>
      </p:sp>
      <p:cxnSp>
        <p:nvCxnSpPr>
          <p:cNvPr id="148" name="Google Shape;148;p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49" name="Google Shape;149;p7"/>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450c3ea04_0_30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155" name="Google Shape;155;g11450c3ea04_0_30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74650" algn="l" rtl="0">
              <a:spcBef>
                <a:spcPts val="0"/>
              </a:spcBef>
              <a:spcAft>
                <a:spcPts val="0"/>
              </a:spcAft>
              <a:buSzPts val="3300"/>
              <a:buFont typeface="Quattrocento Sans"/>
              <a:buChar char="❑"/>
            </a:pPr>
            <a:r>
              <a:rPr lang="en-US" sz="3300"/>
              <a:t>Với vai trò của một kiểm thử viên nhận thấy được rằng Component testing là cần thiết tuy nhiên Developer lại thực hiện nó một cách hời hợt và đưa ra các thông tin test không đầy đủ hoặc có thể là thiếu chính xác. Nhóm hãy thảo luận và đưa ra các thông tin bắt buộc cần phải có, giải thích được các lợi ích mà Component Testing giúp được cho dự án.</a:t>
            </a:r>
            <a:endParaRPr sz="3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450c3ea04_0_30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161" name="Google Shape;161;g11450c3ea04_0_305"/>
          <p:cNvSpPr txBox="1">
            <a:spLocks noGrp="1"/>
          </p:cNvSpPr>
          <p:nvPr>
            <p:ph type="body" idx="1"/>
          </p:nvPr>
        </p:nvSpPr>
        <p:spPr>
          <a:xfrm>
            <a:off x="609600" y="1066800"/>
            <a:ext cx="11582400" cy="57912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15000"/>
              </a:lnSpc>
              <a:spcBef>
                <a:spcPts val="0"/>
              </a:spcBef>
              <a:spcAft>
                <a:spcPts val="0"/>
              </a:spcAft>
              <a:buNone/>
            </a:pPr>
            <a:r>
              <a:rPr lang="en-US" sz="3906">
                <a:highlight>
                  <a:srgbClr val="FFFFFF"/>
                </a:highlight>
              </a:rPr>
              <a:t>Giả sử bạn làm việc cho một tổ chức CNTT đã được yêu cầu phát triển trang web mua sắm trực tuyến cho Camp World, một công ty bán dụng cụ cắm trại. Sau khi thu thập yêu cầu, phân tích và thiết kế hoàn tất, một nhà phát triển đã được chỉ định để phát triển từng mô-đun bên dưới.</a:t>
            </a:r>
            <a:endParaRPr sz="3906">
              <a:highlight>
                <a:srgbClr val="FFFFFF"/>
              </a:highlight>
            </a:endParaRPr>
          </a:p>
          <a:p>
            <a:pPr marL="838200" lvl="0" indent="-422428" algn="l" rtl="0">
              <a:lnSpc>
                <a:spcPct val="115000"/>
              </a:lnSpc>
              <a:spcBef>
                <a:spcPts val="1100"/>
              </a:spcBef>
              <a:spcAft>
                <a:spcPts val="0"/>
              </a:spcAft>
              <a:buClr>
                <a:srgbClr val="FF5A33"/>
              </a:buClr>
              <a:buSzPct val="100000"/>
              <a:buFont typeface="Quattrocento Sans"/>
              <a:buChar char="●"/>
            </a:pPr>
            <a:r>
              <a:rPr lang="en-US" sz="3938">
                <a:highlight>
                  <a:srgbClr val="FFFFFF"/>
                </a:highlight>
              </a:rPr>
              <a:t>Đăng ký và xác thực người dùng / Đăng nhập</a:t>
            </a:r>
            <a:endParaRPr sz="3938">
              <a:highlight>
                <a:srgbClr val="FFFFFF"/>
              </a:highlight>
            </a:endParaRPr>
          </a:p>
          <a:p>
            <a:pPr marL="838200" lvl="0" indent="-422428" algn="l" rtl="0">
              <a:lnSpc>
                <a:spcPct val="115000"/>
              </a:lnSpc>
              <a:spcBef>
                <a:spcPts val="0"/>
              </a:spcBef>
              <a:spcAft>
                <a:spcPts val="0"/>
              </a:spcAft>
              <a:buClr>
                <a:srgbClr val="FF5A33"/>
              </a:buClr>
              <a:buSzPct val="100000"/>
              <a:buFont typeface="Quattrocento Sans"/>
              <a:buChar char="●"/>
            </a:pPr>
            <a:r>
              <a:rPr lang="en-US" sz="3938">
                <a:highlight>
                  <a:srgbClr val="FFFFFF"/>
                </a:highlight>
              </a:rPr>
              <a:t>Danh mục sản phẩm</a:t>
            </a:r>
            <a:endParaRPr sz="3938">
              <a:highlight>
                <a:srgbClr val="FFFFFF"/>
              </a:highlight>
            </a:endParaRPr>
          </a:p>
          <a:p>
            <a:pPr marL="838200" lvl="0" indent="-422428" algn="l" rtl="0">
              <a:lnSpc>
                <a:spcPct val="115000"/>
              </a:lnSpc>
              <a:spcBef>
                <a:spcPts val="0"/>
              </a:spcBef>
              <a:spcAft>
                <a:spcPts val="0"/>
              </a:spcAft>
              <a:buClr>
                <a:srgbClr val="FF5A33"/>
              </a:buClr>
              <a:buSzPct val="100000"/>
              <a:buFont typeface="Quattrocento Sans"/>
              <a:buChar char="●"/>
            </a:pPr>
            <a:r>
              <a:rPr lang="en-US" sz="3938">
                <a:highlight>
                  <a:srgbClr val="FFFFFF"/>
                </a:highlight>
              </a:rPr>
              <a:t>Giỏ hàng</a:t>
            </a:r>
            <a:endParaRPr sz="3938">
              <a:highlight>
                <a:srgbClr val="FFFFFF"/>
              </a:highlight>
            </a:endParaRPr>
          </a:p>
          <a:p>
            <a:pPr marL="838200" lvl="0" indent="-422428" algn="l" rtl="0">
              <a:lnSpc>
                <a:spcPct val="115000"/>
              </a:lnSpc>
              <a:spcBef>
                <a:spcPts val="0"/>
              </a:spcBef>
              <a:spcAft>
                <a:spcPts val="0"/>
              </a:spcAft>
              <a:buClr>
                <a:srgbClr val="FF5A33"/>
              </a:buClr>
              <a:buSzPct val="100000"/>
              <a:buFont typeface="Quattrocento Sans"/>
              <a:buChar char="●"/>
            </a:pPr>
            <a:r>
              <a:rPr lang="en-US" sz="3938">
                <a:highlight>
                  <a:srgbClr val="FFFFFF"/>
                </a:highlight>
              </a:rPr>
              <a:t>Thanh toán</a:t>
            </a:r>
            <a:endParaRPr sz="3938">
              <a:highlight>
                <a:srgbClr val="FFFFFF"/>
              </a:highlight>
            </a:endParaRPr>
          </a:p>
          <a:p>
            <a:pPr marL="838200" lvl="0" indent="-422428" algn="l" rtl="0">
              <a:lnSpc>
                <a:spcPct val="115000"/>
              </a:lnSpc>
              <a:spcBef>
                <a:spcPts val="0"/>
              </a:spcBef>
              <a:spcAft>
                <a:spcPts val="0"/>
              </a:spcAft>
              <a:buClr>
                <a:srgbClr val="FF5A33"/>
              </a:buClr>
              <a:buSzPct val="100000"/>
              <a:buFont typeface="Quattrocento Sans"/>
              <a:buChar char="●"/>
            </a:pPr>
            <a:r>
              <a:rPr lang="en-US" sz="3938">
                <a:highlight>
                  <a:srgbClr val="FFFFFF"/>
                </a:highlight>
              </a:rPr>
              <a:t>Tích hợp cổng thanh toán</a:t>
            </a:r>
            <a:endParaRPr sz="3938">
              <a:highlight>
                <a:srgbClr val="FFFFFF"/>
              </a:highlight>
            </a:endParaRPr>
          </a:p>
          <a:p>
            <a:pPr marL="838200" lvl="0" indent="-422428" algn="l" rtl="0">
              <a:lnSpc>
                <a:spcPct val="115000"/>
              </a:lnSpc>
              <a:spcBef>
                <a:spcPts val="0"/>
              </a:spcBef>
              <a:spcAft>
                <a:spcPts val="0"/>
              </a:spcAft>
              <a:buClr>
                <a:srgbClr val="FF5A33"/>
              </a:buClr>
              <a:buSzPct val="100000"/>
              <a:buFont typeface="Quattrocento Sans"/>
              <a:buChar char="●"/>
            </a:pPr>
            <a:r>
              <a:rPr lang="en-US" sz="3938">
                <a:highlight>
                  <a:srgbClr val="FFFFFF"/>
                </a:highlight>
              </a:rPr>
              <a:t>Theo dõi vận chuyển và gói hàng</a:t>
            </a:r>
            <a:endParaRPr sz="3938">
              <a:highlight>
                <a:srgbClr val="FFFFFF"/>
              </a:highlight>
            </a:endParaRPr>
          </a:p>
          <a:p>
            <a:pPr marL="0" lvl="0" indent="0" algn="l" rtl="0">
              <a:spcBef>
                <a:spcPts val="800"/>
              </a:spcBef>
              <a:spcAft>
                <a:spcPts val="0"/>
              </a:spcAft>
              <a:buNone/>
            </a:pPr>
            <a:endParaRPr sz="3000">
              <a:solidFill>
                <a:srgbClr val="2D313B"/>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1450c3ea04_0_31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167" name="Google Shape;167;g11450c3ea04_0_310"/>
          <p:cNvSpPr txBox="1">
            <a:spLocks noGrp="1"/>
          </p:cNvSpPr>
          <p:nvPr>
            <p:ph type="body" idx="1"/>
          </p:nvPr>
        </p:nvSpPr>
        <p:spPr>
          <a:xfrm>
            <a:off x="609600" y="1066800"/>
            <a:ext cx="11582400" cy="5791200"/>
          </a:xfrm>
          <a:prstGeom prst="rect">
            <a:avLst/>
          </a:prstGeom>
          <a:noFill/>
          <a:ln>
            <a:noFill/>
          </a:ln>
        </p:spPr>
        <p:txBody>
          <a:bodyPr spcFirstLastPara="1" wrap="square" lIns="91425" tIns="45700" rIns="91425" bIns="45700" anchor="t" anchorCtr="0">
            <a:normAutofit/>
          </a:bodyPr>
          <a:lstStyle/>
          <a:p>
            <a:pPr marL="342900" lvl="0" indent="-419100" algn="l" rtl="0">
              <a:spcBef>
                <a:spcPts val="560"/>
              </a:spcBef>
              <a:spcAft>
                <a:spcPts val="0"/>
              </a:spcAft>
              <a:buSzPts val="4000"/>
              <a:buChar char="❑"/>
            </a:pPr>
            <a:r>
              <a:rPr lang="en-US" sz="4000"/>
              <a:t>Nhóm hãy thực hiện các nhiệm vụ sau:</a:t>
            </a:r>
            <a:endParaRPr sz="4000"/>
          </a:p>
          <a:p>
            <a:pPr marL="914400" lvl="0" indent="-482600" algn="l" rtl="0">
              <a:spcBef>
                <a:spcPts val="0"/>
              </a:spcBef>
              <a:spcAft>
                <a:spcPts val="0"/>
              </a:spcAft>
              <a:buSzPts val="4000"/>
              <a:buChar char="❖"/>
            </a:pPr>
            <a:r>
              <a:rPr lang="en-US" sz="4000"/>
              <a:t>Kiểm thử tích hợp</a:t>
            </a:r>
            <a:endParaRPr sz="4000"/>
          </a:p>
          <a:p>
            <a:pPr marL="914400" lvl="0" indent="-482600" algn="l" rtl="0">
              <a:spcBef>
                <a:spcPts val="0"/>
              </a:spcBef>
              <a:spcAft>
                <a:spcPts val="0"/>
              </a:spcAft>
              <a:buSzPts val="4000"/>
              <a:buChar char="❖"/>
            </a:pPr>
            <a:r>
              <a:rPr lang="en-US" sz="4000"/>
              <a:t>Kiểm thử hệ thống (chọn ra một vài phương pháp trong kiểm thử hệ thống để làm)</a:t>
            </a:r>
            <a:endParaRPr sz="5106">
              <a:highlight>
                <a:srgbClr val="FFFFFF"/>
              </a:highlight>
            </a:endParaRPr>
          </a:p>
          <a:p>
            <a:pPr marL="0" lvl="0" indent="0" algn="l" rtl="0">
              <a:spcBef>
                <a:spcPts val="0"/>
              </a:spcBef>
              <a:spcAft>
                <a:spcPts val="0"/>
              </a:spcAft>
              <a:buNone/>
            </a:pPr>
            <a:endParaRPr sz="3000">
              <a:solidFill>
                <a:srgbClr val="2D313B"/>
              </a:solidFill>
              <a:highlight>
                <a:srgbClr val="FFFFFF"/>
              </a:highlight>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1610</Words>
  <Application>Microsoft Office PowerPoint</Application>
  <PresentationFormat>Widescreen</PresentationFormat>
  <Paragraphs>118</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Roboto</vt:lpstr>
      <vt:lpstr>Calibri</vt:lpstr>
      <vt:lpstr>Quattrocento Sans</vt:lpstr>
      <vt:lpstr>Verdana</vt:lpstr>
      <vt:lpstr>Noto Sans Symbols</vt:lpstr>
      <vt:lpstr>Courier New</vt:lpstr>
      <vt:lpstr>Custom Design</vt:lpstr>
      <vt:lpstr>Kiểm thử cơ bản (P1)</vt:lpstr>
      <vt:lpstr>PowerPoint Presentation</vt:lpstr>
      <vt:lpstr>Nội dung</vt:lpstr>
      <vt:lpstr>Nhắc lại các lý thuyết chính trong bài online</vt:lpstr>
      <vt:lpstr>Câu hỏi - sinh viên trả lời</vt:lpstr>
      <vt:lpstr>PowerPoint Presentation</vt:lpstr>
      <vt:lpstr>Tình huống 1</vt:lpstr>
      <vt:lpstr>Tình huống 2</vt:lpstr>
      <vt:lpstr>Tình huống 2</vt:lpstr>
      <vt:lpstr>PowerPoint Presentation</vt:lpstr>
      <vt:lpstr>Thực hành</vt:lpstr>
      <vt:lpstr>tóm tắt bài học</vt:lpstr>
      <vt:lpstr>PowerPoint Presentation</vt:lpstr>
      <vt:lpstr>Nội dung tiếp theo</vt:lpstr>
      <vt:lpstr>PowerPoint Presentation</vt:lpstr>
      <vt:lpstr>Tình huống 1</vt:lpstr>
      <vt:lpstr>Tình huống 1</vt:lpstr>
      <vt:lpstr>Tình huống 2</vt:lpstr>
      <vt:lpstr>Tình huống 3</vt:lpstr>
      <vt:lpstr>PowerPoint Presentation</vt:lpstr>
      <vt:lpstr>Kiểm thử cơ bản (P2)</vt:lpstr>
      <vt:lpstr>PowerPoint Presentation</vt:lpstr>
      <vt:lpstr>Nội dung</vt:lpstr>
      <vt:lpstr>Nhắc lại các lý thuyết chính trong bài online</vt:lpstr>
      <vt:lpstr>Câu hỏi - sinh viên trả lời</vt:lpstr>
      <vt:lpstr>PowerPoint Presentation</vt:lpstr>
      <vt:lpstr>Tình huống 1</vt:lpstr>
      <vt:lpstr>Tình huống 1</vt:lpstr>
      <vt:lpstr>Tình huống 2</vt:lpstr>
      <vt:lpstr>Tình huống 3</vt:lpstr>
      <vt:lpstr>PowerPoint Presentation</vt:lpstr>
      <vt:lpstr>Thực hành</vt:lpstr>
      <vt:lpstr>tóm tắt bài học</vt:lpstr>
      <vt:lpstr>PowerPoint Presentation</vt:lpstr>
      <vt:lpstr>Nội dung bài học tiếp theo</vt:lpstr>
      <vt:lpstr>Tình huống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 (P1)</dc:title>
  <dc:creator>Hans</dc:creator>
  <cp:lastModifiedBy>Huỳnh Khắc Duy</cp:lastModifiedBy>
  <cp:revision>7</cp:revision>
  <dcterms:created xsi:type="dcterms:W3CDTF">2013-04-23T08:05:33Z</dcterms:created>
  <dcterms:modified xsi:type="dcterms:W3CDTF">2023-11-10T03:41:53Z</dcterms:modified>
</cp:coreProperties>
</file>