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embeddedFontLst>
    <p:embeddedFont>
      <p:font typeface="Calibri" panose="020F0502020204030204" pitchFamily="34" charset="0"/>
      <p:regular r:id="rId38"/>
      <p:bold r:id="rId39"/>
      <p:italic r:id="rId40"/>
      <p:boldItalic r:id="rId41"/>
    </p:embeddedFont>
    <p:embeddedFont>
      <p:font typeface="Quattrocento Sans" panose="020B0604020202020204"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DT5gkCvFfsHyszpjf2ZVgNMWL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79929b434_1_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1179929b43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79929b434_1_7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1179929b434_1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79929b434_1_9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1179929b434_1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79929b434_1_13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1179929b434_1_1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79929b434_1_10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1179929b434_1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79929b434_1_11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1179929b434_1_1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79929b434_1_12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1179929b434_1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79929b434_1_12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1179929b434_1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7bb294f8e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117bb294f8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7bb294f8e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117bb294f8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79929b43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1179929b43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7bb294f8e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g117bb294f8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bb294f8e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117bb294f8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7bb294f8e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117bb294f8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17bb294f8e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117bb294f8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17bb294f8e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117bb294f8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7bb294f8e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117bb294f8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7bb294f8e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g117bb294f8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7bb294f8e_0_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117bb294f8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7bb294f8e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g117bb294f8e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7bb294f8e_0_1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g117bb294f8e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79929b434_1_2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1179929b434_1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7bb294f8e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g117bb294f8e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7bb294f8e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117bb294f8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7bb294f8e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g117bb294f8e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7bb294f8e_0_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g117bb294f8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7bb294f8e_0_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117bb294f8e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7bb294f8e_0_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117bb294f8e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79929b434_1_3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79929b434_1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79929b434_1_4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1179929b434_1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79929b434_1_16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1179929b434_1_1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79929b434_1_15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79929b434_1_1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79929b434_1_15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1179929b434_1_1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79929b434_1_15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1179929b434_1_1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1179929b434_1_103"/>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5: Kỹ thuật kiểm thử</a:t>
            </a:r>
            <a:endParaRPr/>
          </a:p>
        </p:txBody>
      </p:sp>
      <p:sp>
        <p:nvSpPr>
          <p:cNvPr id="111" name="Google Shape;111;g1179929b434_1_103"/>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bản(P1)</a:t>
            </a:r>
            <a:endParaRPr/>
          </a:p>
        </p:txBody>
      </p:sp>
      <p:pic>
        <p:nvPicPr>
          <p:cNvPr id="112" name="Google Shape;112;g1179929b434_1_103"/>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179929b434_1_722"/>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173" name="Google Shape;173;g1179929b434_1_72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74" name="Google Shape;174;g1179929b434_1_72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79929b434_1_92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180" name="Google Shape;180;g1179929b434_1_92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Lab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179929b434_1_135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186" name="Google Shape;186;g1179929b434_1_135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187" name="Google Shape;187;g1179929b434_1_1357"/>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8" name="Google Shape;188;g1179929b434_1_1357"/>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g1179929b434_1_1357"/>
          <p:cNvSpPr txBox="1"/>
          <p:nvPr/>
        </p:nvSpPr>
        <p:spPr>
          <a:xfrm>
            <a:off x="799650"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Black-box Test Techniques - Kỹ thuật kiểm thử hộp đen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phân vùng tương đương </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phân tích giá trị biên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bảng quyết định - Deciѕion Tableѕ</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Experience base Techniques - Kỹ thuật kiểm thử dựa trên kinh nghiệm</a:t>
            </a:r>
            <a:endParaRPr sz="3000" b="1">
              <a:solidFill>
                <a:srgbClr val="333333"/>
              </a:solidFill>
              <a:latin typeface="Quattrocento Sans"/>
              <a:ea typeface="Quattrocento Sans"/>
              <a:cs typeface="Quattrocento Sans"/>
              <a:sym typeface="Quattrocento Sans"/>
            </a:endParaRPr>
          </a:p>
        </p:txBody>
      </p:sp>
      <p:sp>
        <p:nvSpPr>
          <p:cNvPr id="190" name="Google Shape;190;g1179929b434_1_1357"/>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191" name="Google Shape;191;g1179929b434_1_1357"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179929b434_1_1029"/>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a:solidFill>
                  <a:srgbClr val="FFA15D"/>
                </a:solidFill>
                <a:latin typeface="Calibri"/>
                <a:ea typeface="Calibri"/>
                <a:cs typeface="Calibri"/>
                <a:sym typeface="Calibri"/>
              </a:rPr>
              <a:t>Hướng dẫn học bài online tiếp theo</a:t>
            </a:r>
            <a:endParaRPr sz="4000" b="1" i="0" u="none" strike="noStrike" cap="small">
              <a:solidFill>
                <a:srgbClr val="FFA15D"/>
              </a:solidFill>
              <a:latin typeface="Calibri"/>
              <a:ea typeface="Calibri"/>
              <a:cs typeface="Calibri"/>
              <a:sym typeface="Calibri"/>
            </a:endParaRPr>
          </a:p>
        </p:txBody>
      </p:sp>
      <p:cxnSp>
        <p:nvCxnSpPr>
          <p:cNvPr id="197" name="Google Shape;197;g1179929b434_1_102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98" name="Google Shape;198;g1179929b434_1_102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179929b434_1_113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204" name="Google Shape;204;g1179929b434_1_113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205" name="Google Shape;205;g1179929b434_1_1132"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06" name="Google Shape;206;g1179929b434_1_1132"/>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7" name="Google Shape;207;g1179929b434_1_1132"/>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g1179929b434_1_1132"/>
          <p:cNvSpPr txBox="1"/>
          <p:nvPr/>
        </p:nvSpPr>
        <p:spPr>
          <a:xfrm>
            <a:off x="826025" y="2067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White-box Test Techniques - Kỹ thuật kiểm thử hộp trắng</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Đường cơ sở</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câu lệnh</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quyết định</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nhánh</a:t>
            </a:r>
            <a:endParaRPr sz="2300" b="1">
              <a:solidFill>
                <a:srgbClr val="333333"/>
              </a:solidFill>
              <a:latin typeface="Quattrocento Sans"/>
              <a:ea typeface="Quattrocento Sans"/>
              <a:cs typeface="Quattrocento Sans"/>
              <a:sym typeface="Quattrocento Sans"/>
            </a:endParaRPr>
          </a:p>
        </p:txBody>
      </p:sp>
      <p:sp>
        <p:nvSpPr>
          <p:cNvPr id="209" name="Google Shape;209;g1179929b434_1_1132"/>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a:t>
            </a:r>
            <a:r>
              <a:rPr lang="en-US" sz="2800" b="1">
                <a:solidFill>
                  <a:srgbClr val="F79646"/>
                </a:solidFill>
                <a:latin typeface="Quattrocento Sans"/>
                <a:ea typeface="Quattrocento Sans"/>
                <a:cs typeface="Quattrocento Sans"/>
                <a:sym typeface="Quattrocento Sans"/>
              </a:rPr>
              <a:t>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179929b434_1_1239"/>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215" name="Google Shape;215;g1179929b434_1_123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16" name="Google Shape;216;g1179929b434_1_123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79929b434_1_124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22" name="Google Shape;222;g1179929b434_1_1245"/>
          <p:cNvSpPr txBox="1"/>
          <p:nvPr/>
        </p:nvSpPr>
        <p:spPr>
          <a:xfrm>
            <a:off x="338150" y="1425900"/>
            <a:ext cx="6246300" cy="53298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public double calculate(int amount)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double rushCharge = 0;</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if (nextday.equals("yes"))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rushCharge = 14.50;</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double tax = amount * .0725;</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if (amount &gt;= 1000)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shipcharge = amount * .06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 else if (amount &gt;= 200)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shipcharge = amount * .08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 else if (amount &gt;= 100)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shipcharge = 13.25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 else if (amount &gt;= 50)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shipcharge = 9.95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 else if (amount &gt;= 25)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shipcharge = 7.25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 else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shipcharge = 5.25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total = amount + tax + shipcharge;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return total;</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 // end calculate</a:t>
            </a:r>
            <a:endParaRPr sz="1667">
              <a:solidFill>
                <a:schemeClr val="dk1"/>
              </a:solidFill>
              <a:latin typeface="Quattrocento Sans"/>
              <a:ea typeface="Quattrocento Sans"/>
              <a:cs typeface="Quattrocento Sans"/>
              <a:sym typeface="Quattrocento Sans"/>
            </a:endParaRPr>
          </a:p>
        </p:txBody>
      </p:sp>
      <p:sp>
        <p:nvSpPr>
          <p:cNvPr id="223" name="Google Shape;223;g1179929b434_1_1245"/>
          <p:cNvSpPr txBox="1"/>
          <p:nvPr/>
        </p:nvSpPr>
        <p:spPr>
          <a:xfrm>
            <a:off x="400200" y="850800"/>
            <a:ext cx="98595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a:solidFill>
                  <a:schemeClr val="dk1"/>
                </a:solidFill>
                <a:latin typeface="Quattrocento Sans"/>
                <a:ea typeface="Quattrocento Sans"/>
                <a:cs typeface="Quattrocento Sans"/>
                <a:sym typeface="Quattrocento Sans"/>
              </a:rPr>
              <a:t>Cho hàm bên dưới. Nhóm hãy thực hiện</a:t>
            </a:r>
            <a:endParaRPr sz="30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p:txBody>
      </p:sp>
      <p:sp>
        <p:nvSpPr>
          <p:cNvPr id="224" name="Google Shape;224;g1179929b434_1_1245"/>
          <p:cNvSpPr txBox="1"/>
          <p:nvPr/>
        </p:nvSpPr>
        <p:spPr>
          <a:xfrm>
            <a:off x="6659900" y="1425900"/>
            <a:ext cx="5280000" cy="5139000"/>
          </a:xfrm>
          <a:prstGeom prst="rect">
            <a:avLst/>
          </a:prstGeom>
          <a:noFill/>
          <a:ln>
            <a:noFill/>
          </a:ln>
        </p:spPr>
        <p:txBody>
          <a:bodyPr spcFirstLastPara="1" wrap="square" lIns="91425" tIns="45700" rIns="91425" bIns="45700" anchor="t" anchorCtr="0">
            <a:normAutofit/>
          </a:bodyPr>
          <a:lstStyle/>
          <a:p>
            <a:pPr marL="457200" lvl="0" indent="-419100" algn="l" rtl="0">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Vẽ đồ thị đường cơ bản</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SzPts val="3000"/>
              <a:buFont typeface="Quattrocento Sans"/>
              <a:buAutoNum type="arabicPeriod"/>
            </a:pPr>
            <a:r>
              <a:rPr lang="en-US" sz="3000">
                <a:solidFill>
                  <a:srgbClr val="333333"/>
                </a:solidFill>
                <a:highlight>
                  <a:schemeClr val="lt1"/>
                </a:highlight>
                <a:latin typeface="Quattrocento Sans"/>
                <a:ea typeface="Quattrocento Sans"/>
                <a:cs typeface="Quattrocento Sans"/>
                <a:sym typeface="Quattrocento Sans"/>
              </a:rPr>
              <a:t>Tính độ phức tạp của kiểm thử đường cơ sở(</a:t>
            </a:r>
            <a:r>
              <a:rPr lang="en-US" sz="3000">
                <a:solidFill>
                  <a:schemeClr val="dk1"/>
                </a:solidFill>
                <a:latin typeface="Quattrocento Sans"/>
                <a:ea typeface="Quattrocento Sans"/>
                <a:cs typeface="Quattrocento Sans"/>
                <a:sym typeface="Quattrocento Sans"/>
              </a:rPr>
              <a:t>Cyclomatic </a:t>
            </a:r>
            <a:r>
              <a:rPr lang="en-US" sz="3000">
                <a:solidFill>
                  <a:srgbClr val="333333"/>
                </a:solidFill>
                <a:highlight>
                  <a:schemeClr val="lt1"/>
                </a:highlight>
                <a:latin typeface="Quattrocento Sans"/>
                <a:ea typeface="Quattrocento Sans"/>
                <a:cs typeface="Quattrocento Sans"/>
                <a:sym typeface="Quattrocento Sans"/>
              </a:rPr>
              <a:t>ký hiệu V(G) </a:t>
            </a: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Xác định tập hợp cơ sở của các con đường độc lập</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17bb294f8e_0_1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230" name="Google Shape;230;g117bb294f8e_0_12"/>
          <p:cNvSpPr txBox="1"/>
          <p:nvPr/>
        </p:nvSpPr>
        <p:spPr>
          <a:xfrm>
            <a:off x="693300" y="1381100"/>
            <a:ext cx="10889100" cy="51387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r>
              <a:rPr lang="en-US" sz="3000">
                <a:solidFill>
                  <a:schemeClr val="dk1"/>
                </a:solidFill>
                <a:latin typeface="Quattrocento Sans"/>
                <a:ea typeface="Quattrocento Sans"/>
                <a:cs typeface="Quattrocento Sans"/>
                <a:sym typeface="Quattrocento Sans"/>
              </a:rPr>
              <a:t>public void f()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if (x &gt; 0)</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  printf( "x is positive"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else if (x &lt; 0)</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  printf( "x is negative"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else</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  printf( "x is 0"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300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3000">
                <a:solidFill>
                  <a:schemeClr val="dk1"/>
                </a:solidFill>
                <a:latin typeface="Quattrocento Sans"/>
                <a:ea typeface="Quattrocento Sans"/>
                <a:cs typeface="Quattrocento Sans"/>
                <a:sym typeface="Quattrocento Sans"/>
              </a:rPr>
              <a:t>		} </a:t>
            </a:r>
            <a:endParaRPr sz="300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3000" b="1" i="1">
                <a:solidFill>
                  <a:schemeClr val="dk1"/>
                </a:solidFill>
                <a:latin typeface="Quattrocento Sans"/>
                <a:ea typeface="Quattrocento Sans"/>
                <a:cs typeface="Quattrocento Sans"/>
                <a:sym typeface="Quattrocento Sans"/>
              </a:rPr>
              <a:t>Ngoài việc thực hiện giống bài online nhóm có thể thực hiện bao phủ trên công cụ như netbean, eclipse hoặc bất kỳ tool IDE</a:t>
            </a:r>
            <a:endParaRPr sz="3000" b="1" i="1">
              <a:solidFill>
                <a:schemeClr val="dk1"/>
              </a:solidFill>
              <a:latin typeface="Quattrocento Sans"/>
              <a:ea typeface="Quattrocento Sans"/>
              <a:cs typeface="Quattrocento Sans"/>
              <a:sym typeface="Quattrocento Sans"/>
            </a:endParaRPr>
          </a:p>
        </p:txBody>
      </p:sp>
      <p:sp>
        <p:nvSpPr>
          <p:cNvPr id="231" name="Google Shape;231;g117bb294f8e_0_12"/>
          <p:cNvSpPr txBox="1"/>
          <p:nvPr/>
        </p:nvSpPr>
        <p:spPr>
          <a:xfrm>
            <a:off x="400200" y="850800"/>
            <a:ext cx="111822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a:solidFill>
                  <a:schemeClr val="dk1"/>
                </a:solidFill>
                <a:latin typeface="Quattrocento Sans"/>
                <a:ea typeface="Quattrocento Sans"/>
                <a:cs typeface="Quattrocento Sans"/>
                <a:sym typeface="Quattrocento Sans"/>
              </a:rPr>
              <a:t>Cho đoạn code bên dưới. Nhóm hãy thực hiện bao phủ 100% </a:t>
            </a:r>
            <a:endParaRPr sz="30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0"/>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17bb294f8e_0_46"/>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5: Kỹ thuật kiểm thử</a:t>
            </a:r>
            <a:endParaRPr/>
          </a:p>
        </p:txBody>
      </p:sp>
      <p:sp>
        <p:nvSpPr>
          <p:cNvPr id="242" name="Google Shape;242;g117bb294f8e_0_46"/>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bản(P2)</a:t>
            </a:r>
            <a:endParaRPr/>
          </a:p>
        </p:txBody>
      </p:sp>
      <p:pic>
        <p:nvPicPr>
          <p:cNvPr id="243" name="Google Shape;243;g117bb294f8e_0_46"/>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179929b434_1_0"/>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118" name="Google Shape;118;g1179929b434_1_0"/>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19" name="Google Shape;119;g1179929b434_1_0"/>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17bb294f8e_0_20"/>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249" name="Google Shape;249;g117bb294f8e_0_20"/>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50" name="Google Shape;250;g117bb294f8e_0_20"/>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17bb294f8e_0_2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256" name="Google Shape;256;g117bb294f8e_0_2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257" name="Google Shape;257;g117bb294f8e_0_26"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58" name="Google Shape;258;g117bb294f8e_0_26"/>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9" name="Google Shape;259;g117bb294f8e_0_26"/>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g117bb294f8e_0_26"/>
          <p:cNvSpPr txBox="1"/>
          <p:nvPr/>
        </p:nvSpPr>
        <p:spPr>
          <a:xfrm>
            <a:off x="913875" y="2171375"/>
            <a:ext cx="8074800" cy="39339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White-box Test Techniques - Kỹ thuật kiểm thử hộp trắng</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Đường cơ sở</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câu lệnh</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quyết định</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bao phủ nhánh</a:t>
            </a:r>
            <a:endParaRPr sz="3000" b="1">
              <a:solidFill>
                <a:srgbClr val="333333"/>
              </a:solidFill>
              <a:latin typeface="Quattrocento Sans"/>
              <a:ea typeface="Quattrocento Sans"/>
              <a:cs typeface="Quattrocento Sans"/>
              <a:sym typeface="Quattrocento Sans"/>
            </a:endParaRPr>
          </a:p>
        </p:txBody>
      </p:sp>
      <p:sp>
        <p:nvSpPr>
          <p:cNvPr id="261" name="Google Shape;261;g117bb294f8e_0_26"/>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17bb294f8e_0_3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67" name="Google Shape;267;g117bb294f8e_0_3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425450" algn="l" rtl="0">
              <a:spcBef>
                <a:spcPts val="480"/>
              </a:spcBef>
              <a:spcAft>
                <a:spcPts val="0"/>
              </a:spcAft>
              <a:buClr>
                <a:srgbClr val="FF5A33"/>
              </a:buClr>
              <a:buSzPts val="4100"/>
              <a:buChar char="❑"/>
            </a:pPr>
            <a:r>
              <a:rPr lang="en-US" sz="4100">
                <a:solidFill>
                  <a:srgbClr val="333333"/>
                </a:solidFill>
                <a:highlight>
                  <a:schemeClr val="lt1"/>
                </a:highlight>
              </a:rPr>
              <a:t>Kỹ thuật đường cơ sở - Basic path testing 1</a:t>
            </a:r>
            <a:endParaRPr sz="4100">
              <a:solidFill>
                <a:srgbClr val="333333"/>
              </a:solidFill>
              <a:highlight>
                <a:schemeClr val="lt1"/>
              </a:highlight>
            </a:endParaRPr>
          </a:p>
          <a:p>
            <a:pPr marL="342900" lvl="0" indent="-425450" algn="l" rtl="0">
              <a:spcBef>
                <a:spcPts val="480"/>
              </a:spcBef>
              <a:spcAft>
                <a:spcPts val="0"/>
              </a:spcAft>
              <a:buClr>
                <a:srgbClr val="FF5A33"/>
              </a:buClr>
              <a:buSzPts val="4100"/>
              <a:buChar char="❑"/>
            </a:pPr>
            <a:r>
              <a:rPr lang="en-US" sz="4100">
                <a:solidFill>
                  <a:srgbClr val="333333"/>
                </a:solidFill>
                <a:highlight>
                  <a:schemeClr val="lt1"/>
                </a:highlight>
              </a:rPr>
              <a:t>Kỹ thuật bao phủ câu lệnh - Statement coverage 2</a:t>
            </a:r>
            <a:endParaRPr sz="4100">
              <a:solidFill>
                <a:srgbClr val="333333"/>
              </a:solidFill>
              <a:highlight>
                <a:schemeClr val="lt1"/>
              </a:highlight>
            </a:endParaRPr>
          </a:p>
          <a:p>
            <a:pPr marL="342900" lvl="0" indent="-425450" algn="l" rtl="0">
              <a:spcBef>
                <a:spcPts val="480"/>
              </a:spcBef>
              <a:spcAft>
                <a:spcPts val="0"/>
              </a:spcAft>
              <a:buClr>
                <a:srgbClr val="FF5A33"/>
              </a:buClr>
              <a:buSzPts val="4100"/>
              <a:buChar char="❑"/>
            </a:pPr>
            <a:r>
              <a:rPr lang="en-US" sz="4100">
                <a:solidFill>
                  <a:srgbClr val="333333"/>
                </a:solidFill>
                <a:highlight>
                  <a:schemeClr val="lt1"/>
                </a:highlight>
              </a:rPr>
              <a:t>Kỹ thuật bao phủ quyết định - Decision coverage 3</a:t>
            </a:r>
            <a:endParaRPr sz="4100">
              <a:solidFill>
                <a:srgbClr val="333333"/>
              </a:solidFill>
              <a:highlight>
                <a:schemeClr val="lt1"/>
              </a:highlight>
            </a:endParaRPr>
          </a:p>
          <a:p>
            <a:pPr marL="342900" lvl="0" indent="-425450" algn="l" rtl="0">
              <a:spcBef>
                <a:spcPts val="480"/>
              </a:spcBef>
              <a:spcAft>
                <a:spcPts val="0"/>
              </a:spcAft>
              <a:buClr>
                <a:srgbClr val="FF5A33"/>
              </a:buClr>
              <a:buSzPts val="4100"/>
              <a:buChar char="❑"/>
            </a:pPr>
            <a:r>
              <a:rPr lang="en-US" sz="4100">
                <a:solidFill>
                  <a:srgbClr val="333333"/>
                </a:solidFill>
                <a:highlight>
                  <a:schemeClr val="lt1"/>
                </a:highlight>
              </a:rPr>
              <a:t>Kỹ thuật bao phủ nhánh - Branch coverage 4</a:t>
            </a:r>
            <a:endParaRPr sz="4100">
              <a:solidFill>
                <a:srgbClr val="333333"/>
              </a:solidFill>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17bb294f8e_0_4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273" name="Google Shape;273;g117bb294f8e_0_41"/>
          <p:cNvSpPr txBox="1">
            <a:spLocks noGrp="1"/>
          </p:cNvSpPr>
          <p:nvPr>
            <p:ph type="body" idx="1"/>
          </p:nvPr>
        </p:nvSpPr>
        <p:spPr>
          <a:xfrm>
            <a:off x="691250" y="1066800"/>
            <a:ext cx="6639600" cy="5700300"/>
          </a:xfrm>
          <a:prstGeom prst="rect">
            <a:avLst/>
          </a:prstGeom>
          <a:noFill/>
          <a:ln>
            <a:noFill/>
          </a:ln>
        </p:spPr>
        <p:txBody>
          <a:bodyPr spcFirstLastPara="1" wrap="square" lIns="91425" tIns="45700" rIns="91425" bIns="45700" anchor="t" anchorCtr="0">
            <a:noAutofit/>
          </a:bodyPr>
          <a:lstStyle/>
          <a:p>
            <a:pPr marL="457200" lvl="0" indent="-457200" algn="l" rtl="0">
              <a:spcBef>
                <a:spcPts val="560"/>
              </a:spcBef>
              <a:spcAft>
                <a:spcPts val="0"/>
              </a:spcAft>
              <a:buSzPts val="3600"/>
              <a:buChar char="❑"/>
            </a:pPr>
            <a:r>
              <a:rPr lang="en-US" sz="3600"/>
              <a:t>Nhìn vào sơ đồ hãy  tìm đường cơ bản. 5</a:t>
            </a:r>
            <a:endParaRPr sz="3600"/>
          </a:p>
          <a:p>
            <a:pPr marL="457200" lvl="0" indent="-457200" algn="l" rtl="0">
              <a:spcBef>
                <a:spcPts val="560"/>
              </a:spcBef>
              <a:spcAft>
                <a:spcPts val="0"/>
              </a:spcAft>
              <a:buSzPts val="3600"/>
              <a:buChar char="❑"/>
            </a:pPr>
            <a:r>
              <a:rPr lang="en-US" sz="4000">
                <a:solidFill>
                  <a:srgbClr val="333333"/>
                </a:solidFill>
                <a:highlight>
                  <a:schemeClr val="lt1"/>
                </a:highlight>
              </a:rPr>
              <a:t>Tính độ phức tạp của kiểm thử đường cơ sở(</a:t>
            </a:r>
            <a:r>
              <a:rPr lang="en-US" sz="3600"/>
              <a:t>Cyclomatic </a:t>
            </a:r>
            <a:r>
              <a:rPr lang="en-US" sz="3700">
                <a:solidFill>
                  <a:srgbClr val="333333"/>
                </a:solidFill>
                <a:highlight>
                  <a:schemeClr val="lt1"/>
                </a:highlight>
              </a:rPr>
              <a:t>ký hiệu V(G) </a:t>
            </a:r>
            <a:r>
              <a:rPr lang="en-US" sz="3600"/>
              <a:t>) 6</a:t>
            </a:r>
            <a:endParaRPr sz="3600"/>
          </a:p>
        </p:txBody>
      </p:sp>
      <p:pic>
        <p:nvPicPr>
          <p:cNvPr id="274" name="Google Shape;274;g117bb294f8e_0_41"/>
          <p:cNvPicPr preferRelativeResize="0"/>
          <p:nvPr/>
        </p:nvPicPr>
        <p:blipFill>
          <a:blip r:embed="rId3">
            <a:alphaModFix/>
          </a:blip>
          <a:stretch>
            <a:fillRect/>
          </a:stretch>
        </p:blipFill>
        <p:spPr>
          <a:xfrm>
            <a:off x="7203625" y="892250"/>
            <a:ext cx="4784750" cy="587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17bb294f8e_0_5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280" name="Google Shape;280;g117bb294f8e_0_52"/>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457200" lvl="0" indent="-457200" algn="l" rtl="0">
              <a:spcBef>
                <a:spcPts val="560"/>
              </a:spcBef>
              <a:spcAft>
                <a:spcPts val="0"/>
              </a:spcAft>
              <a:buSzPts val="3600"/>
              <a:buChar char="❑"/>
            </a:pPr>
            <a:r>
              <a:rPr lang="en-US" sz="3600"/>
              <a:t>Các bước thực hiện kỹ thuật đường cơ bản là gì? 7</a:t>
            </a:r>
            <a:endParaRPr sz="3600"/>
          </a:p>
          <a:p>
            <a:pPr marL="457200" lvl="0" indent="-457200" algn="l" rtl="0">
              <a:spcBef>
                <a:spcPts val="560"/>
              </a:spcBef>
              <a:spcAft>
                <a:spcPts val="0"/>
              </a:spcAft>
              <a:buSzPts val="3600"/>
              <a:buChar char="❑"/>
            </a:pPr>
            <a:r>
              <a:rPr lang="en-US" sz="3600"/>
              <a:t>Như thế nào là “Nút Vị Tự” ? 8</a:t>
            </a:r>
            <a:endParaRPr sz="3600"/>
          </a:p>
          <a:p>
            <a:pPr marL="457200" lvl="0" indent="-457200" algn="l" rtl="0">
              <a:spcBef>
                <a:spcPts val="560"/>
              </a:spcBef>
              <a:spcAft>
                <a:spcPts val="0"/>
              </a:spcAft>
              <a:buSzPts val="3600"/>
              <a:buChar char="❑"/>
            </a:pPr>
            <a:r>
              <a:rPr lang="en-US" sz="3600"/>
              <a:t>Nêu công thức tính độ phức tạp khi áp dụng kỹ thuật đường cơ bản? 1</a:t>
            </a:r>
            <a:endParaRPr sz="3600"/>
          </a:p>
          <a:p>
            <a:pPr marL="457200" lvl="0" indent="-457200" algn="l" rtl="0">
              <a:spcBef>
                <a:spcPts val="560"/>
              </a:spcBef>
              <a:spcAft>
                <a:spcPts val="0"/>
              </a:spcAft>
              <a:buSzPts val="3600"/>
              <a:buChar char="❑"/>
            </a:pPr>
            <a:r>
              <a:rPr lang="en-US" sz="3600"/>
              <a:t>Kỹ thuật bao phủ câu lệnh yêu cầu bao phủ bao nhiêu %? Nêu công thức tính kỹ thuật bao phủ câu lệnh? 2</a:t>
            </a:r>
            <a:endParaRPr sz="3600"/>
          </a:p>
          <a:p>
            <a:pPr marL="457200" lvl="0" indent="-457200" algn="l" rtl="0">
              <a:spcBef>
                <a:spcPts val="560"/>
              </a:spcBef>
              <a:spcAft>
                <a:spcPts val="0"/>
              </a:spcAft>
              <a:buSzPts val="3600"/>
              <a:buChar char="❑"/>
            </a:pPr>
            <a:r>
              <a:rPr lang="en-US" sz="3600"/>
              <a:t>Kỹ thuật bao phủ quyết định thực thi việc gì ? 3</a:t>
            </a:r>
            <a:endParaRPr sz="3600"/>
          </a:p>
          <a:p>
            <a:pPr marL="457200" lvl="0" indent="-457200" algn="l" rtl="0">
              <a:spcBef>
                <a:spcPts val="560"/>
              </a:spcBef>
              <a:spcAft>
                <a:spcPts val="0"/>
              </a:spcAft>
              <a:buSzPts val="3600"/>
              <a:buChar char="❑"/>
            </a:pPr>
            <a:r>
              <a:rPr lang="en-US" sz="3600"/>
              <a:t>Kỹ thuật bao phủ nhánh thực thi việc gì ? 4</a:t>
            </a:r>
            <a:endParaRPr sz="3600"/>
          </a:p>
          <a:p>
            <a:pPr marL="342900" lvl="0" indent="-165100" algn="l" rtl="0">
              <a:spcBef>
                <a:spcPts val="0"/>
              </a:spcBef>
              <a:spcAft>
                <a:spcPts val="0"/>
              </a:spcAft>
              <a:buClr>
                <a:srgbClr val="FF5A33"/>
              </a:buClr>
              <a:buSzPts val="2800"/>
              <a:buFont typeface="Noto Sans Symbols"/>
              <a:buNone/>
            </a:pP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anim calcmode="lin" valueType="num">
                                      <p:cBhvr additive="base">
                                        <p:cTn id="7" dur="1000"/>
                                        <p:tgtEl>
                                          <p:spTgt spid="28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0">
                                            <p:txEl>
                                              <p:pRg st="1" end="1"/>
                                            </p:txEl>
                                          </p:spTgt>
                                        </p:tgtEl>
                                        <p:attrNameLst>
                                          <p:attrName>style.visibility</p:attrName>
                                        </p:attrNameLst>
                                      </p:cBhvr>
                                      <p:to>
                                        <p:strVal val="visible"/>
                                      </p:to>
                                    </p:set>
                                    <p:anim calcmode="lin" valueType="num">
                                      <p:cBhvr additive="base">
                                        <p:cTn id="12" dur="1000"/>
                                        <p:tgtEl>
                                          <p:spTgt spid="28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80">
                                            <p:txEl>
                                              <p:pRg st="2" end="2"/>
                                            </p:txEl>
                                          </p:spTgt>
                                        </p:tgtEl>
                                        <p:attrNameLst>
                                          <p:attrName>style.visibility</p:attrName>
                                        </p:attrNameLst>
                                      </p:cBhvr>
                                      <p:to>
                                        <p:strVal val="visible"/>
                                      </p:to>
                                    </p:set>
                                    <p:anim calcmode="lin" valueType="num">
                                      <p:cBhvr additive="base">
                                        <p:cTn id="17" dur="1000"/>
                                        <p:tgtEl>
                                          <p:spTgt spid="28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80">
                                            <p:txEl>
                                              <p:pRg st="3" end="3"/>
                                            </p:txEl>
                                          </p:spTgt>
                                        </p:tgtEl>
                                        <p:attrNameLst>
                                          <p:attrName>style.visibility</p:attrName>
                                        </p:attrNameLst>
                                      </p:cBhvr>
                                      <p:to>
                                        <p:strVal val="visible"/>
                                      </p:to>
                                    </p:set>
                                    <p:anim calcmode="lin" valueType="num">
                                      <p:cBhvr additive="base">
                                        <p:cTn id="22" dur="1000"/>
                                        <p:tgtEl>
                                          <p:spTgt spid="280">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80">
                                            <p:txEl>
                                              <p:pRg st="4" end="4"/>
                                            </p:txEl>
                                          </p:spTgt>
                                        </p:tgtEl>
                                        <p:attrNameLst>
                                          <p:attrName>style.visibility</p:attrName>
                                        </p:attrNameLst>
                                      </p:cBhvr>
                                      <p:to>
                                        <p:strVal val="visible"/>
                                      </p:to>
                                    </p:set>
                                    <p:anim calcmode="lin" valueType="num">
                                      <p:cBhvr additive="base">
                                        <p:cTn id="27" dur="1000"/>
                                        <p:tgtEl>
                                          <p:spTgt spid="280">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80">
                                            <p:txEl>
                                              <p:pRg st="5" end="5"/>
                                            </p:txEl>
                                          </p:spTgt>
                                        </p:tgtEl>
                                        <p:attrNameLst>
                                          <p:attrName>style.visibility</p:attrName>
                                        </p:attrNameLst>
                                      </p:cBhvr>
                                      <p:to>
                                        <p:strVal val="visible"/>
                                      </p:to>
                                    </p:set>
                                    <p:anim calcmode="lin" valueType="num">
                                      <p:cBhvr additive="base">
                                        <p:cTn id="32" dur="1000"/>
                                        <p:tgtEl>
                                          <p:spTgt spid="280">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17bb294f8e_0_59"/>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286" name="Google Shape;286;g117bb294f8e_0_59"/>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87" name="Google Shape;287;g117bb294f8e_0_59"/>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17bb294f8e_0_6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93" name="Google Shape;293;g117bb294f8e_0_65"/>
          <p:cNvSpPr txBox="1"/>
          <p:nvPr/>
        </p:nvSpPr>
        <p:spPr>
          <a:xfrm>
            <a:off x="400200" y="1473075"/>
            <a:ext cx="5695800" cy="53298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public double calculate(int amount)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double rushCharge = 0;</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if (nextday.equals("yes"))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rushCharge = 14.50;</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double tax = amount * .0725;</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if (amount &gt;= 1000)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amount * .06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200)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amount * .08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100)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13.25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50)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9.95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25)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7.25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5.25 + rushCharge;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total = amount + tax + shipcharge;</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return total;</a:t>
            </a: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 end calculate</a:t>
            </a:r>
            <a:endParaRPr sz="1667">
              <a:solidFill>
                <a:schemeClr val="dk1"/>
              </a:solidFill>
              <a:latin typeface="Quattrocento Sans"/>
              <a:ea typeface="Quattrocento Sans"/>
              <a:cs typeface="Quattrocento Sans"/>
              <a:sym typeface="Quattrocento Sans"/>
            </a:endParaRPr>
          </a:p>
        </p:txBody>
      </p:sp>
      <p:sp>
        <p:nvSpPr>
          <p:cNvPr id="294" name="Google Shape;294;g117bb294f8e_0_65"/>
          <p:cNvSpPr txBox="1"/>
          <p:nvPr/>
        </p:nvSpPr>
        <p:spPr>
          <a:xfrm>
            <a:off x="400200" y="850800"/>
            <a:ext cx="98595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a:solidFill>
                  <a:schemeClr val="dk1"/>
                </a:solidFill>
                <a:latin typeface="Quattrocento Sans"/>
                <a:ea typeface="Quattrocento Sans"/>
                <a:cs typeface="Quattrocento Sans"/>
                <a:sym typeface="Quattrocento Sans"/>
              </a:rPr>
              <a:t>Cho hàm bên dưới. Nhóm hãy thực hiện</a:t>
            </a:r>
            <a:endParaRPr sz="30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p:txBody>
      </p:sp>
      <p:sp>
        <p:nvSpPr>
          <p:cNvPr id="295" name="Google Shape;295;g117bb294f8e_0_65"/>
          <p:cNvSpPr txBox="1"/>
          <p:nvPr/>
        </p:nvSpPr>
        <p:spPr>
          <a:xfrm>
            <a:off x="6565575" y="1616850"/>
            <a:ext cx="5374500" cy="4947900"/>
          </a:xfrm>
          <a:prstGeom prst="rect">
            <a:avLst/>
          </a:prstGeom>
          <a:noFill/>
          <a:ln>
            <a:noFill/>
          </a:ln>
        </p:spPr>
        <p:txBody>
          <a:bodyPr spcFirstLastPara="1" wrap="square" lIns="91425" tIns="45700" rIns="91425" bIns="45700" anchor="t" anchorCtr="0">
            <a:normAutofit/>
          </a:bodyPr>
          <a:lstStyle/>
          <a:p>
            <a:pPr marL="457200" lvl="0" indent="-419100" algn="l" rtl="0">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Vẽ đồ thị đường cơ bản</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SzPts val="3000"/>
              <a:buFont typeface="Quattrocento Sans"/>
              <a:buAutoNum type="arabicPeriod"/>
            </a:pPr>
            <a:r>
              <a:rPr lang="en-US" sz="3000">
                <a:solidFill>
                  <a:srgbClr val="333333"/>
                </a:solidFill>
                <a:highlight>
                  <a:schemeClr val="lt1"/>
                </a:highlight>
                <a:latin typeface="Quattrocento Sans"/>
                <a:ea typeface="Quattrocento Sans"/>
                <a:cs typeface="Quattrocento Sans"/>
                <a:sym typeface="Quattrocento Sans"/>
              </a:rPr>
              <a:t>Tính độ phức tạp của kiểm thử đường cơ sở(</a:t>
            </a:r>
            <a:r>
              <a:rPr lang="en-US" sz="3000">
                <a:solidFill>
                  <a:schemeClr val="dk1"/>
                </a:solidFill>
                <a:latin typeface="Quattrocento Sans"/>
                <a:ea typeface="Quattrocento Sans"/>
                <a:cs typeface="Quattrocento Sans"/>
                <a:sym typeface="Quattrocento Sans"/>
              </a:rPr>
              <a:t>Cyclomatic </a:t>
            </a:r>
            <a:r>
              <a:rPr lang="en-US" sz="3000">
                <a:solidFill>
                  <a:srgbClr val="333333"/>
                </a:solidFill>
                <a:highlight>
                  <a:schemeClr val="lt1"/>
                </a:highlight>
                <a:latin typeface="Quattrocento Sans"/>
                <a:ea typeface="Quattrocento Sans"/>
                <a:cs typeface="Quattrocento Sans"/>
                <a:sym typeface="Quattrocento Sans"/>
              </a:rPr>
              <a:t>ký hiệu V(G) </a:t>
            </a: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Xác định tập hợp cơ sở của các con đường độc lập</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17bb294f8e_0_7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301" name="Google Shape;301;g117bb294f8e_0_72"/>
          <p:cNvSpPr txBox="1"/>
          <p:nvPr/>
        </p:nvSpPr>
        <p:spPr>
          <a:xfrm>
            <a:off x="693300" y="1381100"/>
            <a:ext cx="10889100" cy="51387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r>
              <a:rPr lang="en-US" sz="3000">
                <a:solidFill>
                  <a:schemeClr val="dk1"/>
                </a:solidFill>
                <a:latin typeface="Quattrocento Sans"/>
                <a:ea typeface="Quattrocento Sans"/>
                <a:cs typeface="Quattrocento Sans"/>
                <a:sym typeface="Quattrocento Sans"/>
              </a:rPr>
              <a:t>public void f()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if (x &gt; 0)</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  printf( "x is positive"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else if (x &lt; 0)</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  printf( "x is negative"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else</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  printf( "x is 0" );</a:t>
            </a:r>
            <a:endParaRPr sz="3000">
              <a:solidFill>
                <a:schemeClr val="dk1"/>
              </a:solidFill>
              <a:latin typeface="Quattrocento Sans"/>
              <a:ea typeface="Quattrocento Sans"/>
              <a:cs typeface="Quattrocento Sans"/>
              <a:sym typeface="Quattrocento Sans"/>
            </a:endParaRPr>
          </a:p>
          <a:p>
            <a:pPr marL="1257300" lvl="0" indent="0" algn="l" rtl="0">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endParaRPr sz="300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SzPts val="523"/>
              <a:buNone/>
            </a:pPr>
            <a:r>
              <a:rPr lang="en-US" sz="3000">
                <a:solidFill>
                  <a:schemeClr val="dk1"/>
                </a:solidFill>
                <a:latin typeface="Quattrocento Sans"/>
                <a:ea typeface="Quattrocento Sans"/>
                <a:cs typeface="Quattrocento Sans"/>
                <a:sym typeface="Quattrocento Sans"/>
              </a:rPr>
              <a:t>		} </a:t>
            </a:r>
            <a:endParaRPr sz="3000">
              <a:solidFill>
                <a:schemeClr val="dk1"/>
              </a:solidFill>
              <a:latin typeface="Quattrocento Sans"/>
              <a:ea typeface="Quattrocento Sans"/>
              <a:cs typeface="Quattrocento Sans"/>
              <a:sym typeface="Quattrocento Sans"/>
            </a:endParaRPr>
          </a:p>
          <a:p>
            <a:pPr marL="342900" lvl="0" indent="0" algn="l" rtl="0">
              <a:lnSpc>
                <a:spcPct val="80000"/>
              </a:lnSpc>
              <a:spcBef>
                <a:spcPts val="0"/>
              </a:spcBef>
              <a:spcAft>
                <a:spcPts val="0"/>
              </a:spcAft>
              <a:buClr>
                <a:schemeClr val="dk1"/>
              </a:buClr>
              <a:buSzPts val="523"/>
              <a:buFont typeface="Arial"/>
              <a:buNone/>
            </a:pPr>
            <a:r>
              <a:rPr lang="en-US" sz="3000" b="1" i="1">
                <a:solidFill>
                  <a:schemeClr val="dk1"/>
                </a:solidFill>
                <a:latin typeface="Quattrocento Sans"/>
                <a:ea typeface="Quattrocento Sans"/>
                <a:cs typeface="Quattrocento Sans"/>
                <a:sym typeface="Quattrocento Sans"/>
              </a:rPr>
              <a:t>Ngoài việc thực hiện giống bài online nhóm có thể thực hiện bao phủ trên công cụ như netbean, eclipse hoặc bất kỳ tool IDE</a:t>
            </a:r>
            <a:endParaRPr sz="3000" b="1" i="1">
              <a:solidFill>
                <a:schemeClr val="dk1"/>
              </a:solidFill>
              <a:latin typeface="Quattrocento Sans"/>
              <a:ea typeface="Quattrocento Sans"/>
              <a:cs typeface="Quattrocento Sans"/>
              <a:sym typeface="Quattrocento Sans"/>
            </a:endParaRPr>
          </a:p>
        </p:txBody>
      </p:sp>
      <p:sp>
        <p:nvSpPr>
          <p:cNvPr id="302" name="Google Shape;302;g117bb294f8e_0_72"/>
          <p:cNvSpPr txBox="1"/>
          <p:nvPr/>
        </p:nvSpPr>
        <p:spPr>
          <a:xfrm>
            <a:off x="400200" y="850800"/>
            <a:ext cx="11182200" cy="677400"/>
          </a:xfrm>
          <a:prstGeom prst="rect">
            <a:avLst/>
          </a:prstGeom>
          <a:noFill/>
          <a:ln>
            <a:noFill/>
          </a:ln>
        </p:spPr>
        <p:txBody>
          <a:bodyPr spcFirstLastPara="1" wrap="square" lIns="91425" tIns="45700" rIns="91425" bIns="45700" anchor="t" anchorCtr="0">
            <a:noAutofit/>
          </a:bodyPr>
          <a:lstStyle/>
          <a:p>
            <a:pPr marL="342900" lvl="0" indent="-355600" algn="l" rtl="0">
              <a:spcBef>
                <a:spcPts val="0"/>
              </a:spcBef>
              <a:spcAft>
                <a:spcPts val="0"/>
              </a:spcAft>
              <a:buClr>
                <a:srgbClr val="FF5A33"/>
              </a:buClr>
              <a:buSzPts val="3000"/>
              <a:buFont typeface="Quattrocento Sans"/>
              <a:buChar char="❑"/>
            </a:pPr>
            <a:r>
              <a:rPr lang="en-US" sz="3000">
                <a:solidFill>
                  <a:schemeClr val="dk1"/>
                </a:solidFill>
                <a:latin typeface="Quattrocento Sans"/>
                <a:ea typeface="Quattrocento Sans"/>
                <a:cs typeface="Quattrocento Sans"/>
                <a:sym typeface="Quattrocento Sans"/>
              </a:rPr>
              <a:t>Cho đoạn code bên dưới. Nhóm hãy thực hiện bao phủ 100% </a:t>
            </a:r>
            <a:endParaRPr sz="30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17bb294f8e_0_131"/>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308" name="Google Shape;308;g117bb294f8e_0_131"/>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09" name="Google Shape;309;g117bb294f8e_0_131"/>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117bb294f8e_0_13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315" name="Google Shape;315;g117bb294f8e_0_13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Lab, Quizz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179929b434_1_20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125" name="Google Shape;125;g1179929b434_1_20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126" name="Google Shape;126;g1179929b434_1_206"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27" name="Google Shape;127;g1179929b434_1_206"/>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8" name="Google Shape;128;g1179929b434_1_206"/>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g1179929b434_1_206"/>
          <p:cNvSpPr txBox="1"/>
          <p:nvPr/>
        </p:nvSpPr>
        <p:spPr>
          <a:xfrm>
            <a:off x="972000" y="2067600"/>
            <a:ext cx="80748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Black-box Test Techniques - Kỹ thuật kiểm thử hộp đen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phân vùng tương đương </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phân tích giá trị biên</a:t>
            </a:r>
            <a:endParaRPr sz="3000" b="1">
              <a:solidFill>
                <a:srgbClr val="333333"/>
              </a:solidFill>
              <a:latin typeface="Quattrocento Sans"/>
              <a:ea typeface="Quattrocento Sans"/>
              <a:cs typeface="Quattrocento Sans"/>
              <a:sym typeface="Quattrocento Sans"/>
            </a:endParaRPr>
          </a:p>
          <a:p>
            <a:pPr marL="914400" lvl="1"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Kỹ thuật bảng quyết định </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Experience base Techniques - Kỹ thuật kiểm thử dựa trên kinh nghiệm</a:t>
            </a:r>
            <a:endParaRPr sz="3000" b="1">
              <a:solidFill>
                <a:srgbClr val="333333"/>
              </a:solidFill>
              <a:latin typeface="Quattrocento Sans"/>
              <a:ea typeface="Quattrocento Sans"/>
              <a:cs typeface="Quattrocento Sans"/>
              <a:sym typeface="Quattrocento Sans"/>
            </a:endParaRPr>
          </a:p>
        </p:txBody>
      </p:sp>
      <p:sp>
        <p:nvSpPr>
          <p:cNvPr id="130" name="Google Shape;130;g1179929b434_1_206"/>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117bb294f8e_0_12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321" name="Google Shape;321;g117bb294f8e_0_121"/>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322" name="Google Shape;322;g117bb294f8e_0_121"/>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23" name="Google Shape;323;g117bb294f8e_0_121"/>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4" name="Google Shape;324;g117bb294f8e_0_121"/>
          <p:cNvSpPr txBox="1"/>
          <p:nvPr/>
        </p:nvSpPr>
        <p:spPr>
          <a:xfrm>
            <a:off x="799650" y="2067600"/>
            <a:ext cx="8229600" cy="3933900"/>
          </a:xfrm>
          <a:prstGeom prst="rect">
            <a:avLst/>
          </a:prstGeom>
          <a:noFill/>
          <a:ln>
            <a:noFill/>
          </a:ln>
        </p:spPr>
        <p:txBody>
          <a:bodyPr spcFirstLastPara="1" wrap="square" lIns="91425" tIns="45700" rIns="91425" bIns="45700" anchor="t" anchorCtr="0">
            <a:noAutofit/>
          </a:bodyPr>
          <a:lstStyle/>
          <a:p>
            <a:pPr marL="457200" lvl="0" indent="-463550" algn="l" rtl="0">
              <a:lnSpc>
                <a:spcPct val="115000"/>
              </a:lnSpc>
              <a:spcBef>
                <a:spcPts val="0"/>
              </a:spcBef>
              <a:spcAft>
                <a:spcPts val="0"/>
              </a:spcAft>
              <a:buClr>
                <a:srgbClr val="333333"/>
              </a:buClr>
              <a:buSzPts val="3700"/>
              <a:buFont typeface="Quattrocento Sans"/>
              <a:buChar char="•"/>
            </a:pPr>
            <a:r>
              <a:rPr lang="en-US" sz="2900" b="1">
                <a:solidFill>
                  <a:srgbClr val="333333"/>
                </a:solidFill>
                <a:latin typeface="Quattrocento Sans"/>
                <a:ea typeface="Quattrocento Sans"/>
                <a:cs typeface="Quattrocento Sans"/>
                <a:sym typeface="Quattrocento Sans"/>
              </a:rPr>
              <a:t>Black-box Test Techniques - Kỹ thuật kiểm thử hộp đen</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Kỹ thuật phân vùng tương đương </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Kỹ thuật phân tích giá trị biên</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Kỹ thuật bảng quyết định - Deciѕion Tableѕ</a:t>
            </a:r>
            <a:endParaRPr sz="2900" b="1">
              <a:solidFill>
                <a:srgbClr val="333333"/>
              </a:solidFill>
              <a:latin typeface="Quattrocento Sans"/>
              <a:ea typeface="Quattrocento Sans"/>
              <a:cs typeface="Quattrocento Sans"/>
              <a:sym typeface="Quattrocento Sans"/>
            </a:endParaRPr>
          </a:p>
          <a:p>
            <a:pPr marL="457200" lvl="0" indent="-463550" algn="l" rtl="0">
              <a:lnSpc>
                <a:spcPct val="115000"/>
              </a:lnSpc>
              <a:spcBef>
                <a:spcPts val="0"/>
              </a:spcBef>
              <a:spcAft>
                <a:spcPts val="0"/>
              </a:spcAft>
              <a:buClr>
                <a:srgbClr val="333333"/>
              </a:buClr>
              <a:buSzPts val="3700"/>
              <a:buFont typeface="Quattrocento Sans"/>
              <a:buChar char="•"/>
            </a:pPr>
            <a:r>
              <a:rPr lang="en-US" sz="2900" b="1">
                <a:solidFill>
                  <a:srgbClr val="333333"/>
                </a:solidFill>
                <a:latin typeface="Quattrocento Sans"/>
                <a:ea typeface="Quattrocento Sans"/>
                <a:cs typeface="Quattrocento Sans"/>
                <a:sym typeface="Quattrocento Sans"/>
              </a:rPr>
              <a:t>Experience base Techniques - Kỹ thuật kiểm thử dựa trên kinh nghiệm</a:t>
            </a:r>
            <a:endParaRPr sz="2900" b="1">
              <a:solidFill>
                <a:srgbClr val="333333"/>
              </a:solidFill>
              <a:latin typeface="Quattrocento Sans"/>
              <a:ea typeface="Quattrocento Sans"/>
              <a:cs typeface="Quattrocento Sans"/>
              <a:sym typeface="Quattrocento Sans"/>
            </a:endParaRPr>
          </a:p>
        </p:txBody>
      </p:sp>
      <p:sp>
        <p:nvSpPr>
          <p:cNvPr id="325" name="Google Shape;325;g117bb294f8e_0_121"/>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326" name="Google Shape;326;g117bb294f8e_0_121"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117bb294f8e_0_82"/>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a:solidFill>
                  <a:srgbClr val="FFA15D"/>
                </a:solidFill>
                <a:latin typeface="Calibri"/>
                <a:ea typeface="Calibri"/>
                <a:cs typeface="Calibri"/>
                <a:sym typeface="Calibri"/>
              </a:rPr>
              <a:t>Hướng dẫn học bài online tiếp theo</a:t>
            </a:r>
            <a:endParaRPr sz="4000" b="1" i="0" u="none" strike="noStrike" cap="small">
              <a:solidFill>
                <a:srgbClr val="FFA15D"/>
              </a:solidFill>
              <a:latin typeface="Calibri"/>
              <a:ea typeface="Calibri"/>
              <a:cs typeface="Calibri"/>
              <a:sym typeface="Calibri"/>
            </a:endParaRPr>
          </a:p>
        </p:txBody>
      </p:sp>
      <p:cxnSp>
        <p:nvCxnSpPr>
          <p:cNvPr id="332" name="Google Shape;332;g117bb294f8e_0_8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33" name="Google Shape;333;g117bb294f8e_0_8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17bb294f8e_0_8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339" name="Google Shape;339;g117bb294f8e_0_88"/>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340" name="Google Shape;340;g117bb294f8e_0_88"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341" name="Google Shape;341;g117bb294f8e_0_88"/>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42" name="Google Shape;342;g117bb294f8e_0_88"/>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3" name="Google Shape;343;g117bb294f8e_0_88"/>
          <p:cNvSpPr txBox="1"/>
          <p:nvPr/>
        </p:nvSpPr>
        <p:spPr>
          <a:xfrm>
            <a:off x="826025" y="2067600"/>
            <a:ext cx="8233200" cy="4117200"/>
          </a:xfrm>
          <a:prstGeom prst="rect">
            <a:avLst/>
          </a:prstGeom>
          <a:noFill/>
          <a:ln>
            <a:noFill/>
          </a:ln>
        </p:spPr>
        <p:txBody>
          <a:bodyPr spcFirstLastPara="1" wrap="square" lIns="91425" tIns="45700" rIns="91425" bIns="45700" anchor="t" anchorCtr="0">
            <a:noAutofit/>
          </a:bodyPr>
          <a:lstStyle/>
          <a:p>
            <a:pPr marL="457200" lvl="0" indent="-482600" algn="l" rtl="0">
              <a:lnSpc>
                <a:spcPct val="115000"/>
              </a:lnSpc>
              <a:spcBef>
                <a:spcPts val="0"/>
              </a:spcBef>
              <a:spcAft>
                <a:spcPts val="0"/>
              </a:spcAft>
              <a:buClr>
                <a:srgbClr val="333333"/>
              </a:buClr>
              <a:buSzPts val="4000"/>
              <a:buFont typeface="Quattrocento Sans"/>
              <a:buChar char="•"/>
            </a:pPr>
            <a:r>
              <a:rPr lang="en-US" sz="3200" b="1">
                <a:solidFill>
                  <a:srgbClr val="333333"/>
                </a:solidFill>
                <a:latin typeface="Quattrocento Sans"/>
                <a:ea typeface="Quattrocento Sans"/>
                <a:cs typeface="Quattrocento Sans"/>
                <a:sym typeface="Quattrocento Sans"/>
              </a:rPr>
              <a:t>Test plan là gì?</a:t>
            </a:r>
            <a:endParaRPr sz="3200" b="1">
              <a:solidFill>
                <a:srgbClr val="333333"/>
              </a:solidFill>
              <a:latin typeface="Quattrocento Sans"/>
              <a:ea typeface="Quattrocento Sans"/>
              <a:cs typeface="Quattrocento Sans"/>
              <a:sym typeface="Quattrocento Sans"/>
            </a:endParaRPr>
          </a:p>
          <a:p>
            <a:pPr marL="457200" lvl="0"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Tầm quan trọng của Kế hoạch kiểm tra là gì?</a:t>
            </a:r>
            <a:endParaRPr sz="3200" b="1">
              <a:solidFill>
                <a:srgbClr val="333333"/>
              </a:solidFill>
              <a:latin typeface="Quattrocento Sans"/>
              <a:ea typeface="Quattrocento Sans"/>
              <a:cs typeface="Quattrocento Sans"/>
              <a:sym typeface="Quattrocento Sans"/>
            </a:endParaRPr>
          </a:p>
          <a:p>
            <a:pPr marL="457200" lvl="0"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8 bước để viết một Test Plan</a:t>
            </a:r>
            <a:endParaRPr sz="3200" b="1">
              <a:solidFill>
                <a:srgbClr val="333333"/>
              </a:solidFill>
              <a:latin typeface="Quattrocento Sans"/>
              <a:ea typeface="Quattrocento Sans"/>
              <a:cs typeface="Quattrocento Sans"/>
              <a:sym typeface="Quattrocento Sans"/>
            </a:endParaRPr>
          </a:p>
          <a:p>
            <a:pPr marL="914400" lvl="1"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Bước 1: Phân tích sản phẩm</a:t>
            </a:r>
            <a:endParaRPr sz="3200" b="1">
              <a:solidFill>
                <a:srgbClr val="333333"/>
              </a:solidFill>
              <a:latin typeface="Quattrocento Sans"/>
              <a:ea typeface="Quattrocento Sans"/>
              <a:cs typeface="Quattrocento Sans"/>
              <a:sym typeface="Quattrocento Sans"/>
            </a:endParaRPr>
          </a:p>
          <a:p>
            <a:pPr marL="914400" lvl="1"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Bước 2: Thiết kế Chiến lược Kiểm tra</a:t>
            </a:r>
            <a:endParaRPr sz="3200" b="1">
              <a:solidFill>
                <a:srgbClr val="333333"/>
              </a:solidFill>
              <a:latin typeface="Quattrocento Sans"/>
              <a:ea typeface="Quattrocento Sans"/>
              <a:cs typeface="Quattrocento Sans"/>
              <a:sym typeface="Quattrocento Sans"/>
            </a:endParaRPr>
          </a:p>
          <a:p>
            <a:pPr marL="914400" lvl="1"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Bước 3: Xác định các Mục tiêu Kiểm tra</a:t>
            </a:r>
            <a:endParaRPr sz="3700" b="1">
              <a:solidFill>
                <a:srgbClr val="333333"/>
              </a:solidFill>
              <a:latin typeface="Quattrocento Sans"/>
              <a:ea typeface="Quattrocento Sans"/>
              <a:cs typeface="Quattrocento Sans"/>
              <a:sym typeface="Quattrocento Sans"/>
            </a:endParaRPr>
          </a:p>
        </p:txBody>
      </p:sp>
      <p:sp>
        <p:nvSpPr>
          <p:cNvPr id="344" name="Google Shape;344;g117bb294f8e_0_88"/>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a:t>
            </a:r>
            <a:r>
              <a:rPr lang="en-US" sz="2800" b="1">
                <a:solidFill>
                  <a:srgbClr val="F79646"/>
                </a:solidFill>
                <a:latin typeface="Quattrocento Sans"/>
                <a:ea typeface="Quattrocento Sans"/>
                <a:cs typeface="Quattrocento Sans"/>
                <a:sym typeface="Quattrocento Sans"/>
              </a:rPr>
              <a:t>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117bb294f8e_0_98"/>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350" name="Google Shape;350;g117bb294f8e_0_98"/>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51" name="Google Shape;351;g117bb294f8e_0_98"/>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17bb294f8e_0_10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357" name="Google Shape;357;g117bb294f8e_0_104"/>
          <p:cNvSpPr txBox="1"/>
          <p:nvPr/>
        </p:nvSpPr>
        <p:spPr>
          <a:xfrm>
            <a:off x="800400" y="1528200"/>
            <a:ext cx="10782000" cy="5329800"/>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SzPts val="523"/>
              <a:buNone/>
            </a:pPr>
            <a:endParaRPr sz="1667">
              <a:solidFill>
                <a:schemeClr val="dk1"/>
              </a:solidFill>
              <a:latin typeface="Quattrocento Sans"/>
              <a:ea typeface="Quattrocento Sans"/>
              <a:cs typeface="Quattrocento Sans"/>
              <a:sym typeface="Quattrocento Sans"/>
            </a:endParaRPr>
          </a:p>
        </p:txBody>
      </p:sp>
      <p:sp>
        <p:nvSpPr>
          <p:cNvPr id="358" name="Google Shape;358;g117bb294f8e_0_104"/>
          <p:cNvSpPr txBox="1"/>
          <p:nvPr/>
        </p:nvSpPr>
        <p:spPr>
          <a:xfrm>
            <a:off x="400200" y="850800"/>
            <a:ext cx="11182200" cy="6098100"/>
          </a:xfrm>
          <a:prstGeom prst="rect">
            <a:avLst/>
          </a:prstGeom>
          <a:noFill/>
          <a:ln>
            <a:noFill/>
          </a:ln>
        </p:spPr>
        <p:txBody>
          <a:bodyPr spcFirstLastPara="1" wrap="square" lIns="91425" tIns="45700" rIns="91425" bIns="45700" anchor="t" anchorCtr="0">
            <a:noAutofit/>
          </a:bodyPr>
          <a:lstStyle/>
          <a:p>
            <a:pPr marL="342900" lvl="0" indent="-40640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Các nhóm hãy viết Test Plan cho dự án của nhóm bao gồm nội dung như sau:</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Phân tích sản phẩm</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Thiết kế chiến lược kiểm tra</a:t>
            </a:r>
            <a:endParaRPr sz="3800">
              <a:solidFill>
                <a:schemeClr val="dk1"/>
              </a:solidFill>
              <a:latin typeface="Quattrocento Sans"/>
              <a:ea typeface="Quattrocento Sans"/>
              <a:cs typeface="Quattrocento Sans"/>
              <a:sym typeface="Quattrocento Sans"/>
            </a:endParaRPr>
          </a:p>
          <a:p>
            <a:pPr marL="742950" lvl="1" indent="-374650" algn="l" rtl="0">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Xác định mục tiêu kiểm tra</a:t>
            </a:r>
            <a:endParaRPr sz="38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800">
                <a:solidFill>
                  <a:schemeClr val="dk1"/>
                </a:solidFill>
                <a:latin typeface="Quattrocento Sans"/>
                <a:ea typeface="Quattrocento Sans"/>
                <a:cs typeface="Quattrocento Sans"/>
                <a:sym typeface="Quattrocento Sans"/>
              </a:rPr>
              <a:t>Các nhóm hãy dựa vào template viết ra file tài liệu word và trình bày cho giảng viên.</a:t>
            </a:r>
            <a:endParaRPr sz="38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800">
                <a:solidFill>
                  <a:schemeClr val="dk1"/>
                </a:solidFill>
                <a:latin typeface="Quattrocento Sans"/>
                <a:ea typeface="Quattrocento Sans"/>
                <a:cs typeface="Quattrocento Sans"/>
                <a:sym typeface="Quattrocento Sans"/>
              </a:rPr>
              <a:t>Hãy download Test Plan template theo link</a:t>
            </a:r>
            <a:endParaRPr sz="38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800">
                <a:solidFill>
                  <a:srgbClr val="3C78D8"/>
                </a:solidFill>
                <a:latin typeface="Quattrocento Sans"/>
                <a:ea typeface="Quattrocento Sans"/>
                <a:cs typeface="Quattrocento Sans"/>
                <a:sym typeface="Quattrocento Sans"/>
              </a:rPr>
              <a:t>https://drive.google.com/drive/folders/1UA-AcwcKmmeXeckmyQs5faLYYI_0f0p2?usp=sharing</a:t>
            </a:r>
            <a:endParaRPr sz="3800">
              <a:solidFill>
                <a:srgbClr val="3C78D8"/>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g117bb294f8e_0_117"/>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79929b434_1_31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136" name="Google Shape;136;g1179929b434_1_31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68300" algn="l" rtl="0">
              <a:spcBef>
                <a:spcPts val="480"/>
              </a:spcBef>
              <a:spcAft>
                <a:spcPts val="0"/>
              </a:spcAft>
              <a:buClr>
                <a:srgbClr val="FF5A33"/>
              </a:buClr>
              <a:buSzPts val="3200"/>
              <a:buChar char="❑"/>
            </a:pPr>
            <a:r>
              <a:rPr lang="en-US" sz="3700">
                <a:solidFill>
                  <a:srgbClr val="333333"/>
                </a:solidFill>
                <a:highlight>
                  <a:schemeClr val="lt1"/>
                </a:highlight>
              </a:rPr>
              <a:t>Kỹ thuật phân vùng tương đương - Equiᴠalence Claѕѕ Partitioning - 1</a:t>
            </a:r>
            <a:endParaRPr sz="3700">
              <a:solidFill>
                <a:srgbClr val="333333"/>
              </a:solidFill>
              <a:highlight>
                <a:schemeClr val="lt1"/>
              </a:highlight>
            </a:endParaRPr>
          </a:p>
          <a:p>
            <a:pPr marL="342900" lvl="0" indent="-400050" algn="l" rtl="0">
              <a:spcBef>
                <a:spcPts val="480"/>
              </a:spcBef>
              <a:spcAft>
                <a:spcPts val="0"/>
              </a:spcAft>
              <a:buClr>
                <a:srgbClr val="FF5A33"/>
              </a:buClr>
              <a:buSzPts val="3700"/>
              <a:buFont typeface="Quattrocento Sans"/>
              <a:buChar char="❑"/>
            </a:pPr>
            <a:r>
              <a:rPr lang="en-US" sz="3700">
                <a:solidFill>
                  <a:srgbClr val="333333"/>
                </a:solidFill>
                <a:highlight>
                  <a:schemeClr val="lt1"/>
                </a:highlight>
              </a:rPr>
              <a:t>Kỹ thuật phân tích giá trị biên - Boundarу ᴠalue analуѕiѕ -2 </a:t>
            </a:r>
            <a:endParaRPr sz="3700">
              <a:solidFill>
                <a:srgbClr val="333333"/>
              </a:solidFill>
              <a:highlight>
                <a:schemeClr val="lt1"/>
              </a:highlight>
            </a:endParaRPr>
          </a:p>
          <a:p>
            <a:pPr marL="342900" lvl="0" indent="-400050" algn="l" rtl="0">
              <a:spcBef>
                <a:spcPts val="480"/>
              </a:spcBef>
              <a:spcAft>
                <a:spcPts val="0"/>
              </a:spcAft>
              <a:buClr>
                <a:srgbClr val="FF5A33"/>
              </a:buClr>
              <a:buSzPts val="3700"/>
              <a:buFont typeface="Quattrocento Sans"/>
              <a:buChar char="❑"/>
            </a:pPr>
            <a:r>
              <a:rPr lang="en-US" sz="3700">
                <a:solidFill>
                  <a:srgbClr val="333333"/>
                </a:solidFill>
                <a:highlight>
                  <a:schemeClr val="lt1"/>
                </a:highlight>
              </a:rPr>
              <a:t>Kỹ thuật bảng quyết định - Deciѕion Tableѕ -3</a:t>
            </a:r>
            <a:endParaRPr sz="3700">
              <a:solidFill>
                <a:srgbClr val="333333"/>
              </a:solidFill>
              <a:highlight>
                <a:schemeClr val="lt1"/>
              </a:highlight>
            </a:endParaRPr>
          </a:p>
          <a:p>
            <a:pPr marL="342900" lvl="0" indent="-400050" algn="l" rtl="0">
              <a:spcBef>
                <a:spcPts val="480"/>
              </a:spcBef>
              <a:spcAft>
                <a:spcPts val="0"/>
              </a:spcAft>
              <a:buClr>
                <a:srgbClr val="FF5A33"/>
              </a:buClr>
              <a:buSzPts val="3700"/>
              <a:buChar char="❑"/>
            </a:pPr>
            <a:r>
              <a:rPr lang="en-US" sz="4000">
                <a:solidFill>
                  <a:srgbClr val="333333"/>
                </a:solidFill>
                <a:highlight>
                  <a:schemeClr val="lt1"/>
                </a:highlight>
              </a:rPr>
              <a:t>Kỹ thuật dựa trên kinh nghiệm -4 </a:t>
            </a:r>
            <a:endParaRPr sz="3700">
              <a:solidFill>
                <a:srgbClr val="333333"/>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179929b434_1_41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142" name="Google Shape;142;g1179929b434_1_416"/>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457200" lvl="0" indent="-457200" algn="l" rtl="0">
              <a:spcBef>
                <a:spcPts val="560"/>
              </a:spcBef>
              <a:spcAft>
                <a:spcPts val="0"/>
              </a:spcAft>
              <a:buSzPts val="3600"/>
              <a:buChar char="❑"/>
            </a:pPr>
            <a:r>
              <a:rPr lang="en-US" sz="3600"/>
              <a:t>Hãy kể tên một vài kỹ thuật trong Blackbox Testing -5</a:t>
            </a:r>
            <a:endParaRPr sz="3600"/>
          </a:p>
          <a:p>
            <a:pPr marL="457200" lvl="0" indent="-457200" algn="l" rtl="0">
              <a:spcBef>
                <a:spcPts val="560"/>
              </a:spcBef>
              <a:spcAft>
                <a:spcPts val="0"/>
              </a:spcAft>
              <a:buSzPts val="3600"/>
              <a:buChar char="❑"/>
            </a:pPr>
            <a:r>
              <a:rPr lang="en-US" sz="3600"/>
              <a:t>Khi thực hiện Phân vùng tương đương thì sẽ chia ít nhất bao nhiêu vùng để thực hiện và đó là những vùng nào? 5</a:t>
            </a:r>
            <a:endParaRPr sz="3600"/>
          </a:p>
          <a:p>
            <a:pPr marL="457200" lvl="0" indent="-457200" algn="l" rtl="0">
              <a:spcBef>
                <a:spcPts val="560"/>
              </a:spcBef>
              <a:spcAft>
                <a:spcPts val="0"/>
              </a:spcAft>
              <a:buSzPts val="3600"/>
              <a:buChar char="❑"/>
            </a:pPr>
            <a:r>
              <a:rPr lang="en-US" sz="3600"/>
              <a:t>Kỹ thuật phân tích giá trị biên là như thế nào hãy cho một ví dụ ? 6</a:t>
            </a:r>
            <a:endParaRPr sz="3600"/>
          </a:p>
          <a:p>
            <a:pPr marL="457200" lvl="0" indent="-457200" algn="l" rtl="0">
              <a:spcBef>
                <a:spcPts val="560"/>
              </a:spcBef>
              <a:spcAft>
                <a:spcPts val="0"/>
              </a:spcAft>
              <a:buSzPts val="3600"/>
              <a:buChar char="❑"/>
            </a:pPr>
            <a:r>
              <a:rPr lang="en-US" sz="3600"/>
              <a:t>Khi nào dùng bảng quyết định để thực hiện kiểm thử phần mềm? 7</a:t>
            </a:r>
            <a:endParaRPr sz="3600"/>
          </a:p>
          <a:p>
            <a:pPr marL="457200" lvl="0" indent="-457200" algn="l" rtl="0">
              <a:spcBef>
                <a:spcPts val="560"/>
              </a:spcBef>
              <a:spcAft>
                <a:spcPts val="0"/>
              </a:spcAft>
              <a:buSzPts val="3600"/>
              <a:buChar char="❑"/>
            </a:pPr>
            <a:r>
              <a:rPr lang="en-US" sz="3600"/>
              <a:t>Dựa vào đâu có thể đoán được lỗi phần mềm ? 8</a:t>
            </a:r>
            <a:endParaRPr sz="3600"/>
          </a:p>
          <a:p>
            <a:pPr marL="342900" lvl="0" indent="-165100" algn="l" rtl="0">
              <a:spcBef>
                <a:spcPts val="0"/>
              </a:spcBef>
              <a:spcAft>
                <a:spcPts val="0"/>
              </a:spcAft>
              <a:buClr>
                <a:srgbClr val="FF5A33"/>
              </a:buClr>
              <a:buSzPts val="2800"/>
              <a:buFont typeface="Noto Sans Symbols"/>
              <a:buNone/>
            </a:pP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1000"/>
                                        <p:tgtEl>
                                          <p:spTgt spid="14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 calcmode="lin" valueType="num">
                                      <p:cBhvr additive="base">
                                        <p:cTn id="12" dur="1000"/>
                                        <p:tgtEl>
                                          <p:spTgt spid="14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 calcmode="lin" valueType="num">
                                      <p:cBhvr additive="base">
                                        <p:cTn id="17" dur="1000"/>
                                        <p:tgtEl>
                                          <p:spTgt spid="14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42">
                                            <p:txEl>
                                              <p:pRg st="3" end="3"/>
                                            </p:txEl>
                                          </p:spTgt>
                                        </p:tgtEl>
                                        <p:attrNameLst>
                                          <p:attrName>style.visibility</p:attrName>
                                        </p:attrNameLst>
                                      </p:cBhvr>
                                      <p:to>
                                        <p:strVal val="visible"/>
                                      </p:to>
                                    </p:set>
                                    <p:anim calcmode="lin" valueType="num">
                                      <p:cBhvr additive="base">
                                        <p:cTn id="22" dur="1000"/>
                                        <p:tgtEl>
                                          <p:spTgt spid="14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2">
                                            <p:txEl>
                                              <p:pRg st="4" end="4"/>
                                            </p:txEl>
                                          </p:spTgt>
                                        </p:tgtEl>
                                        <p:attrNameLst>
                                          <p:attrName>style.visibility</p:attrName>
                                        </p:attrNameLst>
                                      </p:cBhvr>
                                      <p:to>
                                        <p:strVal val="visible"/>
                                      </p:to>
                                    </p:set>
                                    <p:anim calcmode="lin" valueType="num">
                                      <p:cBhvr additive="base">
                                        <p:cTn id="27" dur="1000"/>
                                        <p:tgtEl>
                                          <p:spTgt spid="142">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179929b434_1_1685"/>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148" name="Google Shape;148;g1179929b434_1_168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49" name="Google Shape;149;g1179929b434_1_1685"/>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79929b434_1_157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155" name="Google Shape;155;g1179929b434_1_1578"/>
          <p:cNvSpPr txBox="1"/>
          <p:nvPr/>
        </p:nvSpPr>
        <p:spPr>
          <a:xfrm>
            <a:off x="477725" y="850800"/>
            <a:ext cx="11351700" cy="6007200"/>
          </a:xfrm>
          <a:prstGeom prst="rect">
            <a:avLst/>
          </a:prstGeom>
          <a:noFill/>
          <a:ln>
            <a:noFill/>
          </a:ln>
        </p:spPr>
        <p:txBody>
          <a:bodyPr spcFirstLastPara="1" wrap="square" lIns="91425" tIns="45700" rIns="91425" bIns="45700" anchor="t" anchorCtr="0">
            <a:normAutofit lnSpcReduction="10000"/>
          </a:bodyPr>
          <a:lstStyle/>
          <a:p>
            <a:pPr marL="342900" lvl="0" indent="-3937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Tình huống  – Vé tàu</a:t>
            </a:r>
            <a:endParaRPr sz="36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600" b="1">
                <a:solidFill>
                  <a:schemeClr val="dk1"/>
                </a:solidFill>
                <a:latin typeface="Quattrocento Sans"/>
                <a:ea typeface="Quattrocento Sans"/>
                <a:cs typeface="Quattrocento Sans"/>
                <a:sym typeface="Quattrocento Sans"/>
              </a:rPr>
              <a:t>Yêu cầu</a:t>
            </a:r>
            <a:r>
              <a:rPr lang="en-US" sz="3600">
                <a:solidFill>
                  <a:schemeClr val="dk1"/>
                </a:solidFill>
                <a:latin typeface="Quattrocento Sans"/>
                <a:ea typeface="Quattrocento Sans"/>
                <a:cs typeface="Quattrocento Sans"/>
                <a:sym typeface="Quattrocento Sans"/>
              </a:rPr>
              <a:t>: Nếu bạn mua vé tàu để đi từ 7.30 sáng đến trước 9:30 sáng hoặc sau 4:00 chiều cho đến 7:30 tối (‘giờ cao điểm’), bạn phải trả 100% giá vé. Bạn sẽ được giảm giá nếu mua vé đi tàu giữa 9:30 sáng và đến 4:00 chiều, hoặc sau 7:30 tối. Tàu không hoạt động từ 12 giờ đêm đến trước 3h sáng.</a:t>
            </a:r>
            <a:endParaRPr sz="36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600" b="1">
                <a:solidFill>
                  <a:schemeClr val="dk1"/>
                </a:solidFill>
                <a:latin typeface="Quattrocento Sans"/>
                <a:ea typeface="Quattrocento Sans"/>
                <a:cs typeface="Quattrocento Sans"/>
                <a:sym typeface="Quattrocento Sans"/>
              </a:rPr>
              <a:t>Câu hỏi</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a:p>
            <a:pPr marL="914400" lvl="0" indent="-457200" algn="l" rtl="0">
              <a:spcBef>
                <a:spcPts val="0"/>
              </a:spcBef>
              <a:spcAft>
                <a:spcPts val="0"/>
              </a:spcAft>
              <a:buClr>
                <a:schemeClr val="dk1"/>
              </a:buClr>
              <a:buSzPts val="3600"/>
              <a:buFont typeface="Quattrocento Sans"/>
              <a:buAutoNum type="alphaLcPeriod"/>
            </a:pPr>
            <a:r>
              <a:rPr lang="en-US" sz="3600">
                <a:solidFill>
                  <a:schemeClr val="dk1"/>
                </a:solidFill>
                <a:latin typeface="Quattrocento Sans"/>
                <a:ea typeface="Quattrocento Sans"/>
                <a:cs typeface="Quattrocento Sans"/>
                <a:sym typeface="Quattrocento Sans"/>
              </a:rPr>
              <a:t>Đâu là các giá trị biên và các  lớp tương đương để kiểm tra giờ tàu – giá vé?</a:t>
            </a:r>
            <a:endParaRPr sz="3600">
              <a:solidFill>
                <a:schemeClr val="dk1"/>
              </a:solidFill>
              <a:latin typeface="Quattrocento Sans"/>
              <a:ea typeface="Quattrocento Sans"/>
              <a:cs typeface="Quattrocento Sans"/>
              <a:sym typeface="Quattrocento Sans"/>
            </a:endParaRPr>
          </a:p>
          <a:p>
            <a:pPr marL="914400" lvl="0" indent="-457200" algn="l" rtl="0">
              <a:spcBef>
                <a:spcPts val="0"/>
              </a:spcBef>
              <a:spcAft>
                <a:spcPts val="0"/>
              </a:spcAft>
              <a:buClr>
                <a:schemeClr val="dk1"/>
              </a:buClr>
              <a:buSzPts val="3600"/>
              <a:buFont typeface="Quattrocento Sans"/>
              <a:buAutoNum type="alphaLcPeriod"/>
            </a:pPr>
            <a:r>
              <a:rPr lang="en-US" sz="3600">
                <a:solidFill>
                  <a:schemeClr val="dk1"/>
                </a:solidFill>
                <a:latin typeface="Quattrocento Sans"/>
                <a:ea typeface="Quattrocento Sans"/>
                <a:cs typeface="Quattrocento Sans"/>
                <a:sym typeface="Quattrocento Sans"/>
              </a:rPr>
              <a:t>Tóm tắt các TC bạn sẽ sinh ra?</a:t>
            </a:r>
            <a:endParaRPr sz="36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79929b434_1_158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161" name="Google Shape;161;g1179929b434_1_1583"/>
          <p:cNvSpPr txBox="1"/>
          <p:nvPr/>
        </p:nvSpPr>
        <p:spPr>
          <a:xfrm>
            <a:off x="392800" y="850800"/>
            <a:ext cx="11578200" cy="6007200"/>
          </a:xfrm>
          <a:prstGeom prst="rect">
            <a:avLst/>
          </a:prstGeom>
          <a:noFill/>
          <a:ln>
            <a:noFill/>
          </a:ln>
        </p:spPr>
        <p:txBody>
          <a:bodyPr spcFirstLastPara="1" wrap="square" lIns="91425" tIns="45700" rIns="91425" bIns="45700" anchor="t" anchorCtr="0">
            <a:normAutofit lnSpcReduction="10000"/>
          </a:bodyPr>
          <a:lstStyle/>
          <a:p>
            <a:pPr marL="342900" lvl="0" indent="-3746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Bài toán khách hàng đến mở thẻ tín dụng với các điều kiện sau:</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là một khách hàng mới, đến mở thẻ tín dụng, bạn sẽ được giảm giá 15%.</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là khách hàng cũ, và có thẻ Vip, bạn sẽ được giảm giá 10%.</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có Coupon, bạn sẽ được giảm giá 20% (nhưng nó không được sử dụng giảm giá cùng với khách hàng mới.</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Việc giảm giá có thể được cộng nếu như phù hợp.</a:t>
            </a:r>
            <a:endParaRPr sz="33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300">
                <a:solidFill>
                  <a:schemeClr val="dk1"/>
                </a:solidFill>
                <a:latin typeface="Quattrocento Sans"/>
                <a:ea typeface="Quattrocento Sans"/>
                <a:cs typeface="Quattrocento Sans"/>
                <a:sym typeface="Quattrocento Sans"/>
              </a:rPr>
              <a:t>Nhóm hãy sử dụng bảng quyết định để đưa ra các trường hợp kiểm thử</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179929b434_1_157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3</a:t>
            </a:r>
            <a:endParaRPr/>
          </a:p>
        </p:txBody>
      </p:sp>
      <p:sp>
        <p:nvSpPr>
          <p:cNvPr id="167" name="Google Shape;167;g1179929b434_1_1573"/>
          <p:cNvSpPr txBox="1"/>
          <p:nvPr/>
        </p:nvSpPr>
        <p:spPr>
          <a:xfrm>
            <a:off x="336200" y="850800"/>
            <a:ext cx="11455500" cy="6007200"/>
          </a:xfrm>
          <a:prstGeom prst="rect">
            <a:avLst/>
          </a:prstGeom>
          <a:noFill/>
          <a:ln>
            <a:noFill/>
          </a:ln>
        </p:spPr>
        <p:txBody>
          <a:bodyPr spcFirstLastPara="1" wrap="square" lIns="91425" tIns="45700" rIns="91425" bIns="45700" anchor="t" anchorCtr="0">
            <a:normAutofit fontScale="92500" lnSpcReduction="10000"/>
          </a:bodyPr>
          <a:lstStyle/>
          <a:p>
            <a:pPr marL="342900" lvl="0" indent="-3746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Giỏ mua sắm của một website bắt đầu là trống rỗng. Khi được lựa chọn, sản phẩm được thêm vào giỏ hàng. Các mặt hàng cũng có thể được loại bỏ khỏi giỏ hàng. Khi khách hàng quyết định kiểm tra, một bảng tóm tắt các mặt hàng trong giỏ và tổng chi phí được hiển thị, để khách hàng nhấn OK hay không. Nếu các nội dung và giá cả là OK, khi đó bạn rời khỏi màn hình tóm tắt và chuyển đến hệ thống thanh toán. Nếu không, bạn quay trở lại mua sắm (để có thể loại bỏ thêm các mặt hàng nếu muốn)</a:t>
            </a:r>
            <a:endParaRPr sz="33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r>
              <a:rPr lang="en-US" sz="3300" b="1">
                <a:solidFill>
                  <a:schemeClr val="dk1"/>
                </a:solidFill>
                <a:latin typeface="Quattrocento Sans"/>
                <a:ea typeface="Quattrocento Sans"/>
                <a:cs typeface="Quattrocento Sans"/>
                <a:sym typeface="Quattrocento Sans"/>
              </a:rPr>
              <a:t>a.</a:t>
            </a:r>
            <a:r>
              <a:rPr lang="en-US" sz="3300">
                <a:solidFill>
                  <a:schemeClr val="dk1"/>
                </a:solidFill>
                <a:latin typeface="Quattrocento Sans"/>
                <a:ea typeface="Quattrocento Sans"/>
                <a:cs typeface="Quattrocento Sans"/>
                <a:sym typeface="Quattrocento Sans"/>
              </a:rPr>
              <a:t> Hãy tạo một biểu đồ trạng thái để hiển thị các trạng thái và chuyển đổi khác nhau. Xác định một phép kiểm thử, theo chuỗi trạng thái, để bao quát tất cả các chuyển đổi. </a:t>
            </a:r>
            <a:endParaRPr sz="33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r>
              <a:rPr lang="en-US" sz="3300" b="1">
                <a:solidFill>
                  <a:schemeClr val="dk1"/>
                </a:solidFill>
                <a:latin typeface="Quattrocento Sans"/>
                <a:ea typeface="Quattrocento Sans"/>
                <a:cs typeface="Quattrocento Sans"/>
                <a:sym typeface="Quattrocento Sans"/>
              </a:rPr>
              <a:t>b.</a:t>
            </a:r>
            <a:r>
              <a:rPr lang="en-US" sz="3300">
                <a:solidFill>
                  <a:schemeClr val="dk1"/>
                </a:solidFill>
                <a:latin typeface="Quattrocento Sans"/>
                <a:ea typeface="Quattrocento Sans"/>
                <a:cs typeface="Quattrocento Sans"/>
                <a:sym typeface="Quattrocento Sans"/>
              </a:rPr>
              <a:t> Hãy tạo một bảng trạng thái. Hãy đưa ra một phép kiểm thử ví dụ cho một chuyển đổi không hợp lệ.</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1868</Words>
  <Application>Microsoft Office PowerPoint</Application>
  <PresentationFormat>Widescreen</PresentationFormat>
  <Paragraphs>199</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Courier New</vt:lpstr>
      <vt:lpstr>Arial</vt:lpstr>
      <vt:lpstr>Noto Sans Symbols</vt:lpstr>
      <vt:lpstr>Calibri</vt:lpstr>
      <vt:lpstr>Roboto</vt:lpstr>
      <vt:lpstr>Quattrocento Sans</vt:lpstr>
      <vt:lpstr>Custom Design</vt:lpstr>
      <vt:lpstr>kiểm thử cơ bản(P1)</vt:lpstr>
      <vt:lpstr>PowerPoint Presentation</vt:lpstr>
      <vt:lpstr>Nội dung</vt:lpstr>
      <vt:lpstr>Nhắc lại các lý thuyết chính trong bài online</vt:lpstr>
      <vt:lpstr>Câu hỏi - sinh viên trả lời</vt:lpstr>
      <vt:lpstr>PowerPoint Presentation</vt:lpstr>
      <vt:lpstr>tình huống 1</vt:lpstr>
      <vt:lpstr>tình huống 2</vt:lpstr>
      <vt:lpstr>tình huống 3</vt:lpstr>
      <vt:lpstr>PowerPoint Presentation</vt:lpstr>
      <vt:lpstr>Thực hành</vt:lpstr>
      <vt:lpstr>tóm tắt bài học</vt:lpstr>
      <vt:lpstr>PowerPoint Presentation</vt:lpstr>
      <vt:lpstr>Nội dung tiếp theo</vt:lpstr>
      <vt:lpstr>PowerPoint Presentation</vt:lpstr>
      <vt:lpstr>tình huống 1</vt:lpstr>
      <vt:lpstr>tình huống 2</vt:lpstr>
      <vt:lpstr>PowerPoint Presentation</vt:lpstr>
      <vt:lpstr>kiểm thử cơ bản(P2)</vt:lpstr>
      <vt:lpstr>PowerPoint Presentation</vt:lpstr>
      <vt:lpstr>Nội dung</vt:lpstr>
      <vt:lpstr>Nhắc lại các lý thuyết chính trong bài online</vt:lpstr>
      <vt:lpstr>Câu hỏi - sinh viên trả lời</vt:lpstr>
      <vt:lpstr>Câu hỏi - sinh viên trả lời</vt:lpstr>
      <vt:lpstr>PowerPoint Presentation</vt:lpstr>
      <vt:lpstr>tình huống 1</vt:lpstr>
      <vt:lpstr>tình huống 2</vt:lpstr>
      <vt:lpstr>PowerPoint Presentation</vt:lpstr>
      <vt:lpstr>Thực hành</vt:lpstr>
      <vt:lpstr>tóm tắt bài học</vt:lpstr>
      <vt:lpstr>PowerPoint Presentation</vt:lpstr>
      <vt:lpstr>Nội dung tiếp theo</vt:lpstr>
      <vt:lpstr>PowerPoint Presentation</vt:lpstr>
      <vt:lpstr>tình huống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Huỳnh Khắc Duy</cp:lastModifiedBy>
  <cp:revision>10</cp:revision>
  <dcterms:created xsi:type="dcterms:W3CDTF">2013-04-23T08:05:33Z</dcterms:created>
  <dcterms:modified xsi:type="dcterms:W3CDTF">2023-11-22T02:49:36Z</dcterms:modified>
</cp:coreProperties>
</file>