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Quattrocento Sans"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f+dIiICzVEP+Ae15C627BXJUv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79929b434_1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g1179929b43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79929b434_1_9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179929b434_1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79929b434_1_13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1179929b434_1_1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79929b434_1_10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1179929b434_1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79929b434_1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1179929b434_1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79929b434_1_12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1179929b434_1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80b6594cb_0_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180b6594c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7bb294f8e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17bb294f8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7bb294f8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17bb294f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7bb294f8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17bb294f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79929b43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79929b4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7bb294f8e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17bb294f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7bb294f8e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117bb294f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7bb294f8e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117bb294f8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80b6594cb_0_2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180b6594c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7bb294f8e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117bb294f8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7bb294f8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g117bb294f8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7bb294f8e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17bb294f8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7bb294f8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117bb294f8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7bb294f8e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117bb294f8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17bb294f8e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117bb294f8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9929b434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79929b434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7bb294f8e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g117bb294f8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80b6594cb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1180b6594c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80b6594cb_0_2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1180b6594cb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7bb294f8e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17bb294f8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79929b434_1_3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179929b434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79929b434_1_4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1179929b434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80b6594c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1180b6594c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9929b434_1_16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1179929b434_1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80b6594c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80b6594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79929b434_1_7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179929b434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9900"/>
              </a:buClr>
              <a:buSzPts val="3200"/>
              <a:buFont typeface="Quattrocento Sans"/>
              <a:buNone/>
            </a:pPr>
            <a:r>
              <a:rPr lang="en-US" sz="3200" b="1" i="0" u="none" strike="noStrike" cap="small">
                <a:solidFill>
                  <a:srgbClr val="FF9900"/>
                </a:solidFill>
                <a:latin typeface="Quattrocento Sans"/>
                <a:ea typeface="Quattrocento Sans"/>
                <a:cs typeface="Quattrocento Sans"/>
                <a:sym typeface="Quattrocento Sans"/>
              </a:rPr>
              <a:t>Click to edit Master title style</a:t>
            </a:r>
            <a:endParaRPr sz="3200" b="1" i="0" u="none" strike="noStrike"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33" name="Google Shape;33;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i="0" u="none" strike="noStrike" cap="none">
                <a:solidFill>
                  <a:schemeClr val="lt1"/>
                </a:solidFill>
                <a:latin typeface="Calibri"/>
                <a:ea typeface="Calibri"/>
                <a:cs typeface="Calibri"/>
                <a:sym typeface="Calibri"/>
              </a:rPr>
              <a:t>DEM</a:t>
            </a:r>
            <a:r>
              <a:rPr lang="en-US" sz="11500" b="1" i="0" u="none" strike="noStrike" cap="none">
                <a:solidFill>
                  <a:schemeClr val="lt1"/>
                </a:solidFill>
                <a:latin typeface="Calibri"/>
                <a:ea typeface="Calibri"/>
                <a:cs typeface="Calibri"/>
                <a:sym typeface="Calibri"/>
              </a:rPr>
              <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fxCwyItSbNOggV2P33YdpATf_TDekgEW/edit?usp=sharing&amp;ouid=111311082722377906543&amp;rtpof=true&amp;sd=true"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fxCwyItSbNOggV2P33YdpATf_TDekgEW/edit?usp=sharing&amp;ouid=111311082722377906543&amp;rtpof=true&amp;sd=true"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fxCwyItSbNOggV2P33YdpATf_TDekgEW/edit?usp=sharing&amp;ouid=111311082722377906543&amp;rtpof=true&amp;sd=true"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79929b434_1_10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Bài 6: kế hoạch kiểm thử</a:t>
            </a:r>
            <a:endParaRPr/>
          </a:p>
        </p:txBody>
      </p:sp>
      <p:sp>
        <p:nvSpPr>
          <p:cNvPr id="111" name="Google Shape;111;g1179929b434_1_10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bản(P1)</a:t>
            </a:r>
            <a:endParaRPr/>
          </a:p>
        </p:txBody>
      </p:sp>
      <p:pic>
        <p:nvPicPr>
          <p:cNvPr id="112" name="Google Shape;112;g1179929b434_1_10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79929b434_1_9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75" name="Google Shape;175;g1179929b434_1_92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79929b434_1_1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1" name="Google Shape;181;g1179929b434_1_135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82" name="Google Shape;182;g1179929b434_1_135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g1179929b434_1_135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g1179929b434_1_1357"/>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Tìm hiểu về khái niệm Test plan là gì?</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Tầm quan trọng của Kế hoạch kiểm tra là gì?</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8 bước để viết một Test Plan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1: Phân tích sản phẩm</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2: Thiết kế Chiến lược Kiểm tra</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3: Xác định các Mục tiêu Kiểm tra</a:t>
            </a:r>
            <a:endParaRPr sz="3000" b="1">
              <a:solidFill>
                <a:srgbClr val="333333"/>
              </a:solidFill>
              <a:latin typeface="Quattrocento Sans"/>
              <a:ea typeface="Quattrocento Sans"/>
              <a:cs typeface="Quattrocento Sans"/>
              <a:sym typeface="Quattrocento Sans"/>
            </a:endParaRPr>
          </a:p>
        </p:txBody>
      </p:sp>
      <p:sp>
        <p:nvSpPr>
          <p:cNvPr id="185" name="Google Shape;185;g1179929b434_1_135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86" name="Google Shape;186;g1179929b434_1_1357"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79929b434_1_1029"/>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92" name="Google Shape;192;g1179929b434_1_10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3" name="Google Shape;193;g1179929b434_1_10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179929b434_1_11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199" name="Google Shape;199;g1179929b434_1_113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00" name="Google Shape;200;g1179929b434_1_113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01" name="Google Shape;201;g1179929b434_1_113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2" name="Google Shape;202;g1179929b434_1_113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g1179929b434_1_1132"/>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8 bước để viết một Test Plan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Bước 4: Xác định tiêu chí kiểm tra</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Bước 5: Hoạch định nguồn lực</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Bước 6: Lập kế hoạch môi trường thử nghiệm</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Bước 7: Lập lịch &amp; Ước tính</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Bước 8: Xác định phân phối thử nghiệm</a:t>
            </a:r>
            <a:endParaRPr sz="3400" b="1">
              <a:solidFill>
                <a:srgbClr val="333333"/>
              </a:solidFill>
              <a:latin typeface="Quattrocento Sans"/>
              <a:ea typeface="Quattrocento Sans"/>
              <a:cs typeface="Quattrocento Sans"/>
              <a:sym typeface="Quattrocento Sans"/>
            </a:endParaRPr>
          </a:p>
        </p:txBody>
      </p:sp>
      <p:sp>
        <p:nvSpPr>
          <p:cNvPr id="204" name="Google Shape;204;g1179929b434_1_113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79929b434_1_123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Tổ chức trình bày chủ đề</a:t>
            </a:r>
            <a:endParaRPr sz="5400" b="1" i="0" u="none" strike="noStrike" cap="small">
              <a:solidFill>
                <a:srgbClr val="FFA15D"/>
              </a:solidFill>
              <a:latin typeface="Calibri"/>
              <a:ea typeface="Calibri"/>
              <a:cs typeface="Calibri"/>
              <a:sym typeface="Calibri"/>
            </a:endParaRPr>
          </a:p>
        </p:txBody>
      </p:sp>
      <p:cxnSp>
        <p:nvCxnSpPr>
          <p:cNvPr id="210" name="Google Shape;210;g1179929b434_1_123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1" name="Google Shape;211;g1179929b434_1_123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80b6594cb_0_11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17" name="Google Shape;217;g1180b6594cb_0_115"/>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218" name="Google Shape;218;g1180b6594cb_0_115"/>
          <p:cNvSpPr txBox="1"/>
          <p:nvPr/>
        </p:nvSpPr>
        <p:spPr>
          <a:xfrm>
            <a:off x="436575" y="850800"/>
            <a:ext cx="11437800" cy="58167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Tiếp tục tình huống bài trước các nhóm hãy viết Test Plan cho dự án của nhóm bao gồm nội dung như sau:</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Xác định tiêu chí kiểm tra</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Hoạch định nguồn lực </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Lập kế hoạch môi trường thử nghiệm</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Lập lịch &amp; Ước tính(</a:t>
            </a:r>
            <a:r>
              <a:rPr lang="en-US" sz="2200" i="1">
                <a:solidFill>
                  <a:srgbClr val="3C78D8"/>
                </a:solidFill>
                <a:latin typeface="Quattrocento Sans"/>
                <a:ea typeface="Quattrocento Sans"/>
                <a:cs typeface="Quattrocento Sans"/>
                <a:sym typeface="Quattrocento Sans"/>
              </a:rPr>
              <a:t>Dùng file Template_Schedule_Estimation.xlsx</a:t>
            </a:r>
            <a:r>
              <a:rPr lang="en-US" sz="3800">
                <a:solidFill>
                  <a:schemeClr val="dk1"/>
                </a:solidFill>
                <a:latin typeface="Quattrocento Sans"/>
                <a:ea typeface="Quattrocento Sans"/>
                <a:cs typeface="Quattrocento Sans"/>
                <a:sym typeface="Quattrocento Sans"/>
              </a:rPr>
              <a:t>)</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7bb294f8e_0_46"/>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Bài 6: Kỹ thuật kiểm thử</a:t>
            </a:r>
            <a:endParaRPr/>
          </a:p>
        </p:txBody>
      </p:sp>
      <p:sp>
        <p:nvSpPr>
          <p:cNvPr id="229" name="Google Shape;229;g117bb294f8e_0_46"/>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bản(P2)</a:t>
            </a:r>
            <a:endParaRPr/>
          </a:p>
        </p:txBody>
      </p:sp>
      <p:pic>
        <p:nvPicPr>
          <p:cNvPr id="230" name="Google Shape;230;g117bb294f8e_0_46"/>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7bb294f8e_0_2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36" name="Google Shape;236;g117bb294f8e_0_2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37" name="Google Shape;237;g117bb294f8e_0_2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7bb294f8e_0_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43" name="Google Shape;243;g117bb294f8e_0_2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44" name="Google Shape;244;g117bb294f8e_0_2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45" name="Google Shape;245;g117bb294f8e_0_2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6" name="Google Shape;246;g117bb294f8e_0_2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g117bb294f8e_0_26"/>
          <p:cNvSpPr txBox="1"/>
          <p:nvPr/>
        </p:nvSpPr>
        <p:spPr>
          <a:xfrm>
            <a:off x="913875" y="2067600"/>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8 bước để viết một Test Plan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4: Xác định tiêu chí kiểm tra 1</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5: Hoạch định nguồn lực 2</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6: Lập kế hoạch môi trường thử nghiệm 3</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7: Lập lịch &amp; Ước tính 4</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8: Xác định phân phối thử nghiệm 5</a:t>
            </a:r>
            <a:endParaRPr sz="3500" b="1">
              <a:solidFill>
                <a:srgbClr val="333333"/>
              </a:solidFill>
              <a:latin typeface="Quattrocento Sans"/>
              <a:ea typeface="Quattrocento Sans"/>
              <a:cs typeface="Quattrocento Sans"/>
              <a:sym typeface="Quattrocento Sans"/>
            </a:endParaRPr>
          </a:p>
        </p:txBody>
      </p:sp>
      <p:sp>
        <p:nvSpPr>
          <p:cNvPr id="248" name="Google Shape;248;g117bb294f8e_0_2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79929b434_1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79929b434_1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79929b434_1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17bb294f8e_0_3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54" name="Google Shape;254;g117bb294f8e_0_36"/>
          <p:cNvSpPr txBox="1">
            <a:spLocks noGrp="1"/>
          </p:cNvSpPr>
          <p:nvPr>
            <p:ph type="body" idx="1"/>
          </p:nvPr>
        </p:nvSpPr>
        <p:spPr>
          <a:xfrm>
            <a:off x="609600" y="1066800"/>
            <a:ext cx="11370600" cy="57912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Có mấy loại tiêu chí kiểm thử ? Đó là những loại nào ? Nêu mục đích của từng loại tiêu chí 6</a:t>
            </a:r>
            <a:endParaRPr sz="41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Run rate và Run pass là gì ? 1</a:t>
            </a:r>
            <a:endParaRPr sz="41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Nêu công thức tính Run rate, Run pass 2</a:t>
            </a:r>
            <a:endParaRPr sz="41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Lập kế hoạch kiểm thử mục đích xác định gì ? 3</a:t>
            </a:r>
            <a:endParaRPr sz="41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Thiết lập môi trường thử nghiệm là làm gì ? 4</a:t>
            </a:r>
            <a:endParaRPr sz="41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4100"/>
              <a:buChar char="❑"/>
            </a:pPr>
            <a:r>
              <a:rPr lang="en-US" sz="4100">
                <a:solidFill>
                  <a:srgbClr val="333333"/>
                </a:solidFill>
                <a:highlight>
                  <a:schemeClr val="lt1"/>
                </a:highlight>
              </a:rPr>
              <a:t>Theo bạn những yếu tố môi trường cần phải có trong quá trình phát triển dự án là gì ?5</a:t>
            </a:r>
            <a:endParaRPr sz="4100">
              <a:solidFill>
                <a:srgbClr val="333333"/>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17bb294f8e_0_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Câu hỏi - sinh viên trả lời</a:t>
            </a:r>
            <a:endParaRPr/>
          </a:p>
        </p:txBody>
      </p:sp>
      <p:sp>
        <p:nvSpPr>
          <p:cNvPr id="260" name="Google Shape;260;g117bb294f8e_0_52"/>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560"/>
              </a:spcBef>
              <a:spcAft>
                <a:spcPts val="0"/>
              </a:spcAft>
              <a:buSzPts val="3600"/>
              <a:buChar char="❑"/>
            </a:pPr>
            <a:r>
              <a:rPr lang="en-US" sz="3600"/>
              <a:t>Đầu vào để lập lịch trình cho dự án là gì ? 6</a:t>
            </a:r>
            <a:endParaRPr sz="3600"/>
          </a:p>
          <a:p>
            <a:pPr marL="457200" lvl="0" indent="-457200" algn="l" rtl="0">
              <a:lnSpc>
                <a:spcPct val="100000"/>
              </a:lnSpc>
              <a:spcBef>
                <a:spcPts val="560"/>
              </a:spcBef>
              <a:spcAft>
                <a:spcPts val="0"/>
              </a:spcAft>
              <a:buSzPts val="3600"/>
              <a:buChar char="❑"/>
            </a:pPr>
            <a:r>
              <a:rPr lang="en-US" sz="3600"/>
              <a:t>Công việc của kiểm thử viên trong suốt dự án cần là gì ngoài việc kiểm thử ? 1</a:t>
            </a:r>
            <a:endParaRPr sz="3600"/>
          </a:p>
          <a:p>
            <a:pPr marL="342900" lvl="0" indent="-165100" algn="l" rtl="0">
              <a:lnSpc>
                <a:spcPct val="100000"/>
              </a:lnSpc>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 calcmode="lin" valueType="num">
                                      <p:cBhvr additive="base">
                                        <p:cTn id="7" dur="1000"/>
                                        <p:tgtEl>
                                          <p:spTgt spid="26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0">
                                            <p:txEl>
                                              <p:pRg st="1" end="1"/>
                                            </p:txEl>
                                          </p:spTgt>
                                        </p:tgtEl>
                                        <p:attrNameLst>
                                          <p:attrName>style.visibility</p:attrName>
                                        </p:attrNameLst>
                                      </p:cBhvr>
                                      <p:to>
                                        <p:strVal val="visible"/>
                                      </p:to>
                                    </p:set>
                                    <p:anim calcmode="lin" valueType="num">
                                      <p:cBhvr additive="base">
                                        <p:cTn id="12" dur="1000"/>
                                        <p:tgtEl>
                                          <p:spTgt spid="26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17bb294f8e_0_5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Tổ chức trình bày chủ đề</a:t>
            </a:r>
            <a:endParaRPr sz="5400" b="1" i="0" u="none" strike="noStrike" cap="small">
              <a:solidFill>
                <a:srgbClr val="FFA15D"/>
              </a:solidFill>
              <a:latin typeface="Calibri"/>
              <a:ea typeface="Calibri"/>
              <a:cs typeface="Calibri"/>
              <a:sym typeface="Calibri"/>
            </a:endParaRPr>
          </a:p>
        </p:txBody>
      </p:sp>
      <p:cxnSp>
        <p:nvCxnSpPr>
          <p:cNvPr id="266" name="Google Shape;266;g117bb294f8e_0_5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67" name="Google Shape;267;g117bb294f8e_0_5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80b6594cb_0_22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73" name="Google Shape;273;g1180b6594cb_0_220"/>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274" name="Google Shape;274;g1180b6594cb_0_220"/>
          <p:cNvSpPr txBox="1"/>
          <p:nvPr/>
        </p:nvSpPr>
        <p:spPr>
          <a:xfrm>
            <a:off x="596950" y="897975"/>
            <a:ext cx="11204100" cy="58167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Tiếp tục tình huống bài trước các nhóm hãy viết Test Plan cho dự án của nhóm bao gồm nội dung như sau:</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Xác định tiêu chí kiểm tra</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Hoạch định nguồn lực (</a:t>
            </a:r>
            <a:r>
              <a:rPr lang="en-US" sz="2200" i="1">
                <a:solidFill>
                  <a:srgbClr val="3C78D8"/>
                </a:solidFill>
                <a:latin typeface="Quattrocento Sans"/>
                <a:ea typeface="Quattrocento Sans"/>
                <a:cs typeface="Quattrocento Sans"/>
                <a:sym typeface="Quattrocento Sans"/>
              </a:rPr>
              <a:t>Dùng file Template_Resource_Planning.xlsx</a:t>
            </a:r>
            <a:r>
              <a:rPr lang="en-US" sz="3800">
                <a:solidFill>
                  <a:schemeClr val="dk1"/>
                </a:solidFill>
                <a:latin typeface="Quattrocento Sans"/>
                <a:ea typeface="Quattrocento Sans"/>
                <a:cs typeface="Quattrocento Sans"/>
                <a:sym typeface="Quattrocento Sans"/>
              </a:rPr>
              <a:t>) </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Lập kế hoạch môi trường thử nghiệm</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Lập lịch &amp; Ước tính</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7bb294f8e_0_131"/>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280" name="Google Shape;280;g117bb294f8e_0_13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1" name="Google Shape;281;g117bb294f8e_0_13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17bb294f8e_0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287" name="Google Shape;287;g117bb294f8e_0_13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7bb294f8e_0_1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93" name="Google Shape;293;g117bb294f8e_0_12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294" name="Google Shape;294;g117bb294f8e_0_121"/>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5" name="Google Shape;295;g117bb294f8e_0_121"/>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g117bb294f8e_0_121"/>
          <p:cNvSpPr txBox="1"/>
          <p:nvPr/>
        </p:nvSpPr>
        <p:spPr>
          <a:xfrm>
            <a:off x="799650" y="2067600"/>
            <a:ext cx="8365500" cy="39225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8 bước để viết một Test Plan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4: Xác định tiêu chí kiểm tra</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5: Hoạch định nguồn lực</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6: Lập kế hoạch môi trường thử nghiệm</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7: Lập lịch &amp; Ước tính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8: Xác định phân phối thử nghiệm</a:t>
            </a:r>
            <a:endParaRPr sz="3000" b="1">
              <a:solidFill>
                <a:srgbClr val="333333"/>
              </a:solidFill>
              <a:latin typeface="Quattrocento Sans"/>
              <a:ea typeface="Quattrocento Sans"/>
              <a:cs typeface="Quattrocento Sans"/>
              <a:sym typeface="Quattrocento Sans"/>
            </a:endParaRPr>
          </a:p>
        </p:txBody>
      </p:sp>
      <p:sp>
        <p:nvSpPr>
          <p:cNvPr id="297" name="Google Shape;297;g117bb294f8e_0_121"/>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298" name="Google Shape;298;g117bb294f8e_0_121"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17bb294f8e_0_82"/>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304" name="Google Shape;304;g117bb294f8e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5" name="Google Shape;305;g117bb294f8e_0_8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17bb294f8e_0_8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11" name="Google Shape;311;g117bb294f8e_0_8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12" name="Google Shape;312;g117bb294f8e_0_8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13" name="Google Shape;313;g117bb294f8e_0_8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4" name="Google Shape;314;g117bb294f8e_0_88"/>
          <p:cNvSpPr/>
          <p:nvPr/>
        </p:nvSpPr>
        <p:spPr>
          <a:xfrm>
            <a:off x="609600" y="86255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g117bb294f8e_0_88"/>
          <p:cNvSpPr txBox="1"/>
          <p:nvPr/>
        </p:nvSpPr>
        <p:spPr>
          <a:xfrm>
            <a:off x="835475" y="1907250"/>
            <a:ext cx="8233200" cy="4117200"/>
          </a:xfrm>
          <a:prstGeom prst="rect">
            <a:avLst/>
          </a:prstGeom>
          <a:noFill/>
          <a:ln>
            <a:noFill/>
          </a:ln>
        </p:spPr>
        <p:txBody>
          <a:bodyPr spcFirstLastPara="1" wrap="square" lIns="91425" tIns="45700" rIns="91425" bIns="45700" anchor="t" anchorCtr="0">
            <a:noAutofit/>
          </a:bodyPr>
          <a:lstStyle/>
          <a:p>
            <a:pPr marL="457200" marR="0" lvl="0" indent="-393700" algn="l" rtl="0">
              <a:lnSpc>
                <a:spcPct val="115000"/>
              </a:lnSpc>
              <a:spcBef>
                <a:spcPts val="0"/>
              </a:spcBef>
              <a:spcAft>
                <a:spcPts val="0"/>
              </a:spcAft>
              <a:buClr>
                <a:srgbClr val="333333"/>
              </a:buClr>
              <a:buSzPts val="3000"/>
              <a:buFont typeface="Quattrocento Sans"/>
              <a:buChar char="•"/>
            </a:pPr>
            <a:r>
              <a:rPr lang="en-US" sz="3000" b="1" i="0" u="none" strike="noStrike" cap="none">
                <a:solidFill>
                  <a:srgbClr val="333333"/>
                </a:solidFill>
                <a:latin typeface="Quattrocento Sans"/>
                <a:ea typeface="Quattrocento Sans"/>
                <a:cs typeface="Quattrocento Sans"/>
                <a:sym typeface="Quattrocento Sans"/>
              </a:rPr>
              <a:t>Thi</a:t>
            </a:r>
            <a:r>
              <a:rPr lang="en-US" sz="3000" b="1">
                <a:solidFill>
                  <a:srgbClr val="333333"/>
                </a:solidFill>
                <a:latin typeface="Quattrocento Sans"/>
                <a:ea typeface="Quattrocento Sans"/>
                <a:cs typeface="Quattrocento Sans"/>
                <a:sym typeface="Quattrocento Sans"/>
              </a:rPr>
              <a:t>ết kế TestCase</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Tìm hiểu về TestCase và tại sao lại viết TestCase? 2</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Những bước cần chuẩn bị khi thực hiện viết TestCase 3</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Test Case mẫu 4</a:t>
            </a:r>
            <a:endParaRPr sz="3000" b="1">
              <a:solidFill>
                <a:srgbClr val="333333"/>
              </a:solidFill>
              <a:latin typeface="Quattrocento Sans"/>
              <a:ea typeface="Quattrocento Sans"/>
              <a:cs typeface="Quattrocento Sans"/>
              <a:sym typeface="Quattrocento Sans"/>
            </a:endParaRPr>
          </a:p>
        </p:txBody>
      </p:sp>
      <p:sp>
        <p:nvSpPr>
          <p:cNvPr id="316" name="Google Shape;316;g117bb294f8e_0_8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17bb294f8e_0_98"/>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Tổ chức trình bày chủ đề</a:t>
            </a:r>
            <a:endParaRPr sz="5400" b="1" i="0" u="none" strike="noStrike" cap="small">
              <a:solidFill>
                <a:srgbClr val="FFA15D"/>
              </a:solidFill>
              <a:latin typeface="Calibri"/>
              <a:ea typeface="Calibri"/>
              <a:cs typeface="Calibri"/>
              <a:sym typeface="Calibri"/>
            </a:endParaRPr>
          </a:p>
        </p:txBody>
      </p:sp>
      <p:cxnSp>
        <p:nvCxnSpPr>
          <p:cNvPr id="322" name="Google Shape;322;g117bb294f8e_0_9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23" name="Google Shape;323;g117bb294f8e_0_9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79929b434_1_20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79929b434_1_20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79929b434_1_20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79929b434_1_20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79929b434_1_20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79929b434_1_206"/>
          <p:cNvSpPr txBox="1"/>
          <p:nvPr/>
        </p:nvSpPr>
        <p:spPr>
          <a:xfrm>
            <a:off x="913875"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Tìm hiểu về khái niệm Test plan là gì?</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Tầm quan trọng của Kế hoạch kiểm tra là gì?</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8 bước để viết một Test Plan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1: Phân tích sản phẩm</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2: Thiết kế Chiến lược Kiểm tra</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Bước 3: Xác định các Mục tiêu Kiểm tra</a:t>
            </a:r>
            <a:endParaRPr sz="3000" b="1">
              <a:solidFill>
                <a:srgbClr val="333333"/>
              </a:solidFill>
              <a:latin typeface="Quattrocento Sans"/>
              <a:ea typeface="Quattrocento Sans"/>
              <a:cs typeface="Quattrocento Sans"/>
              <a:sym typeface="Quattrocento Sans"/>
            </a:endParaRPr>
          </a:p>
        </p:txBody>
      </p:sp>
      <p:sp>
        <p:nvSpPr>
          <p:cNvPr id="130" name="Google Shape;130;g1179929b434_1_20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117bb294f8e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tình huống 1</a:t>
            </a:r>
            <a:endParaRPr/>
          </a:p>
        </p:txBody>
      </p:sp>
      <p:sp>
        <p:nvSpPr>
          <p:cNvPr id="329" name="Google Shape;329;g117bb294f8e_0_104"/>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marR="0" lvl="0" indent="0" algn="l" rtl="0">
              <a:lnSpc>
                <a:spcPct val="80000"/>
              </a:lnSpc>
              <a:spcBef>
                <a:spcPts val="0"/>
              </a:spcBef>
              <a:spcAft>
                <a:spcPts val="0"/>
              </a:spcAft>
              <a:buClr>
                <a:srgbClr val="000000"/>
              </a:buClr>
              <a:buSzPts val="523"/>
              <a:buFont typeface="Arial"/>
              <a:buNone/>
            </a:pPr>
            <a:endParaRPr sz="1667" b="0" i="0" u="none" strike="noStrike" cap="none">
              <a:solidFill>
                <a:schemeClr val="dk1"/>
              </a:solidFill>
              <a:latin typeface="Quattrocento Sans"/>
              <a:ea typeface="Quattrocento Sans"/>
              <a:cs typeface="Quattrocento Sans"/>
              <a:sym typeface="Quattrocento Sans"/>
            </a:endParaRPr>
          </a:p>
        </p:txBody>
      </p:sp>
      <p:sp>
        <p:nvSpPr>
          <p:cNvPr id="330" name="Google Shape;330;g117bb294f8e_0_104"/>
          <p:cNvSpPr txBox="1"/>
          <p:nvPr/>
        </p:nvSpPr>
        <p:spPr>
          <a:xfrm>
            <a:off x="306450" y="803650"/>
            <a:ext cx="11579100" cy="60981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Clr>
                <a:srgbClr val="FF5A33"/>
              </a:buClr>
              <a:buSzPts val="3400"/>
              <a:buFont typeface="Quattrocento Sans"/>
              <a:buChar char="❑"/>
            </a:pPr>
            <a:r>
              <a:rPr lang="en-US" sz="3400">
                <a:solidFill>
                  <a:schemeClr val="dk1"/>
                </a:solidFill>
                <a:latin typeface="Quattrocento Sans"/>
                <a:ea typeface="Quattrocento Sans"/>
                <a:cs typeface="Quattrocento Sans"/>
                <a:sym typeface="Quattrocento Sans"/>
              </a:rPr>
              <a:t>N</a:t>
            </a:r>
            <a:r>
              <a:rPr lang="en-US" sz="3400" b="0" i="0" u="none" strike="noStrike" cap="none">
                <a:solidFill>
                  <a:schemeClr val="dk1"/>
                </a:solidFill>
                <a:latin typeface="Quattrocento Sans"/>
                <a:ea typeface="Quattrocento Sans"/>
                <a:cs typeface="Quattrocento Sans"/>
                <a:sym typeface="Quattrocento Sans"/>
              </a:rPr>
              <a:t>hóm hãy vi</a:t>
            </a:r>
            <a:r>
              <a:rPr lang="en-US" sz="3400">
                <a:solidFill>
                  <a:schemeClr val="dk1"/>
                </a:solidFill>
                <a:latin typeface="Quattrocento Sans"/>
                <a:ea typeface="Quattrocento Sans"/>
                <a:cs typeface="Quattrocento Sans"/>
                <a:sym typeface="Quattrocento Sans"/>
              </a:rPr>
              <a:t>ết Testcase cho tình huống bên dưới.(Download mẫu tại link </a:t>
            </a:r>
            <a:r>
              <a:rPr lang="en-US" sz="3400" u="sng">
                <a:solidFill>
                  <a:schemeClr val="hlink"/>
                </a:solidFill>
                <a:latin typeface="Quattrocento Sans"/>
                <a:ea typeface="Quattrocento Sans"/>
                <a:cs typeface="Quattrocento Sans"/>
                <a:sym typeface="Quattrocento Sans"/>
                <a:hlinkClick r:id="rId3"/>
              </a:rPr>
              <a:t>template_test_case</a:t>
            </a:r>
            <a:r>
              <a:rPr lang="en-US" sz="3400">
                <a:solidFill>
                  <a:schemeClr val="dk1"/>
                </a:solidFill>
                <a:latin typeface="Quattrocento Sans"/>
                <a:ea typeface="Quattrocento Sans"/>
                <a:cs typeface="Quattrocento Sans"/>
                <a:sym typeface="Quattrocento Sans"/>
              </a:rPr>
              <a:t>)</a:t>
            </a:r>
            <a:endParaRPr sz="34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3400">
                <a:solidFill>
                  <a:schemeClr val="dk1"/>
                </a:solidFill>
                <a:latin typeface="Quattrocento Sans"/>
                <a:ea typeface="Quattrocento Sans"/>
                <a:cs typeface="Quattrocento Sans"/>
                <a:sym typeface="Quattrocento Sans"/>
              </a:rPr>
              <a:t>Tình huống : Registration Page</a:t>
            </a:r>
            <a:endParaRPr sz="3300">
              <a:solidFill>
                <a:schemeClr val="dk1"/>
              </a:solidFill>
              <a:latin typeface="Quattrocento Sans"/>
              <a:ea typeface="Quattrocento Sans"/>
              <a:cs typeface="Quattrocento Sans"/>
              <a:sym typeface="Quattrocento Sans"/>
            </a:endParaRPr>
          </a:p>
          <a:p>
            <a:pPr marL="914400" marR="0" lvl="0" indent="-457200" algn="l" rtl="0">
              <a:lnSpc>
                <a:spcPct val="100000"/>
              </a:lnSpc>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UserName, Email và Password là các trường bắt buộc.</a:t>
            </a:r>
            <a:endParaRPr sz="3600">
              <a:solidFill>
                <a:schemeClr val="dk1"/>
              </a:solidFill>
              <a:latin typeface="Quattrocento Sans"/>
              <a:ea typeface="Quattrocento Sans"/>
              <a:cs typeface="Quattrocento Sans"/>
              <a:sym typeface="Quattrocento Sans"/>
            </a:endParaRPr>
          </a:p>
          <a:p>
            <a:pPr marL="914400" marR="0" lvl="0" indent="-457200" algn="l" rtl="0">
              <a:lnSpc>
                <a:spcPct val="100000"/>
              </a:lnSpc>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Email phải đúng định dạng.</a:t>
            </a:r>
            <a:endParaRPr sz="3600">
              <a:solidFill>
                <a:schemeClr val="dk1"/>
              </a:solidFill>
              <a:latin typeface="Quattrocento Sans"/>
              <a:ea typeface="Quattrocento Sans"/>
              <a:cs typeface="Quattrocento Sans"/>
              <a:sym typeface="Quattrocento Sans"/>
            </a:endParaRPr>
          </a:p>
          <a:p>
            <a:pPr marL="914400" marR="0" lvl="0" indent="-457200" algn="l" rtl="0">
              <a:lnSpc>
                <a:spcPct val="100000"/>
              </a:lnSpc>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Có nút Hủy và Đặt lại ở cuối màn hình.</a:t>
            </a:r>
            <a:endParaRPr sz="3600">
              <a:solidFill>
                <a:schemeClr val="dk1"/>
              </a:solidFill>
              <a:latin typeface="Quattrocento Sans"/>
              <a:ea typeface="Quattrocento Sans"/>
              <a:cs typeface="Quattrocento Sans"/>
              <a:sym typeface="Quattrocento Sans"/>
            </a:endParaRPr>
          </a:p>
          <a:p>
            <a:pPr marL="914400" marR="0" lvl="0" indent="-457200" algn="l" rtl="0">
              <a:lnSpc>
                <a:spcPct val="100000"/>
              </a:lnSpc>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Giới hạn của Mật khẩu phải là 8-13 ký tự (bao gồm chữ chữ và số).</a:t>
            </a:r>
            <a:endParaRPr sz="3600">
              <a:solidFill>
                <a:schemeClr val="dk1"/>
              </a:solidFill>
              <a:latin typeface="Quattrocento Sans"/>
              <a:ea typeface="Quattrocento Sans"/>
              <a:cs typeface="Quattrocento Sans"/>
              <a:sym typeface="Quattrocento Sans"/>
            </a:endParaRPr>
          </a:p>
          <a:p>
            <a:pPr marL="914400" marR="0" lvl="0" indent="-457200" algn="l" rtl="0">
              <a:lnSpc>
                <a:spcPct val="100000"/>
              </a:lnSpc>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Khi bấm đăng ký sẽ thông báo thành công và gửi thông tin tới email đã đăng ký.</a:t>
            </a:r>
            <a:endParaRPr sz="37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38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80b6594cb_0_25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tình huống 2</a:t>
            </a:r>
            <a:endParaRPr/>
          </a:p>
        </p:txBody>
      </p:sp>
      <p:sp>
        <p:nvSpPr>
          <p:cNvPr id="336" name="Google Shape;336;g1180b6594cb_0_256"/>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marR="0" lvl="0" indent="0" algn="l" rtl="0">
              <a:lnSpc>
                <a:spcPct val="80000"/>
              </a:lnSpc>
              <a:spcBef>
                <a:spcPts val="0"/>
              </a:spcBef>
              <a:spcAft>
                <a:spcPts val="0"/>
              </a:spcAft>
              <a:buClr>
                <a:srgbClr val="000000"/>
              </a:buClr>
              <a:buSzPts val="523"/>
              <a:buFont typeface="Arial"/>
              <a:buNone/>
            </a:pPr>
            <a:endParaRPr sz="1667" b="0" i="0" u="none" strike="noStrike" cap="none">
              <a:solidFill>
                <a:schemeClr val="dk1"/>
              </a:solidFill>
              <a:latin typeface="Quattrocento Sans"/>
              <a:ea typeface="Quattrocento Sans"/>
              <a:cs typeface="Quattrocento Sans"/>
              <a:sym typeface="Quattrocento Sans"/>
            </a:endParaRPr>
          </a:p>
        </p:txBody>
      </p:sp>
      <p:sp>
        <p:nvSpPr>
          <p:cNvPr id="337" name="Google Shape;337;g1180b6594cb_0_256"/>
          <p:cNvSpPr txBox="1"/>
          <p:nvPr/>
        </p:nvSpPr>
        <p:spPr>
          <a:xfrm>
            <a:off x="467100" y="850800"/>
            <a:ext cx="11257800" cy="60981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100000"/>
              </a:lnSpc>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a:t>
            </a:r>
            <a:r>
              <a:rPr lang="en-US" sz="3500" b="0" i="0" u="none" strike="noStrike" cap="none">
                <a:solidFill>
                  <a:schemeClr val="dk1"/>
                </a:solidFill>
                <a:latin typeface="Quattrocento Sans"/>
                <a:ea typeface="Quattrocento Sans"/>
                <a:cs typeface="Quattrocento Sans"/>
                <a:sym typeface="Quattrocento Sans"/>
              </a:rPr>
              <a:t>hóm hãy vi</a:t>
            </a:r>
            <a:r>
              <a:rPr lang="en-US" sz="3500">
                <a:solidFill>
                  <a:schemeClr val="dk1"/>
                </a:solidFill>
                <a:latin typeface="Quattrocento Sans"/>
                <a:ea typeface="Quattrocento Sans"/>
                <a:cs typeface="Quattrocento Sans"/>
                <a:sym typeface="Quattrocento Sans"/>
              </a:rPr>
              <a:t>ết Testcase cho tình huống bên dưới.(Download mẫu tại link </a:t>
            </a:r>
            <a:r>
              <a:rPr lang="en-US" sz="3500" u="sng">
                <a:solidFill>
                  <a:schemeClr val="hlink"/>
                </a:solidFill>
                <a:latin typeface="Quattrocento Sans"/>
                <a:ea typeface="Quattrocento Sans"/>
                <a:cs typeface="Quattrocento Sans"/>
                <a:sym typeface="Quattrocento Sans"/>
                <a:hlinkClick r:id="rId3"/>
              </a:rPr>
              <a:t>template_test_case</a:t>
            </a:r>
            <a:r>
              <a:rPr lang="en-US" sz="3500">
                <a:solidFill>
                  <a:schemeClr val="dk1"/>
                </a:solidFill>
                <a:latin typeface="Quattrocento Sans"/>
                <a:ea typeface="Quattrocento Sans"/>
                <a:cs typeface="Quattrocento Sans"/>
                <a:sym typeface="Quattrocento Sans"/>
              </a:rPr>
              <a:t>)</a:t>
            </a:r>
            <a:endParaRPr sz="35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3500">
                <a:solidFill>
                  <a:schemeClr val="dk1"/>
                </a:solidFill>
                <a:latin typeface="Quattrocento Sans"/>
                <a:ea typeface="Quattrocento Sans"/>
                <a:cs typeface="Quattrocento Sans"/>
                <a:sym typeface="Quattrocento Sans"/>
              </a:rPr>
              <a:t>Tình huống : Textbox nhập ngày tháng năm</a:t>
            </a:r>
            <a:endParaRPr sz="3400">
              <a:solidFill>
                <a:schemeClr val="dk1"/>
              </a:solidFill>
              <a:latin typeface="Quattrocento Sans"/>
              <a:ea typeface="Quattrocento Sans"/>
              <a:cs typeface="Quattrocento Sans"/>
              <a:sym typeface="Quattrocento Sans"/>
            </a:endParaRPr>
          </a:p>
          <a:p>
            <a:pPr marL="914400" marR="0" lvl="0" indent="-463550" algn="l" rtl="0">
              <a:lnSpc>
                <a:spcPct val="100000"/>
              </a:lnSpc>
              <a:spcBef>
                <a:spcPts val="0"/>
              </a:spcBef>
              <a:spcAft>
                <a:spcPts val="0"/>
              </a:spcAft>
              <a:buClr>
                <a:srgbClr val="FF5A33"/>
              </a:buClr>
              <a:buSzPts val="3700"/>
              <a:buFont typeface="Quattrocento Sans"/>
              <a:buChar char="➢"/>
            </a:pPr>
            <a:r>
              <a:rPr lang="en-US" sz="3700">
                <a:solidFill>
                  <a:schemeClr val="dk1"/>
                </a:solidFill>
                <a:latin typeface="Quattrocento Sans"/>
                <a:ea typeface="Quattrocento Sans"/>
                <a:cs typeface="Quattrocento Sans"/>
                <a:sym typeface="Quattrocento Sans"/>
              </a:rPr>
              <a:t>Chỉ được nhập 8 ký tự</a:t>
            </a:r>
            <a:endParaRPr sz="3700">
              <a:solidFill>
                <a:schemeClr val="dk1"/>
              </a:solidFill>
              <a:latin typeface="Quattrocento Sans"/>
              <a:ea typeface="Quattrocento Sans"/>
              <a:cs typeface="Quattrocento Sans"/>
              <a:sym typeface="Quattrocento Sans"/>
            </a:endParaRPr>
          </a:p>
          <a:p>
            <a:pPr marL="914400" marR="0" lvl="0" indent="-463550" algn="l" rtl="0">
              <a:lnSpc>
                <a:spcPct val="100000"/>
              </a:lnSpc>
              <a:spcBef>
                <a:spcPts val="0"/>
              </a:spcBef>
              <a:spcAft>
                <a:spcPts val="0"/>
              </a:spcAft>
              <a:buClr>
                <a:srgbClr val="FF5A33"/>
              </a:buClr>
              <a:buSzPts val="3700"/>
              <a:buFont typeface="Quattrocento Sans"/>
              <a:buChar char="➢"/>
            </a:pPr>
            <a:r>
              <a:rPr lang="en-US" sz="3700">
                <a:solidFill>
                  <a:schemeClr val="dk1"/>
                </a:solidFill>
                <a:latin typeface="Quattrocento Sans"/>
                <a:ea typeface="Quattrocento Sans"/>
                <a:cs typeface="Quattrocento Sans"/>
                <a:sym typeface="Quattrocento Sans"/>
              </a:rPr>
              <a:t>Nhập được số</a:t>
            </a:r>
            <a:endParaRPr sz="3700">
              <a:solidFill>
                <a:schemeClr val="dk1"/>
              </a:solidFill>
              <a:latin typeface="Quattrocento Sans"/>
              <a:ea typeface="Quattrocento Sans"/>
              <a:cs typeface="Quattrocento Sans"/>
              <a:sym typeface="Quattrocento Sans"/>
            </a:endParaRPr>
          </a:p>
          <a:p>
            <a:pPr marL="914400" marR="0" lvl="0" indent="-463550" algn="l" rtl="0">
              <a:lnSpc>
                <a:spcPct val="100000"/>
              </a:lnSpc>
              <a:spcBef>
                <a:spcPts val="0"/>
              </a:spcBef>
              <a:spcAft>
                <a:spcPts val="0"/>
              </a:spcAft>
              <a:buClr>
                <a:srgbClr val="FF5A33"/>
              </a:buClr>
              <a:buSzPts val="3700"/>
              <a:buFont typeface="Quattrocento Sans"/>
              <a:buChar char="➢"/>
            </a:pPr>
            <a:r>
              <a:rPr lang="en-US" sz="3700">
                <a:solidFill>
                  <a:schemeClr val="dk1"/>
                </a:solidFill>
                <a:latin typeface="Quattrocento Sans"/>
                <a:ea typeface="Quattrocento Sans"/>
                <a:cs typeface="Quattrocento Sans"/>
                <a:sym typeface="Quattrocento Sans"/>
              </a:rPr>
              <a:t>Ngày hợp lệ</a:t>
            </a:r>
            <a:endParaRPr sz="3700">
              <a:solidFill>
                <a:schemeClr val="dk1"/>
              </a:solidFill>
              <a:latin typeface="Quattrocento Sans"/>
              <a:ea typeface="Quattrocento Sans"/>
              <a:cs typeface="Quattrocento Sans"/>
              <a:sym typeface="Quattrocento Sans"/>
            </a:endParaRPr>
          </a:p>
          <a:p>
            <a:pPr marL="914400" marR="0" lvl="0" indent="-463550" algn="l" rtl="0">
              <a:lnSpc>
                <a:spcPct val="100000"/>
              </a:lnSpc>
              <a:spcBef>
                <a:spcPts val="0"/>
              </a:spcBef>
              <a:spcAft>
                <a:spcPts val="0"/>
              </a:spcAft>
              <a:buClr>
                <a:srgbClr val="FF5A33"/>
              </a:buClr>
              <a:buSzPts val="3700"/>
              <a:buFont typeface="Quattrocento Sans"/>
              <a:buChar char="➢"/>
            </a:pPr>
            <a:r>
              <a:rPr lang="en-US" sz="3700">
                <a:solidFill>
                  <a:schemeClr val="dk1"/>
                </a:solidFill>
                <a:latin typeface="Quattrocento Sans"/>
                <a:ea typeface="Quattrocento Sans"/>
                <a:cs typeface="Quattrocento Sans"/>
                <a:sym typeface="Quattrocento Sans"/>
              </a:rPr>
              <a:t>Không được chữ và ký tự đặc biệt</a:t>
            </a:r>
            <a:endParaRPr sz="3700">
              <a:solidFill>
                <a:schemeClr val="dk1"/>
              </a:solidFill>
              <a:latin typeface="Quattrocento Sans"/>
              <a:ea typeface="Quattrocento Sans"/>
              <a:cs typeface="Quattrocento Sans"/>
              <a:sym typeface="Quattrocento Sans"/>
            </a:endParaRPr>
          </a:p>
          <a:p>
            <a:pPr marL="914400" marR="0" lvl="0" indent="-463550" algn="l" rtl="0">
              <a:lnSpc>
                <a:spcPct val="100000"/>
              </a:lnSpc>
              <a:spcBef>
                <a:spcPts val="0"/>
              </a:spcBef>
              <a:spcAft>
                <a:spcPts val="0"/>
              </a:spcAft>
              <a:buClr>
                <a:srgbClr val="FF5A33"/>
              </a:buClr>
              <a:buSzPts val="3700"/>
              <a:buFont typeface="Quattrocento Sans"/>
              <a:buChar char="➢"/>
            </a:pPr>
            <a:r>
              <a:rPr lang="en-US" sz="3700">
                <a:solidFill>
                  <a:schemeClr val="dk1"/>
                </a:solidFill>
                <a:latin typeface="Quattrocento Sans"/>
                <a:ea typeface="Quattrocento Sans"/>
                <a:cs typeface="Quattrocento Sans"/>
                <a:sym typeface="Quattrocento Sans"/>
              </a:rPr>
              <a:t>Không được để Null</a:t>
            </a:r>
            <a:endParaRPr sz="38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80b6594cb_0_26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tình huống 2</a:t>
            </a:r>
            <a:endParaRPr/>
          </a:p>
        </p:txBody>
      </p:sp>
      <p:sp>
        <p:nvSpPr>
          <p:cNvPr id="343" name="Google Shape;343;g1180b6594cb_0_264"/>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marR="0" lvl="0" indent="0" algn="l" rtl="0">
              <a:lnSpc>
                <a:spcPct val="80000"/>
              </a:lnSpc>
              <a:spcBef>
                <a:spcPts val="0"/>
              </a:spcBef>
              <a:spcAft>
                <a:spcPts val="0"/>
              </a:spcAft>
              <a:buClr>
                <a:srgbClr val="000000"/>
              </a:buClr>
              <a:buSzPts val="523"/>
              <a:buFont typeface="Arial"/>
              <a:buNone/>
            </a:pPr>
            <a:endParaRPr sz="1667" b="0" i="0" u="none" strike="noStrike" cap="none">
              <a:solidFill>
                <a:schemeClr val="dk1"/>
              </a:solidFill>
              <a:latin typeface="Quattrocento Sans"/>
              <a:ea typeface="Quattrocento Sans"/>
              <a:cs typeface="Quattrocento Sans"/>
              <a:sym typeface="Quattrocento Sans"/>
            </a:endParaRPr>
          </a:p>
        </p:txBody>
      </p:sp>
      <p:sp>
        <p:nvSpPr>
          <p:cNvPr id="344" name="Google Shape;344;g1180b6594cb_0_264"/>
          <p:cNvSpPr txBox="1"/>
          <p:nvPr/>
        </p:nvSpPr>
        <p:spPr>
          <a:xfrm>
            <a:off x="437300" y="850800"/>
            <a:ext cx="11656200" cy="60981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100000"/>
              </a:lnSpc>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a:t>
            </a:r>
            <a:r>
              <a:rPr lang="en-US" sz="3500" b="0" i="0" u="none" strike="noStrike" cap="none">
                <a:solidFill>
                  <a:schemeClr val="dk1"/>
                </a:solidFill>
                <a:latin typeface="Quattrocento Sans"/>
                <a:ea typeface="Quattrocento Sans"/>
                <a:cs typeface="Quattrocento Sans"/>
                <a:sym typeface="Quattrocento Sans"/>
              </a:rPr>
              <a:t>hóm hãy vi</a:t>
            </a:r>
            <a:r>
              <a:rPr lang="en-US" sz="3500">
                <a:solidFill>
                  <a:schemeClr val="dk1"/>
                </a:solidFill>
                <a:latin typeface="Quattrocento Sans"/>
                <a:ea typeface="Quattrocento Sans"/>
                <a:cs typeface="Quattrocento Sans"/>
                <a:sym typeface="Quattrocento Sans"/>
              </a:rPr>
              <a:t>ết Testcase cho tình huống bên dưới.(Download mẫu tại link </a:t>
            </a:r>
            <a:r>
              <a:rPr lang="en-US" sz="3500" u="sng">
                <a:solidFill>
                  <a:schemeClr val="hlink"/>
                </a:solidFill>
                <a:latin typeface="Quattrocento Sans"/>
                <a:ea typeface="Quattrocento Sans"/>
                <a:cs typeface="Quattrocento Sans"/>
                <a:sym typeface="Quattrocento Sans"/>
                <a:hlinkClick r:id="rId3"/>
              </a:rPr>
              <a:t>template_test_case</a:t>
            </a:r>
            <a:r>
              <a:rPr lang="en-US" sz="3500">
                <a:solidFill>
                  <a:schemeClr val="dk1"/>
                </a:solidFill>
                <a:latin typeface="Quattrocento Sans"/>
                <a:ea typeface="Quattrocento Sans"/>
                <a:cs typeface="Quattrocento Sans"/>
                <a:sym typeface="Quattrocento Sans"/>
              </a:rPr>
              <a:t>)</a:t>
            </a:r>
            <a:endParaRPr sz="35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3500">
                <a:solidFill>
                  <a:schemeClr val="dk1"/>
                </a:solidFill>
                <a:latin typeface="Quattrocento Sans"/>
                <a:ea typeface="Quattrocento Sans"/>
                <a:cs typeface="Quattrocento Sans"/>
                <a:sym typeface="Quattrocento Sans"/>
              </a:rPr>
              <a:t>Tình huống : Nếu bạn là nhân viên kiểm thử trong một công ty thiết kế và sản xuất điện thoại như Apple, Samsung thì việc đưa sản phẩm tới người tiêu dùng bắt buộc tính năng cơ bản là “Gọi điện và SMS” phải hoạt động được. Bạn hãy viết Testcase cho việc kiểm tra tính năng Gọi điện và SMS trên điện thoại.</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g117bb294f8e_0_117"/>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79929b434_1_31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79929b434_1_31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480"/>
              </a:spcBef>
              <a:spcAft>
                <a:spcPts val="0"/>
              </a:spcAft>
              <a:buClr>
                <a:srgbClr val="FF5A33"/>
              </a:buClr>
              <a:buSzPts val="3200"/>
              <a:buChar char="❑"/>
            </a:pPr>
            <a:r>
              <a:rPr lang="en-US" sz="3700">
                <a:solidFill>
                  <a:srgbClr val="333333"/>
                </a:solidFill>
                <a:highlight>
                  <a:schemeClr val="lt1"/>
                </a:highlight>
              </a:rPr>
              <a:t>Test Plan là gì ? 1</a:t>
            </a:r>
            <a:endParaRPr sz="3700">
              <a:solidFill>
                <a:srgbClr val="333333"/>
              </a:solidFill>
              <a:highlight>
                <a:schemeClr val="lt1"/>
              </a:highlight>
            </a:endParaRPr>
          </a:p>
          <a:p>
            <a:pPr marL="342900" lvl="0" indent="-374650" algn="l" rtl="0">
              <a:lnSpc>
                <a:spcPct val="100000"/>
              </a:lnSpc>
              <a:spcBef>
                <a:spcPts val="480"/>
              </a:spcBef>
              <a:spcAft>
                <a:spcPts val="0"/>
              </a:spcAft>
              <a:buClr>
                <a:srgbClr val="FF5A33"/>
              </a:buClr>
              <a:buSzPts val="3700"/>
              <a:buChar char="❑"/>
            </a:pPr>
            <a:r>
              <a:rPr lang="en-US" sz="3700">
                <a:solidFill>
                  <a:srgbClr val="333333"/>
                </a:solidFill>
                <a:highlight>
                  <a:schemeClr val="lt1"/>
                </a:highlight>
              </a:rPr>
              <a:t>Tầm quan trọng của việc thiết lập Test Plan  2</a:t>
            </a:r>
            <a:endParaRPr sz="3700">
              <a:solidFill>
                <a:srgbClr val="333333"/>
              </a:solidFill>
              <a:highlight>
                <a:schemeClr val="lt1"/>
              </a:highlight>
            </a:endParaRPr>
          </a:p>
          <a:p>
            <a:pPr marL="342900" lvl="0" indent="-342900" algn="l" rtl="0">
              <a:lnSpc>
                <a:spcPct val="100000"/>
              </a:lnSpc>
              <a:spcBef>
                <a:spcPts val="480"/>
              </a:spcBef>
              <a:spcAft>
                <a:spcPts val="0"/>
              </a:spcAft>
              <a:buClr>
                <a:srgbClr val="FF5A33"/>
              </a:buClr>
              <a:buSzPts val="3700"/>
              <a:buChar char="❑"/>
            </a:pPr>
            <a:r>
              <a:rPr lang="en-US" sz="3700">
                <a:solidFill>
                  <a:srgbClr val="333333"/>
                </a:solidFill>
                <a:highlight>
                  <a:schemeClr val="lt1"/>
                </a:highlight>
              </a:rPr>
              <a:t>Các bước tạo Test Plan 3</a:t>
            </a:r>
            <a:endParaRPr sz="3700">
              <a:solidFill>
                <a:srgbClr val="333333"/>
              </a:solidFill>
              <a:highlight>
                <a:schemeClr val="lt1"/>
              </a:highlight>
            </a:endParaRPr>
          </a:p>
          <a:p>
            <a:pPr marL="914400" lvl="1" indent="-463550" algn="l" rtl="0">
              <a:lnSpc>
                <a:spcPct val="100000"/>
              </a:lnSpc>
              <a:spcBef>
                <a:spcPts val="480"/>
              </a:spcBef>
              <a:spcAft>
                <a:spcPts val="0"/>
              </a:spcAft>
              <a:buClr>
                <a:srgbClr val="FF5A33"/>
              </a:buClr>
              <a:buSzPts val="3700"/>
              <a:buChar char="❖"/>
            </a:pPr>
            <a:r>
              <a:rPr lang="en-US" sz="3700">
                <a:solidFill>
                  <a:srgbClr val="333333"/>
                </a:solidFill>
                <a:highlight>
                  <a:schemeClr val="lt1"/>
                </a:highlight>
              </a:rPr>
              <a:t>Bước 1: Phân tích sản phẩm</a:t>
            </a:r>
            <a:endParaRPr sz="3700">
              <a:solidFill>
                <a:srgbClr val="333333"/>
              </a:solidFill>
              <a:highlight>
                <a:schemeClr val="lt1"/>
              </a:highlight>
            </a:endParaRPr>
          </a:p>
          <a:p>
            <a:pPr marL="914400" lvl="1" indent="-463550" algn="l" rtl="0">
              <a:lnSpc>
                <a:spcPct val="100000"/>
              </a:lnSpc>
              <a:spcBef>
                <a:spcPts val="480"/>
              </a:spcBef>
              <a:spcAft>
                <a:spcPts val="0"/>
              </a:spcAft>
              <a:buClr>
                <a:srgbClr val="FF5A33"/>
              </a:buClr>
              <a:buSzPts val="3700"/>
              <a:buChar char="❖"/>
            </a:pPr>
            <a:r>
              <a:rPr lang="en-US" sz="3700">
                <a:solidFill>
                  <a:srgbClr val="333333"/>
                </a:solidFill>
                <a:highlight>
                  <a:schemeClr val="lt1"/>
                </a:highlight>
              </a:rPr>
              <a:t>Bước 2: Thiết kế Chiến lược Kiểm tra</a:t>
            </a:r>
            <a:endParaRPr sz="3700">
              <a:solidFill>
                <a:srgbClr val="333333"/>
              </a:solidFill>
              <a:highlight>
                <a:schemeClr val="lt1"/>
              </a:highlight>
            </a:endParaRPr>
          </a:p>
          <a:p>
            <a:pPr marL="914400" lvl="1" indent="-463550" algn="l" rtl="0">
              <a:lnSpc>
                <a:spcPct val="100000"/>
              </a:lnSpc>
              <a:spcBef>
                <a:spcPts val="480"/>
              </a:spcBef>
              <a:spcAft>
                <a:spcPts val="0"/>
              </a:spcAft>
              <a:buClr>
                <a:srgbClr val="FF5A33"/>
              </a:buClr>
              <a:buSzPts val="3700"/>
              <a:buChar char="❖"/>
            </a:pPr>
            <a:r>
              <a:rPr lang="en-US" sz="3700">
                <a:solidFill>
                  <a:srgbClr val="333333"/>
                </a:solidFill>
                <a:highlight>
                  <a:schemeClr val="lt1"/>
                </a:highlight>
              </a:rPr>
              <a:t>Bước 3: Xác định các Mục tiêu Kiểm tra</a:t>
            </a:r>
            <a:endParaRPr sz="3700">
              <a:solidFill>
                <a:srgbClr val="33333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79929b434_1_4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79929b434_1_416"/>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560"/>
              </a:spcBef>
              <a:spcAft>
                <a:spcPts val="0"/>
              </a:spcAft>
              <a:buSzPts val="3600"/>
              <a:buChar char="❑"/>
            </a:pPr>
            <a:r>
              <a:rPr lang="en-US" sz="3200"/>
              <a:t>Kế hoạch kiểm thử là gì? 4</a:t>
            </a:r>
            <a:endParaRPr sz="3200"/>
          </a:p>
          <a:p>
            <a:pPr marL="457200" lvl="0" indent="-457200" algn="l" rtl="0">
              <a:lnSpc>
                <a:spcPct val="100000"/>
              </a:lnSpc>
              <a:spcBef>
                <a:spcPts val="560"/>
              </a:spcBef>
              <a:spcAft>
                <a:spcPts val="0"/>
              </a:spcAft>
              <a:buSzPts val="3600"/>
              <a:buChar char="❑"/>
            </a:pPr>
            <a:r>
              <a:rPr lang="en-US" sz="3200"/>
              <a:t>Tại sao trước khi viết Test Plan phải phân tích sản phẩm? 5</a:t>
            </a:r>
            <a:endParaRPr sz="3200"/>
          </a:p>
          <a:p>
            <a:pPr marL="457200" lvl="0" indent="-457200" algn="l" rtl="0">
              <a:lnSpc>
                <a:spcPct val="100000"/>
              </a:lnSpc>
              <a:spcBef>
                <a:spcPts val="560"/>
              </a:spcBef>
              <a:spcAft>
                <a:spcPts val="0"/>
              </a:spcAft>
              <a:buSzPts val="3600"/>
              <a:buChar char="❑"/>
            </a:pPr>
            <a:r>
              <a:rPr lang="en-US" sz="3200"/>
              <a:t>Khi phân tích sản phẩm thì Tester phải tương tác với những đối tượng nào trong team dự án? 6</a:t>
            </a:r>
            <a:endParaRPr sz="3200"/>
          </a:p>
          <a:p>
            <a:pPr marL="457200" lvl="0" indent="-457200" algn="l" rtl="0">
              <a:lnSpc>
                <a:spcPct val="100000"/>
              </a:lnSpc>
              <a:spcBef>
                <a:spcPts val="560"/>
              </a:spcBef>
              <a:spcAft>
                <a:spcPts val="0"/>
              </a:spcAft>
              <a:buSzPts val="3600"/>
              <a:buChar char="❑"/>
            </a:pPr>
            <a:r>
              <a:rPr lang="en-US" sz="3200"/>
              <a:t>Xác định điều gì khi thực hiện Thiết kế chiến lược kiểm thử?  7</a:t>
            </a:r>
            <a:endParaRPr sz="3200"/>
          </a:p>
          <a:p>
            <a:pPr marL="457200" lvl="0" indent="-457200" algn="l" rtl="0">
              <a:lnSpc>
                <a:spcPct val="100000"/>
              </a:lnSpc>
              <a:spcBef>
                <a:spcPts val="560"/>
              </a:spcBef>
              <a:spcAft>
                <a:spcPts val="0"/>
              </a:spcAft>
              <a:buSzPts val="3600"/>
              <a:buChar char="❑"/>
            </a:pPr>
            <a:r>
              <a:rPr lang="en-US" sz="3200"/>
              <a:t>Nêu các bước để thực hiện Thiết kế chiến lược kiểm thử? 8</a:t>
            </a:r>
            <a:endParaRPr sz="3200"/>
          </a:p>
          <a:p>
            <a:pPr marL="457200" lvl="0" indent="-457200" algn="l" rtl="0">
              <a:lnSpc>
                <a:spcPct val="100000"/>
              </a:lnSpc>
              <a:spcBef>
                <a:spcPts val="560"/>
              </a:spcBef>
              <a:spcAft>
                <a:spcPts val="0"/>
              </a:spcAft>
              <a:buSzPts val="3600"/>
              <a:buChar char="❑"/>
            </a:pPr>
            <a:r>
              <a:rPr lang="en-US" sz="3200"/>
              <a:t>Trong Kế hoạch kiểm thử thì Ai sẽ thực hiện kiểm thử? 1</a:t>
            </a:r>
            <a:endParaRPr sz="3200"/>
          </a:p>
          <a:p>
            <a:pPr marL="457200" lvl="0" indent="-457200" algn="l" rtl="0">
              <a:lnSpc>
                <a:spcPct val="100000"/>
              </a:lnSpc>
              <a:spcBef>
                <a:spcPts val="560"/>
              </a:spcBef>
              <a:spcAft>
                <a:spcPts val="0"/>
              </a:spcAft>
              <a:buSzPts val="3600"/>
              <a:buChar char="❑"/>
            </a:pPr>
            <a:r>
              <a:rPr lang="en-US" sz="3200"/>
              <a:t>Khi nào việc kiểm thử sẽ xảy ra? 2</a:t>
            </a:r>
            <a:endParaRPr sz="3200"/>
          </a:p>
          <a:p>
            <a:pPr marL="342900" lvl="0" indent="-165100" algn="l" rtl="0">
              <a:lnSpc>
                <a:spcPct val="100000"/>
              </a:lnSpc>
              <a:spcBef>
                <a:spcPts val="0"/>
              </a:spcBef>
              <a:spcAft>
                <a:spcPts val="0"/>
              </a:spcAft>
              <a:buClr>
                <a:srgbClr val="FF5A33"/>
              </a:buClr>
              <a:buSzPts val="2800"/>
              <a:buFont typeface="Noto Sans Symbols"/>
              <a:buNone/>
            </a:pP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 calcmode="lin" valueType="num">
                                      <p:cBhvr additive="base">
                                        <p:cTn id="32" dur="1000"/>
                                        <p:tgtEl>
                                          <p:spTgt spid="14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
                                            <p:txEl>
                                              <p:pRg st="6" end="6"/>
                                            </p:txEl>
                                          </p:spTgt>
                                        </p:tgtEl>
                                        <p:attrNameLst>
                                          <p:attrName>style.visibility</p:attrName>
                                        </p:attrNameLst>
                                      </p:cBhvr>
                                      <p:to>
                                        <p:strVal val="visible"/>
                                      </p:to>
                                    </p:set>
                                    <p:anim calcmode="lin" valueType="num">
                                      <p:cBhvr additive="base">
                                        <p:cTn id="37" dur="1000"/>
                                        <p:tgtEl>
                                          <p:spTgt spid="142">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80b6594cb_0_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Câu hỏi - sinh viên trả lời</a:t>
            </a:r>
            <a:endParaRPr/>
          </a:p>
        </p:txBody>
      </p:sp>
      <p:sp>
        <p:nvSpPr>
          <p:cNvPr id="148" name="Google Shape;148;g1180b6594cb_0_1"/>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560"/>
              </a:spcBef>
              <a:spcAft>
                <a:spcPts val="0"/>
              </a:spcAft>
              <a:buSzPts val="3600"/>
              <a:buChar char="❑"/>
            </a:pPr>
            <a:r>
              <a:rPr lang="en-US" sz="3600"/>
              <a:t>Khi thực hiện xác định mục tiêu kiểm thử thì cần thực hiện các bước nào? Nêu một số mục tiêu khi kiểm thử website 3</a:t>
            </a:r>
            <a:endParaRPr sz="3600"/>
          </a:p>
          <a:p>
            <a:pPr marL="457200" lvl="0" indent="-457200" algn="l" rtl="0">
              <a:lnSpc>
                <a:spcPct val="100000"/>
              </a:lnSpc>
              <a:spcBef>
                <a:spcPts val="560"/>
              </a:spcBef>
              <a:spcAft>
                <a:spcPts val="0"/>
              </a:spcAft>
              <a:buSzPts val="3600"/>
              <a:buChar char="❑"/>
            </a:pPr>
            <a:r>
              <a:rPr lang="en-US" sz="3600"/>
              <a:t>Rủi ro khi thực hiện kiểm thử là gì? Nêu một số rủi ro mà bạn có thể dự đoán được trong tương lai có thể xảy ra 4</a:t>
            </a:r>
            <a:endParaRPr sz="3600"/>
          </a:p>
          <a:p>
            <a:pPr marL="342900" lvl="0" indent="-165100" algn="l" rtl="0">
              <a:lnSpc>
                <a:spcPct val="100000"/>
              </a:lnSpc>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additive="base">
                                        <p:cTn id="7" dur="1000"/>
                                        <p:tgtEl>
                                          <p:spTgt spid="1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 calcmode="lin" valueType="num">
                                      <p:cBhvr additive="base">
                                        <p:cTn id="12" dur="1000"/>
                                        <p:tgtEl>
                                          <p:spTgt spid="148">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79929b434_1_1685"/>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Tổ chức trình bày chủ đề</a:t>
            </a:r>
            <a:endParaRPr sz="5400" b="1" i="0" u="none" strike="noStrike" cap="small">
              <a:solidFill>
                <a:srgbClr val="FFA15D"/>
              </a:solidFill>
              <a:latin typeface="Calibri"/>
              <a:ea typeface="Calibri"/>
              <a:cs typeface="Calibri"/>
              <a:sym typeface="Calibri"/>
            </a:endParaRPr>
          </a:p>
        </p:txBody>
      </p:sp>
      <p:cxnSp>
        <p:nvCxnSpPr>
          <p:cNvPr id="154" name="Google Shape;154;g1179929b434_1_168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55" name="Google Shape;155;g1179929b434_1_168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80b6594cb_0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61" name="Google Shape;161;g1180b6594cb_0_6"/>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162" name="Google Shape;162;g1180b6594cb_0_6"/>
          <p:cNvSpPr txBox="1"/>
          <p:nvPr/>
        </p:nvSpPr>
        <p:spPr>
          <a:xfrm>
            <a:off x="400200" y="850800"/>
            <a:ext cx="11182200" cy="60981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Các nhóm hãy viết Test Plan cho dự án của nhóm bao gồm nội dung như sau:</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Phân tích sản phẩm</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Thiết kế chiến lược kiểm tra</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Xác định mục tiêu kiểm tra</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chemeClr val="dk1"/>
                </a:solidFill>
                <a:latin typeface="Quattrocento Sans"/>
                <a:ea typeface="Quattrocento Sans"/>
                <a:cs typeface="Quattrocento Sans"/>
                <a:sym typeface="Quattrocento Sans"/>
              </a:rPr>
              <a:t>Các nhóm hãy dựa vào template viết ra file tài liệu word và trình bày cho giảng viên.</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chemeClr val="dk1"/>
                </a:solidFill>
                <a:latin typeface="Quattrocento Sans"/>
                <a:ea typeface="Quattrocento Sans"/>
                <a:cs typeface="Quattrocento Sans"/>
                <a:sym typeface="Quattrocento Sans"/>
              </a:rPr>
              <a:t>Hãy download Test Plan template theo link</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rgbClr val="3C78D8"/>
                </a:solidFill>
                <a:latin typeface="Quattrocento Sans"/>
                <a:ea typeface="Quattrocento Sans"/>
                <a:cs typeface="Quattrocento Sans"/>
                <a:sym typeface="Quattrocento Sans"/>
              </a:rPr>
              <a:t>https://drive.google.com/drive/folders/1UA-AcwcKmmeXeckmyQs5faLYYI_0f0p2?usp=sharing</a:t>
            </a:r>
            <a:endParaRPr sz="3800">
              <a:solidFill>
                <a:srgbClr val="3C78D8"/>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179929b434_1_722"/>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68" name="Google Shape;168;g1179929b434_1_72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69" name="Google Shape;169;g1179929b434_1_72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1238</Words>
  <Application>Microsoft Office PowerPoint</Application>
  <PresentationFormat>Widescreen</PresentationFormat>
  <Paragraphs>131</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Courier New</vt:lpstr>
      <vt:lpstr>Arial</vt:lpstr>
      <vt:lpstr>Noto Sans Symbols</vt:lpstr>
      <vt:lpstr>Calibri</vt:lpstr>
      <vt:lpstr>Roboto</vt:lpstr>
      <vt:lpstr>Quattrocento Sans</vt:lpstr>
      <vt:lpstr>Custom Design</vt:lpstr>
      <vt:lpstr>kiểm thử cơ bản(P1)</vt:lpstr>
      <vt:lpstr>PowerPoint Presentation</vt:lpstr>
      <vt:lpstr>Nội dung</vt:lpstr>
      <vt:lpstr>Nhắc lại các lý thuyết chính trong bài online</vt:lpstr>
      <vt:lpstr>Câu hỏi - sinh viên trả lời</vt:lpstr>
      <vt:lpstr>Câu hỏi - sinh viên trả lời</vt:lpstr>
      <vt:lpstr>PowerPoint Presentation</vt:lpstr>
      <vt:lpstr>tình huống 1</vt:lpstr>
      <vt:lpstr>PowerPoint Presentation</vt:lpstr>
      <vt:lpstr>Thực hành</vt:lpstr>
      <vt:lpstr>tóm tắt bài học</vt:lpstr>
      <vt:lpstr>PowerPoint Presentation</vt:lpstr>
      <vt:lpstr>Nội dung tiếp theo</vt:lpstr>
      <vt:lpstr>PowerPoint Presentation</vt:lpstr>
      <vt:lpstr>tình huống 1</vt:lpstr>
      <vt:lpstr>PowerPoint Presentation</vt:lpstr>
      <vt:lpstr>kiểm thử cơ bản(P2)</vt:lpstr>
      <vt:lpstr>PowerPoint Presentation</vt:lpstr>
      <vt:lpstr>Nội dung</vt:lpstr>
      <vt:lpstr>Nhắc lại các lý thuyết chính trong bài online</vt:lpstr>
      <vt:lpstr>Câu hỏi - sinh viên trả lời</vt:lpstr>
      <vt:lpstr>PowerPoint Presentation</vt:lpstr>
      <vt:lpstr>tình huống 1</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tình huống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Huỳnh Khắc Duy</cp:lastModifiedBy>
  <cp:revision>12</cp:revision>
  <dcterms:created xsi:type="dcterms:W3CDTF">2013-04-23T08:05:33Z</dcterms:created>
  <dcterms:modified xsi:type="dcterms:W3CDTF">2023-11-27T02:37:59Z</dcterms:modified>
</cp:coreProperties>
</file>