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Quattrocento Sans" panose="020B060402020202020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ui+zyOMx/LprxeyVj9dGTfb8u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9929b43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1179929b43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79929b434_1_1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1179929b434_1_1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79929b434_1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1179929b434_1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79929b434_1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1179929b434_1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68dbc533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1168dbc533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79929b434_1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1179929b434_1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80b6594c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1180b6594c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7bb294f8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17bb294f8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7bb294f8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117bb294f8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7bb294f8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117bb294f8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9929b4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1179929b4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68dbc533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1168dbc53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7bb294f8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117bb294f8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7bb294f8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17bb294f8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7bb294f8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17bb294f8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68dbc533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g1168dbc533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7bb294f8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g117bb294f8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7bb294f8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g117bb294f8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7bb294f8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g117bb294f8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68dbc53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g1168dbc53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7bb294f8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g117bb294f8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79929b434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179929b434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7bb294f8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g117bb294f8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7bb294f8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117bb294f8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68dbc533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g1168dbc533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7bb294f8e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g117bb294f8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79929b434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1179929b434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9929b434_1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g1179929b434_1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79929b434_1_1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1179929b434_1_1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80b6594c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180b6594c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9929b434_1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1179929b434_1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79929b434_1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1179929b434_1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i="0" u="none" strike="noStrike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i="0" u="none" strike="noStrike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79929b434_1_103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</a:pPr>
            <a:r>
              <a:rPr lang="en-US"/>
              <a:t>Bài 5: thiết kế testcase</a:t>
            </a:r>
            <a:endParaRPr/>
          </a:p>
        </p:txBody>
      </p:sp>
      <p:sp>
        <p:nvSpPr>
          <p:cNvPr id="111" name="Google Shape;111;g1179929b434_1_103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</a:pPr>
            <a:r>
              <a:rPr lang="en-US"/>
              <a:t>kiểm thử cơ bản(P1)</a:t>
            </a:r>
            <a:endParaRPr/>
          </a:p>
        </p:txBody>
      </p:sp>
      <p:pic>
        <p:nvPicPr>
          <p:cNvPr id="112" name="Google Shape;112;g1179929b434_1_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0932" y="2406165"/>
            <a:ext cx="1693935" cy="25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9929b434_1_1357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tóm tắt bài học</a:t>
            </a:r>
            <a:endParaRPr/>
          </a:p>
        </p:txBody>
      </p:sp>
      <p:sp>
        <p:nvSpPr>
          <p:cNvPr id="175" name="Google Shape;175;g1179929b434_1_1357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sp>
        <p:nvSpPr>
          <p:cNvPr id="176" name="Google Shape;176;g1179929b434_1_1357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179929b434_1_1357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179929b434_1_1357"/>
          <p:cNvSpPr txBox="1"/>
          <p:nvPr/>
        </p:nvSpPr>
        <p:spPr>
          <a:xfrm>
            <a:off x="799650" y="2067600"/>
            <a:ext cx="8229600" cy="3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Font typeface="Quattrocento Sans"/>
              <a:buChar char="•"/>
            </a:pPr>
            <a:r>
              <a:rPr lang="en-US" sz="30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Tìm hiểu về TestCase và tại sao lại viết TestCase? 6</a:t>
            </a:r>
            <a:endParaRPr sz="30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Quattrocento Sans"/>
              <a:buChar char="•"/>
            </a:pPr>
            <a:r>
              <a:rPr lang="en-US" sz="30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Những bước cần chuẩn bị khi thực hiện viết TestCase 7</a:t>
            </a:r>
            <a:endParaRPr sz="30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Quattrocento Sans"/>
              <a:buChar char="•"/>
            </a:pPr>
            <a:r>
              <a:rPr lang="en-US" sz="30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Case mẫu 8</a:t>
            </a:r>
            <a:endParaRPr sz="30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Google Shape;179;g1179929b434_1_1357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F79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Tóm tắt bài học</a:t>
            </a:r>
            <a:endParaRPr sz="2800" b="1" i="0" u="none" strike="noStrike" cap="none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0" name="Google Shape;180;g1179929b434_1_1357" descr="D:\Compressed\PSD Collection 2011\WP-201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029250" y="1033188"/>
            <a:ext cx="3162750" cy="532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79929b434_1_1029"/>
          <p:cNvSpPr/>
          <p:nvPr/>
        </p:nvSpPr>
        <p:spPr>
          <a:xfrm>
            <a:off x="3919557" y="2967335"/>
            <a:ext cx="7396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Hướng dẫn học bài online tiếp theo</a:t>
            </a:r>
            <a:endParaRPr sz="40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g1179929b434_1_1029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7" name="Google Shape;187;g1179929b434_1_10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79929b434_1_1132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Nội dung tiếp theo</a:t>
            </a:r>
            <a:endParaRPr/>
          </a:p>
        </p:txBody>
      </p:sp>
      <p:sp>
        <p:nvSpPr>
          <p:cNvPr id="193" name="Google Shape;193;g1179929b434_1_1132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pic>
        <p:nvPicPr>
          <p:cNvPr id="194" name="Google Shape;194;g1179929b434_1_1132" descr="D:\Pictures\PNG\pres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268820" y="1017269"/>
            <a:ext cx="2313580" cy="53568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179929b434_1_1132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179929b434_1_1132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79929b434_1_1132"/>
          <p:cNvSpPr txBox="1"/>
          <p:nvPr/>
        </p:nvSpPr>
        <p:spPr>
          <a:xfrm>
            <a:off x="826025" y="2067600"/>
            <a:ext cx="8229600" cy="3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•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Những tính huống thường gặp khi viết TestCase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Chung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Giao diện và khả năng sử dụng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Tiêu chí lọc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Lưới kết quả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cửa sổ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Cơ sở dữ liệu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8" name="Google Shape;198;g1179929b434_1_1132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F79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Nội dung bài học tiếp theo</a:t>
            </a:r>
            <a:endParaRPr sz="2800" b="1" i="0" u="none" strike="noStrike" cap="none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68dbc533b_0_11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Nội dung tiếp theo</a:t>
            </a:r>
            <a:endParaRPr/>
          </a:p>
        </p:txBody>
      </p:sp>
      <p:sp>
        <p:nvSpPr>
          <p:cNvPr id="204" name="Google Shape;204;g1168dbc533b_0_11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pic>
        <p:nvPicPr>
          <p:cNvPr id="205" name="Google Shape;205;g1168dbc533b_0_11" descr="D:\Pictures\PNG\pres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268820" y="1017269"/>
            <a:ext cx="2313580" cy="53568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168dbc533b_0_11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168dbc533b_0_11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168dbc533b_0_11"/>
          <p:cNvSpPr txBox="1"/>
          <p:nvPr/>
        </p:nvSpPr>
        <p:spPr>
          <a:xfrm>
            <a:off x="826025" y="2067600"/>
            <a:ext cx="8229600" cy="3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Upload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Gửi Email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Xuất Excel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Hiệu năng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Bảo mật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g1168dbc533b_0_11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F79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Nội dung bài học tiếp theo</a:t>
            </a:r>
            <a:endParaRPr sz="2800" b="1" i="0" u="none" strike="noStrike" cap="none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79929b434_1_1239"/>
          <p:cNvSpPr/>
          <p:nvPr/>
        </p:nvSpPr>
        <p:spPr>
          <a:xfrm>
            <a:off x="3919557" y="2967335"/>
            <a:ext cx="697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Tổ chức trình bày chủ đề</a:t>
            </a:r>
            <a:endParaRPr sz="54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g1179929b434_1_1239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6" name="Google Shape;216;g1179929b434_1_1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0b6594cb_0_115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tình huống 1</a:t>
            </a:r>
            <a:endParaRPr/>
          </a:p>
        </p:txBody>
      </p:sp>
      <p:sp>
        <p:nvSpPr>
          <p:cNvPr id="222" name="Google Shape;222;g1180b6594cb_0_115"/>
          <p:cNvSpPr txBox="1"/>
          <p:nvPr/>
        </p:nvSpPr>
        <p:spPr>
          <a:xfrm>
            <a:off x="800400" y="1528200"/>
            <a:ext cx="10782000" cy="53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3" name="Google Shape;223;g1180b6594cb_0_115"/>
          <p:cNvSpPr txBox="1"/>
          <p:nvPr/>
        </p:nvSpPr>
        <p:spPr>
          <a:xfrm>
            <a:off x="436575" y="850800"/>
            <a:ext cx="11437800" cy="5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800"/>
              <a:buFont typeface="Quattrocento Sans"/>
              <a:buChar char="❑"/>
            </a:pP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Các nhóm hãy thực hiện xác định các Test Case với tình huống bảo mật và hiệu năng cho dự án của nhóm và điền các Testcase vào file Template.</a:t>
            </a:r>
            <a:endParaRPr sz="3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Hãy download file Template_TestCase.xlsx theo link</a:t>
            </a:r>
            <a:endParaRPr sz="3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https://drive.google.com/drive/folders/1UA-AcwcKmmeXeckmyQs5faLYYI_0f0p2?usp=sharing</a:t>
            </a:r>
            <a:endParaRPr sz="3800">
              <a:solidFill>
                <a:srgbClr val="3C78D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Quattrocento Sans"/>
              <a:buChar char="❑"/>
            </a:pPr>
            <a:endParaRPr sz="3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953" y="0"/>
            <a:ext cx="121979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7bb294f8e_0_46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</a:pPr>
            <a:r>
              <a:rPr lang="en-US"/>
              <a:t>Bài 5: Kỹ thuật kiểm thử</a:t>
            </a:r>
            <a:endParaRPr/>
          </a:p>
        </p:txBody>
      </p:sp>
      <p:sp>
        <p:nvSpPr>
          <p:cNvPr id="234" name="Google Shape;234;g117bb294f8e_0_46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</a:pPr>
            <a:r>
              <a:rPr lang="en-US"/>
              <a:t>kiểm thử cơ bản(P2)</a:t>
            </a:r>
            <a:endParaRPr/>
          </a:p>
        </p:txBody>
      </p:sp>
      <p:pic>
        <p:nvPicPr>
          <p:cNvPr id="235" name="Google Shape;235;g117bb294f8e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0932" y="2406165"/>
            <a:ext cx="1693935" cy="25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7bb294f8e_0_20"/>
          <p:cNvSpPr/>
          <p:nvPr/>
        </p:nvSpPr>
        <p:spPr>
          <a:xfrm>
            <a:off x="3919557" y="2967335"/>
            <a:ext cx="6128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g117bb294f8e_0_20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2" name="Google Shape;242;g117bb294f8e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7bb294f8e_0_26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248" name="Google Shape;248;g117bb294f8e_0_26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pic>
        <p:nvPicPr>
          <p:cNvPr id="249" name="Google Shape;249;g117bb294f8e_0_26" descr="D:\Pictures\PNG\pres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268820" y="1017269"/>
            <a:ext cx="2313580" cy="53568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17bb294f8e_0_26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7bb294f8e_0_26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17bb294f8e_0_26"/>
          <p:cNvSpPr txBox="1"/>
          <p:nvPr/>
        </p:nvSpPr>
        <p:spPr>
          <a:xfrm>
            <a:off x="609600" y="2067600"/>
            <a:ext cx="8732808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•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Những tính huống thường gặp khi viết TestCase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Chung 1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Giao diện và khả năng sử dụng 2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Tiêu chí lọc 3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Lưới kết quả 4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cửa sổ 5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Cơ sở dữ liệu 6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Google Shape;253;g117bb294f8e_0_26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F79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Nội dung bài học</a:t>
            </a:r>
            <a:endParaRPr sz="2800" b="1" i="0" u="none" strike="noStrike" cap="none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9929b434_1_0"/>
          <p:cNvSpPr/>
          <p:nvPr/>
        </p:nvSpPr>
        <p:spPr>
          <a:xfrm>
            <a:off x="3919557" y="2967335"/>
            <a:ext cx="6128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g1179929b434_1_0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g1179929b434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68dbc533b_0_1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259" name="Google Shape;259;g1168dbc533b_0_1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pic>
        <p:nvPicPr>
          <p:cNvPr id="260" name="Google Shape;260;g1168dbc533b_0_1" descr="D:\Pictures\PNG\pres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268820" y="1017269"/>
            <a:ext cx="2313580" cy="535686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168dbc533b_0_1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168dbc533b_0_1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168dbc533b_0_1"/>
          <p:cNvSpPr txBox="1"/>
          <p:nvPr/>
        </p:nvSpPr>
        <p:spPr>
          <a:xfrm>
            <a:off x="609600" y="2067600"/>
            <a:ext cx="8074800" cy="3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Upload 7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Gửi Email 8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Xuất Excel 1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Hiệu năng 2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Bảo mật 3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g1168dbc533b_0_1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F79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Nội dung bài học</a:t>
            </a:r>
            <a:endParaRPr sz="2800" b="1" i="0" u="none" strike="noStrike" cap="none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7bb294f8e_0_36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Nhắc lại các lý thuyết chính trong bài online</a:t>
            </a:r>
            <a:endParaRPr/>
          </a:p>
        </p:txBody>
      </p:sp>
      <p:sp>
        <p:nvSpPr>
          <p:cNvPr id="270" name="Google Shape;270;g117bb294f8e_0_36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1370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4100"/>
              <a:buChar char="❑"/>
            </a:pPr>
            <a:r>
              <a:rPr lang="en-US" sz="4100">
                <a:solidFill>
                  <a:srgbClr val="333333"/>
                </a:solidFill>
                <a:highlight>
                  <a:schemeClr val="lt1"/>
                </a:highlight>
              </a:rPr>
              <a:t>Nộp bài Assignment GĐ 2(Hoàn thành yêu cầu 2-3)</a:t>
            </a:r>
            <a:endParaRPr sz="41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4100"/>
              <a:buChar char="❑"/>
            </a:pPr>
            <a:r>
              <a:rPr lang="en-US" sz="4100">
                <a:solidFill>
                  <a:srgbClr val="333333"/>
                </a:solidFill>
                <a:highlight>
                  <a:schemeClr val="lt1"/>
                </a:highlight>
              </a:rPr>
              <a:t>Một số tình huống thường gặp khi viết TestCase</a:t>
            </a:r>
            <a:endParaRPr sz="41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bb294f8e_0_52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Câu hỏi - sinh viên trả lời</a:t>
            </a:r>
            <a:endParaRPr/>
          </a:p>
        </p:txBody>
      </p:sp>
      <p:sp>
        <p:nvSpPr>
          <p:cNvPr id="276" name="Google Shape;276;g117bb294f8e_0_52"/>
          <p:cNvSpPr txBox="1">
            <a:spLocks noGrp="1"/>
          </p:cNvSpPr>
          <p:nvPr>
            <p:ph type="body" idx="1"/>
          </p:nvPr>
        </p:nvSpPr>
        <p:spPr>
          <a:xfrm>
            <a:off x="691250" y="1066800"/>
            <a:ext cx="11500800" cy="5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Hãy nêu các TestCase cho tình huống kiểm thử upload 6</a:t>
            </a:r>
            <a:endParaRPr sz="3600"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Hãy nêu các TestCase cho tình huống kiểm thử bảo mật 1</a:t>
            </a:r>
            <a:endParaRPr sz="3600"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Hãy nêu các TestCase cho tình huống kiểm thử hiệu năng 2</a:t>
            </a:r>
            <a:endParaRPr sz="3600"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Hãy nêu các TestCase cho tình huống kiểm thử cơ sở dữ liệu 3</a:t>
            </a:r>
            <a:endParaRPr sz="3600"/>
          </a:p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7bb294f8e_0_59"/>
          <p:cNvSpPr/>
          <p:nvPr/>
        </p:nvSpPr>
        <p:spPr>
          <a:xfrm>
            <a:off x="3919557" y="2967335"/>
            <a:ext cx="697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Tổ chức trình bày chủ đề</a:t>
            </a:r>
            <a:endParaRPr sz="54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g117bb294f8e_0_59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3" name="Google Shape;283;g117bb294f8e_0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8dbc533b_0_21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tình huống 1</a:t>
            </a:r>
            <a:endParaRPr/>
          </a:p>
        </p:txBody>
      </p:sp>
      <p:sp>
        <p:nvSpPr>
          <p:cNvPr id="289" name="Google Shape;289;g1168dbc533b_0_21"/>
          <p:cNvSpPr txBox="1"/>
          <p:nvPr/>
        </p:nvSpPr>
        <p:spPr>
          <a:xfrm>
            <a:off x="800400" y="1528200"/>
            <a:ext cx="10782000" cy="53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0" name="Google Shape;290;g1168dbc533b_0_21"/>
          <p:cNvSpPr txBox="1"/>
          <p:nvPr/>
        </p:nvSpPr>
        <p:spPr>
          <a:xfrm>
            <a:off x="436575" y="850800"/>
            <a:ext cx="11437800" cy="5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800"/>
              <a:buFont typeface="Quattrocento Sans"/>
              <a:buChar char="❑"/>
            </a:pP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Các nhóm hãy thực hiện xác định các Test Case với tình huống bảo mật và hiệu năng cho dự án của nhóm và điền các Testcase vào file Template.</a:t>
            </a:r>
            <a:endParaRPr sz="3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Hãy download file Template_TestCase.xlsx theo link</a:t>
            </a:r>
            <a:endParaRPr sz="3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https://drive.google.com/drive/folders/1UA-AcwcKmmeXeckmyQs5faLYYI_0f0p2?usp=sharing</a:t>
            </a:r>
            <a:endParaRPr sz="3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7bb294f8e_0_131"/>
          <p:cNvSpPr/>
          <p:nvPr/>
        </p:nvSpPr>
        <p:spPr>
          <a:xfrm>
            <a:off x="3919557" y="2967335"/>
            <a:ext cx="6368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Hướng dẫn thực hành</a:t>
            </a:r>
            <a:endParaRPr sz="54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g117bb294f8e_0_131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7" name="Google Shape;297;g117bb294f8e_0_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7bb294f8e_0_137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Thực hành</a:t>
            </a:r>
            <a:endParaRPr/>
          </a:p>
        </p:txBody>
      </p:sp>
      <p:sp>
        <p:nvSpPr>
          <p:cNvPr id="303" name="Google Shape;303;g117bb294f8e_0_137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Char char="❑"/>
            </a:pPr>
            <a:r>
              <a:rPr lang="en-US"/>
              <a:t>Hướng dẫn làm bài Lab, Quizz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Hướng dẫn nộp bài Assignment giai đoạn 2(Hoàn thành yêu cầu 2-3)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7bb294f8e_0_121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tóm tắt bài học</a:t>
            </a:r>
            <a:endParaRPr/>
          </a:p>
        </p:txBody>
      </p:sp>
      <p:sp>
        <p:nvSpPr>
          <p:cNvPr id="309" name="Google Shape;309;g117bb294f8e_0_121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sp>
        <p:nvSpPr>
          <p:cNvPr id="310" name="Google Shape;310;g117bb294f8e_0_121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17bb294f8e_0_121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17bb294f8e_0_121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F79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Tóm tắt bài học</a:t>
            </a:r>
            <a:endParaRPr sz="2800" b="1" i="0" u="none" strike="noStrike" cap="none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13" name="Google Shape;313;g117bb294f8e_0_121" descr="D:\Compressed\PSD Collection 2011\WP-201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029250" y="1033188"/>
            <a:ext cx="3162750" cy="532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17bb294f8e_0_121"/>
          <p:cNvSpPr txBox="1"/>
          <p:nvPr/>
        </p:nvSpPr>
        <p:spPr>
          <a:xfrm>
            <a:off x="609600" y="2067600"/>
            <a:ext cx="79344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•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Những tính huống thường gặp khi viết TestCase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Chung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Giao diện và khả năng sử dụng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Tiêu chí lọc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Lưới kết quả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cửa sổ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Cơ sở dữ liệu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68dbc533b_0_28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tóm tắt bài học</a:t>
            </a:r>
            <a:endParaRPr/>
          </a:p>
        </p:txBody>
      </p:sp>
      <p:sp>
        <p:nvSpPr>
          <p:cNvPr id="320" name="Google Shape;320;g1168dbc533b_0_28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pic>
        <p:nvPicPr>
          <p:cNvPr id="321" name="Google Shape;321;g1168dbc533b_0_28" descr="D:\Pictures\PNG\pres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268820" y="1017269"/>
            <a:ext cx="2313580" cy="535686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168dbc533b_0_28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168dbc533b_0_28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168dbc533b_0_28"/>
          <p:cNvSpPr txBox="1"/>
          <p:nvPr/>
        </p:nvSpPr>
        <p:spPr>
          <a:xfrm>
            <a:off x="609600" y="2067600"/>
            <a:ext cx="8074800" cy="3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Upload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Gửi Email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Xuất Excel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Hiệu năng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○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huống Bảo mật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5" name="Google Shape;325;g1168dbc533b_0_28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attrocento Sans"/>
              <a:buNone/>
            </a:pPr>
            <a:r>
              <a:rPr lang="en-US" sz="2800" b="1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Tóm tắt bài học</a:t>
            </a:r>
            <a:endParaRPr sz="2800" b="1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7bb294f8e_0_82"/>
          <p:cNvSpPr/>
          <p:nvPr/>
        </p:nvSpPr>
        <p:spPr>
          <a:xfrm>
            <a:off x="3919557" y="2967335"/>
            <a:ext cx="7396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Hướng dẫn học bài online tiếp theo</a:t>
            </a:r>
            <a:endParaRPr sz="40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g117bb294f8e_0_82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2" name="Google Shape;332;g117bb294f8e_0_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9929b434_1_206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25" name="Google Shape;125;g1179929b434_1_206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pic>
        <p:nvPicPr>
          <p:cNvPr id="126" name="Google Shape;126;g1179929b434_1_206" descr="D:\Pictures\PNG\pres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268820" y="1017269"/>
            <a:ext cx="2313580" cy="5356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179929b434_1_206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179929b434_1_206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179929b434_1_206"/>
          <p:cNvSpPr txBox="1"/>
          <p:nvPr/>
        </p:nvSpPr>
        <p:spPr>
          <a:xfrm>
            <a:off x="972000" y="2067600"/>
            <a:ext cx="8074800" cy="3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Font typeface="Quattrocento Sans"/>
              <a:buChar char="•"/>
            </a:pPr>
            <a:r>
              <a:rPr lang="en-US" sz="30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Tìm hiểu về TestCase và tại sao lại viết TestCase? </a:t>
            </a:r>
            <a:endParaRPr sz="30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Quattrocento Sans"/>
              <a:buChar char="•"/>
            </a:pPr>
            <a:r>
              <a:rPr lang="en-US" sz="30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Những bước cần chuẩn bị khi thực hiện viết TestCase</a:t>
            </a:r>
            <a:endParaRPr sz="30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Quattrocento Sans"/>
              <a:buChar char="•"/>
            </a:pPr>
            <a:r>
              <a:rPr lang="en-US" sz="30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Case mẫu</a:t>
            </a:r>
            <a:endParaRPr sz="30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g1179929b434_1_206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F79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Nội dung bài học</a:t>
            </a:r>
            <a:endParaRPr sz="2800" b="1" i="0" u="none" strike="noStrike" cap="none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7bb294f8e_0_88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Nội dung tiếp theo</a:t>
            </a:r>
            <a:endParaRPr/>
          </a:p>
        </p:txBody>
      </p:sp>
      <p:sp>
        <p:nvSpPr>
          <p:cNvPr id="338" name="Google Shape;338;g117bb294f8e_0_88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pic>
        <p:nvPicPr>
          <p:cNvPr id="339" name="Google Shape;339;g117bb294f8e_0_88" descr="D:\Pictures\PNG\pres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268820" y="1017269"/>
            <a:ext cx="2313580" cy="535686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17bb294f8e_0_88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17bb294f8e_0_88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17bb294f8e_0_88"/>
          <p:cNvSpPr txBox="1"/>
          <p:nvPr/>
        </p:nvSpPr>
        <p:spPr>
          <a:xfrm>
            <a:off x="826025" y="2067600"/>
            <a:ext cx="8233200" cy="41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Quattrocento Sans"/>
              <a:buChar char="•"/>
            </a:pPr>
            <a:r>
              <a:rPr lang="en-US" sz="32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Quản lý lỗi</a:t>
            </a:r>
            <a:endParaRPr sz="32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Quattrocento Sans"/>
              <a:buChar char="○"/>
            </a:pPr>
            <a:r>
              <a:rPr lang="en-US" sz="32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Quy trình quản lý lỗi</a:t>
            </a:r>
            <a:endParaRPr sz="32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Quattrocento Sans"/>
              <a:buChar char="○"/>
            </a:pPr>
            <a:r>
              <a:rPr lang="en-US" sz="32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Viết báo cáo về lỗi được phát hiện trong khi kiểm thử.</a:t>
            </a:r>
            <a:endParaRPr sz="32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Quattrocento Sans"/>
              <a:buChar char="○"/>
            </a:pPr>
            <a:r>
              <a:rPr lang="en-US" sz="32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Sử dụng công cụ hỗ trợ kiểm thử</a:t>
            </a:r>
            <a:endParaRPr sz="32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3" name="Google Shape;343;g117bb294f8e_0_88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F79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Nội dung bài học tiếp theo</a:t>
            </a:r>
            <a:endParaRPr sz="2800" b="1" i="0" u="none" strike="noStrike" cap="none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7bb294f8e_0_98"/>
          <p:cNvSpPr/>
          <p:nvPr/>
        </p:nvSpPr>
        <p:spPr>
          <a:xfrm>
            <a:off x="3919557" y="2967335"/>
            <a:ext cx="697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Tổ chức trình bày chủ đề</a:t>
            </a:r>
            <a:endParaRPr sz="54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g117bb294f8e_0_98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0" name="Google Shape;350;g117bb294f8e_0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8dbc533b_0_41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tình huống 1</a:t>
            </a:r>
            <a:endParaRPr/>
          </a:p>
        </p:txBody>
      </p:sp>
      <p:sp>
        <p:nvSpPr>
          <p:cNvPr id="356" name="Google Shape;356;g1168dbc533b_0_41"/>
          <p:cNvSpPr txBox="1"/>
          <p:nvPr/>
        </p:nvSpPr>
        <p:spPr>
          <a:xfrm>
            <a:off x="800400" y="1528200"/>
            <a:ext cx="10782000" cy="53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7" name="Google Shape;357;g1168dbc533b_0_41"/>
          <p:cNvSpPr txBox="1"/>
          <p:nvPr/>
        </p:nvSpPr>
        <p:spPr>
          <a:xfrm>
            <a:off x="688625" y="850800"/>
            <a:ext cx="10621800" cy="5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800"/>
              <a:buFont typeface="Quattrocento Sans"/>
              <a:buChar char="❑"/>
            </a:pP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Các nhóm hãy thực hiện tạo tài khoản và đăng nhập Jira. </a:t>
            </a:r>
            <a:endParaRPr sz="3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69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800"/>
              <a:buFont typeface="Quattrocento Sans"/>
              <a:buChar char="➢"/>
            </a:pP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Nhóm trưởng tạo project </a:t>
            </a:r>
            <a:endParaRPr sz="3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469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800"/>
              <a:buFont typeface="Quattrocento Sans"/>
              <a:buChar char="➢"/>
            </a:pP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Invite các thành viên vào trong project</a:t>
            </a:r>
            <a:endParaRPr sz="3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117bb294f8e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953" y="0"/>
            <a:ext cx="121979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9929b434_1_31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Nhắc lại các lý thuyết chính trong bài online</a:t>
            </a:r>
            <a:endParaRPr/>
          </a:p>
        </p:txBody>
      </p:sp>
      <p:sp>
        <p:nvSpPr>
          <p:cNvPr id="136" name="Google Shape;136;g1179929b434_1_31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6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683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600"/>
              <a:buChar char="❑"/>
            </a:pPr>
            <a:r>
              <a:rPr lang="en-US" sz="3600">
                <a:solidFill>
                  <a:srgbClr val="333333"/>
                </a:solidFill>
                <a:highlight>
                  <a:schemeClr val="lt1"/>
                </a:highlight>
              </a:rPr>
              <a:t>Chuẩn bị nộp Assignment GĐ 2 (Hoàn thành yêu cầu 2-3)</a:t>
            </a:r>
            <a:endParaRPr sz="3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683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600"/>
              <a:buChar char="❑"/>
            </a:pPr>
            <a:r>
              <a:rPr lang="en-US" sz="3600">
                <a:solidFill>
                  <a:srgbClr val="333333"/>
                </a:solidFill>
                <a:highlight>
                  <a:schemeClr val="lt1"/>
                </a:highlight>
              </a:rPr>
              <a:t>Test Case là gì ?</a:t>
            </a:r>
            <a:endParaRPr sz="3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365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600"/>
              <a:buChar char="❑"/>
            </a:pPr>
            <a:r>
              <a:rPr lang="en-US" sz="3600">
                <a:solidFill>
                  <a:srgbClr val="333333"/>
                </a:solidFill>
                <a:highlight>
                  <a:schemeClr val="lt1"/>
                </a:highlight>
              </a:rPr>
              <a:t>Giải thích tại sao lại viết TestCase </a:t>
            </a:r>
            <a:endParaRPr sz="3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365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600"/>
              <a:buChar char="❑"/>
            </a:pPr>
            <a:r>
              <a:rPr lang="en-US" sz="3600">
                <a:solidFill>
                  <a:srgbClr val="333333"/>
                </a:solidFill>
                <a:highlight>
                  <a:schemeClr val="lt1"/>
                </a:highlight>
              </a:rPr>
              <a:t>Các bước xác định Test Case</a:t>
            </a:r>
            <a:endParaRPr sz="3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365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600"/>
              <a:buChar char="❑"/>
            </a:pPr>
            <a:r>
              <a:rPr lang="en-US" sz="3600">
                <a:solidFill>
                  <a:srgbClr val="333333"/>
                </a:solidFill>
                <a:highlight>
                  <a:schemeClr val="lt1"/>
                </a:highlight>
              </a:rPr>
              <a:t>Cấu trúc cần thiết khi viết TestCase</a:t>
            </a:r>
            <a:endParaRPr sz="3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365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600"/>
              <a:buChar char="❑"/>
            </a:pPr>
            <a:r>
              <a:rPr lang="en-US" sz="3600">
                <a:solidFill>
                  <a:srgbClr val="333333"/>
                </a:solidFill>
                <a:highlight>
                  <a:schemeClr val="lt1"/>
                </a:highlight>
              </a:rPr>
              <a:t>Cách xác định những trường hợp lớn thường gặp khi viết TestCase</a:t>
            </a:r>
            <a:endParaRPr sz="3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365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600"/>
              <a:buChar char="❑"/>
            </a:pPr>
            <a:r>
              <a:rPr lang="en-US" sz="3600">
                <a:solidFill>
                  <a:srgbClr val="333333"/>
                </a:solidFill>
                <a:highlight>
                  <a:schemeClr val="lt1"/>
                </a:highlight>
              </a:rPr>
              <a:t>Những yếu tố quan trọng trong quá trình viết TestCase</a:t>
            </a:r>
            <a:endParaRPr sz="3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365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600"/>
              <a:buChar char="❑"/>
            </a:pPr>
            <a:r>
              <a:rPr lang="en-US" sz="3600">
                <a:solidFill>
                  <a:srgbClr val="333333"/>
                </a:solidFill>
                <a:highlight>
                  <a:schemeClr val="lt1"/>
                </a:highlight>
              </a:rPr>
              <a:t>Giới thiệu mẫu TestCase</a:t>
            </a:r>
            <a:endParaRPr sz="36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79929b434_1_416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Câu hỏi - sinh viên trả lời</a:t>
            </a:r>
            <a:endParaRPr/>
          </a:p>
        </p:txBody>
      </p:sp>
      <p:sp>
        <p:nvSpPr>
          <p:cNvPr id="142" name="Google Shape;142;g1179929b434_1_416"/>
          <p:cNvSpPr txBox="1">
            <a:spLocks noGrp="1"/>
          </p:cNvSpPr>
          <p:nvPr>
            <p:ph type="body" idx="1"/>
          </p:nvPr>
        </p:nvSpPr>
        <p:spPr>
          <a:xfrm>
            <a:off x="691250" y="1066800"/>
            <a:ext cx="11500800" cy="5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Giai đoạn nào nên thực hiện viết TestCase? 1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Mục tiêu xác định TestCase là gì ? 2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Hãy nêu các bước để xác định TestCase 3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Những nội dung cần thiết khi viết TestCase là gì ? 4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Nêu những trường hợp lớn hay gặp khi viết TestCase 5</a:t>
            </a:r>
            <a:endParaRPr sz="3600"/>
          </a:p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79929b434_1_1685"/>
          <p:cNvSpPr/>
          <p:nvPr/>
        </p:nvSpPr>
        <p:spPr>
          <a:xfrm>
            <a:off x="3919557" y="2967335"/>
            <a:ext cx="697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Tổ chức trình bày chủ đề</a:t>
            </a:r>
            <a:endParaRPr sz="54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g1179929b434_1_1685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9" name="Google Shape;149;g1179929b434_1_16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80b6594cb_0_6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tình huống 1</a:t>
            </a:r>
            <a:endParaRPr/>
          </a:p>
        </p:txBody>
      </p:sp>
      <p:sp>
        <p:nvSpPr>
          <p:cNvPr id="155" name="Google Shape;155;g1180b6594cb_0_6"/>
          <p:cNvSpPr txBox="1"/>
          <p:nvPr/>
        </p:nvSpPr>
        <p:spPr>
          <a:xfrm>
            <a:off x="800400" y="1528200"/>
            <a:ext cx="10782000" cy="53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g1180b6594cb_0_6"/>
          <p:cNvSpPr txBox="1"/>
          <p:nvPr/>
        </p:nvSpPr>
        <p:spPr>
          <a:xfrm>
            <a:off x="400200" y="850800"/>
            <a:ext cx="11182200" cy="60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800"/>
              <a:buFont typeface="Quattrocento Sans"/>
              <a:buChar char="❑"/>
            </a:pPr>
            <a:r>
              <a:rPr lang="en-US" sz="3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Các nhóm hãy </a:t>
            </a: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thực hiện xác định các </a:t>
            </a:r>
            <a:r>
              <a:rPr lang="en-US" sz="3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</a:t>
            </a: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Case </a:t>
            </a:r>
            <a:r>
              <a:rPr lang="en-US" sz="3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cho dự án của nhóm v</a:t>
            </a: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ới những tính năng chính(10 tính năng) và điền các Testcase vào file Template.</a:t>
            </a:r>
            <a:endParaRPr sz="3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Hãy download file </a:t>
            </a: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Template_TestCase.xlsx</a:t>
            </a:r>
            <a:r>
              <a:rPr lang="en-US" sz="3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theo link</a:t>
            </a:r>
            <a:endParaRPr sz="3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800" b="0" i="0" u="none" strike="noStrike" cap="none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https://drive.google.com/drive/folders/1UA-AcwcKmmeXeckmyQs5faLYYI_0f0p2?usp=sharing</a:t>
            </a:r>
            <a:endParaRPr sz="3800" b="0" i="0" u="none" strike="noStrike" cap="none">
              <a:solidFill>
                <a:srgbClr val="3C78D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9929b434_1_722"/>
          <p:cNvSpPr/>
          <p:nvPr/>
        </p:nvSpPr>
        <p:spPr>
          <a:xfrm>
            <a:off x="3919557" y="2967335"/>
            <a:ext cx="6368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Hướng dẫn thực hành</a:t>
            </a:r>
            <a:endParaRPr sz="54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g1179929b434_1_722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g1179929b434_1_7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79929b434_1_927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Thực hành</a:t>
            </a:r>
            <a:endParaRPr/>
          </a:p>
        </p:txBody>
      </p:sp>
      <p:sp>
        <p:nvSpPr>
          <p:cNvPr id="169" name="Google Shape;169;g1179929b434_1_927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Char char="❑"/>
            </a:pPr>
            <a:r>
              <a:rPr lang="en-US"/>
              <a:t>Hướng dẫn làm bài Lab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887</Words>
  <Application>Microsoft Office PowerPoint</Application>
  <PresentationFormat>Widescreen</PresentationFormat>
  <Paragraphs>122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Noto Sans Symbols</vt:lpstr>
      <vt:lpstr>Courier New</vt:lpstr>
      <vt:lpstr>Arial</vt:lpstr>
      <vt:lpstr>Roboto</vt:lpstr>
      <vt:lpstr>Calibri</vt:lpstr>
      <vt:lpstr>Quattrocento Sans</vt:lpstr>
      <vt:lpstr>Custom Design</vt:lpstr>
      <vt:lpstr>kiểm thử cơ bản(P1)</vt:lpstr>
      <vt:lpstr>PowerPoint Presentation</vt:lpstr>
      <vt:lpstr>Nội dung</vt:lpstr>
      <vt:lpstr>Nhắc lại các lý thuyết chính trong bài online</vt:lpstr>
      <vt:lpstr>Câu hỏi - sinh viên trả lời</vt:lpstr>
      <vt:lpstr>PowerPoint Presentation</vt:lpstr>
      <vt:lpstr>tình huống 1</vt:lpstr>
      <vt:lpstr>PowerPoint Presentation</vt:lpstr>
      <vt:lpstr>Thực hành</vt:lpstr>
      <vt:lpstr>tóm tắt bài học</vt:lpstr>
      <vt:lpstr>PowerPoint Presentation</vt:lpstr>
      <vt:lpstr>Nội dung tiếp theo</vt:lpstr>
      <vt:lpstr>Nội dung tiếp theo</vt:lpstr>
      <vt:lpstr>PowerPoint Presentation</vt:lpstr>
      <vt:lpstr>tình huống 1</vt:lpstr>
      <vt:lpstr>PowerPoint Presentation</vt:lpstr>
      <vt:lpstr>kiểm thử cơ bản(P2)</vt:lpstr>
      <vt:lpstr>PowerPoint Presentation</vt:lpstr>
      <vt:lpstr>Nội dung</vt:lpstr>
      <vt:lpstr>Nội dung</vt:lpstr>
      <vt:lpstr>Nhắc lại các lý thuyết chính trong bài online</vt:lpstr>
      <vt:lpstr>Câu hỏi - sinh viên trả lời</vt:lpstr>
      <vt:lpstr>PowerPoint Presentation</vt:lpstr>
      <vt:lpstr>tình huống 1</vt:lpstr>
      <vt:lpstr>PowerPoint Presentation</vt:lpstr>
      <vt:lpstr>Thực hành</vt:lpstr>
      <vt:lpstr>tóm tắt bài học</vt:lpstr>
      <vt:lpstr>tóm tắt bài học</vt:lpstr>
      <vt:lpstr>PowerPoint Presentation</vt:lpstr>
      <vt:lpstr>Nội dung tiếp theo</vt:lpstr>
      <vt:lpstr>PowerPoint Presentation</vt:lpstr>
      <vt:lpstr>tình huống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cơ bản(P1)</dc:title>
  <dc:creator>Hans</dc:creator>
  <cp:lastModifiedBy>Huỳnh Khắc Duy</cp:lastModifiedBy>
  <cp:revision>11</cp:revision>
  <dcterms:created xsi:type="dcterms:W3CDTF">2013-04-23T08:05:33Z</dcterms:created>
  <dcterms:modified xsi:type="dcterms:W3CDTF">2023-12-01T02:35:11Z</dcterms:modified>
</cp:coreProperties>
</file>