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Quattrocento Sans" panose="020B060402020202020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CEeka8XzMD3dd+itCaeBuzmzD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79929b43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1179929b43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79929b434_1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1179929b434_1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79929b434_1_1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1179929b434_1_1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79929b434_1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1179929b434_1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79929b434_1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1179929b434_1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79929b434_1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1179929b434_1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80b6594c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1180b6594c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7bb294f8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g117bb294f8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7bb294f8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g117bb294f8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7bb294f8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117bb294f8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79929b4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1179929b4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7bb294f8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g117bb294f8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7bb294f8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g117bb294f8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7bb294f8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g117bb294f8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9a75850e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g119a75850e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7bb294f8e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117bb294f8e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7bb294f8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g117bb294f8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7bb294f8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g117bb294f8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7bb294f8e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g117bb294f8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79929b434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179929b434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79929b434_1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1179929b434_1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9a75850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g119a75850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9a75850e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119a75850e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9929b434_1_1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1179929b434_1_1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80b6594c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1180b6594c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79929b434_1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179929b434_1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3" y="-4763"/>
            <a:ext cx="12201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22"/>
          <p:cNvCxnSpPr/>
          <p:nvPr/>
        </p:nvCxnSpPr>
        <p:spPr>
          <a:xfrm>
            <a:off x="5583936" y="4953000"/>
            <a:ext cx="6303264" cy="0"/>
          </a:xfrm>
          <a:prstGeom prst="straightConnector1">
            <a:avLst/>
          </a:prstGeom>
          <a:noFill/>
          <a:ln w="9525" cap="flat" cmpd="sng">
            <a:solidFill>
              <a:srgbClr val="FF5A33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064" cy="7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  <a:defRPr sz="3400" b="1" cap="small">
                <a:solidFill>
                  <a:srgbClr val="FF5A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>
            <a:spLocks noGrp="1"/>
          </p:cNvSpPr>
          <p:nvPr>
            <p:ph type="pic" idx="2"/>
          </p:nvPr>
        </p:nvSpPr>
        <p:spPr>
          <a:xfrm>
            <a:off x="1016000" y="2743200"/>
            <a:ext cx="3352800" cy="182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i="0" u="none" strike="noStrike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3200" b="1" i="0" u="none" strike="noStrike" cap="small">
              <a:solidFill>
                <a:srgbClr val="FF99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 rot="10800000">
            <a:off x="711200" y="835152"/>
            <a:ext cx="108712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2"/>
          </p:nvPr>
        </p:nvSpPr>
        <p:spPr>
          <a:xfrm>
            <a:off x="6604000" y="1828800"/>
            <a:ext cx="538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156573"/>
            <a:ext cx="1625602" cy="71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23"/>
          <p:cNvCxnSpPr/>
          <p:nvPr/>
        </p:nvCxnSpPr>
        <p:spPr>
          <a:xfrm>
            <a:off x="609600" y="838200"/>
            <a:ext cx="109728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8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3732707" y="2575401"/>
            <a:ext cx="4568091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2568620" y="609600"/>
            <a:ext cx="725796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8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6752" y="3568725"/>
            <a:ext cx="3488947" cy="261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79929b434_1_103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</a:pPr>
            <a:r>
              <a:rPr lang="en-US"/>
              <a:t>Bài 8: Hoạt động quản lý lỗi trong quá trình kiểm thử phần mềm</a:t>
            </a:r>
            <a:endParaRPr/>
          </a:p>
        </p:txBody>
      </p:sp>
      <p:sp>
        <p:nvSpPr>
          <p:cNvPr id="111" name="Google Shape;111;g1179929b434_1_103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</a:pPr>
            <a:r>
              <a:rPr lang="en-US"/>
              <a:t>kiểm thử cơ bản(P1)</a:t>
            </a:r>
            <a:endParaRPr/>
          </a:p>
        </p:txBody>
      </p:sp>
      <p:pic>
        <p:nvPicPr>
          <p:cNvPr id="112" name="Google Shape;112;g1179929b434_1_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0932" y="2406165"/>
            <a:ext cx="1693935" cy="25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79929b434_1_927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Thực hành</a:t>
            </a:r>
            <a:endParaRPr/>
          </a:p>
        </p:txBody>
      </p:sp>
      <p:sp>
        <p:nvSpPr>
          <p:cNvPr id="175" name="Google Shape;175;g1179929b434_1_927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Char char="❑"/>
            </a:pPr>
            <a:r>
              <a:rPr lang="en-US"/>
              <a:t>Hướng dẫn làm bài Lab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Char char="❑"/>
            </a:pPr>
            <a:r>
              <a:rPr lang="en-US"/>
              <a:t>Hướng dẫn chuẩn bị nộp bài Assignment giai đoạn 3(Hoàn thành yêu cầu 4-5)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79929b434_1_1357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tóm tắt bài học</a:t>
            </a:r>
            <a:endParaRPr/>
          </a:p>
        </p:txBody>
      </p:sp>
      <p:sp>
        <p:nvSpPr>
          <p:cNvPr id="181" name="Google Shape;181;g1179929b434_1_1357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/>
          </a:p>
        </p:txBody>
      </p:sp>
      <p:sp>
        <p:nvSpPr>
          <p:cNvPr id="182" name="Google Shape;182;g1179929b434_1_1357"/>
          <p:cNvSpPr/>
          <p:nvPr/>
        </p:nvSpPr>
        <p:spPr>
          <a:xfrm>
            <a:off x="609600" y="1480800"/>
            <a:ext cx="8799600" cy="484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179929b434_1_1357"/>
          <p:cNvSpPr/>
          <p:nvPr/>
        </p:nvSpPr>
        <p:spPr>
          <a:xfrm>
            <a:off x="609600" y="1066800"/>
            <a:ext cx="5334000" cy="1000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179929b434_1_1357"/>
          <p:cNvSpPr txBox="1"/>
          <p:nvPr/>
        </p:nvSpPr>
        <p:spPr>
          <a:xfrm>
            <a:off x="799650" y="2067600"/>
            <a:ext cx="8229600" cy="3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•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Quy trình quản lý lỗi trong kiểm thử phần mềm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•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Viết báo cáo về lỗi được phát hiện trong khi kiểm thử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•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Tìm hiểu về một số công cụ quản lý lỗi để hỗ trợ kiểm thử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5" name="Google Shape;185;g1179929b434_1_1357"/>
          <p:cNvSpPr txBox="1"/>
          <p:nvPr/>
        </p:nvSpPr>
        <p:spPr>
          <a:xfrm>
            <a:off x="913885" y="1134355"/>
            <a:ext cx="456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>
                <a:solidFill>
                  <a:srgbClr val="F796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Tóm tắt bài học</a:t>
            </a:r>
            <a:endParaRPr sz="2800" b="1" i="0" u="none" strike="noStrike" cap="none">
              <a:solidFill>
                <a:srgbClr val="F796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6" name="Google Shape;186;g1179929b434_1_1357" descr="D:\Compressed\PSD Collection 2011\WP-201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029250" y="1033188"/>
            <a:ext cx="3162750" cy="532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79929b434_1_1029"/>
          <p:cNvSpPr/>
          <p:nvPr/>
        </p:nvSpPr>
        <p:spPr>
          <a:xfrm>
            <a:off x="3919557" y="2967335"/>
            <a:ext cx="7396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Hướng dẫn học bài online tiếp theo</a:t>
            </a:r>
            <a:endParaRPr sz="4000" b="1" i="0" u="none" strike="noStrike" cap="small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g1179929b434_1_1029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" name="Google Shape;193;g1179929b434_1_10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79929b434_1_1132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Nội dung tiếp theo</a:t>
            </a:r>
            <a:endParaRPr/>
          </a:p>
        </p:txBody>
      </p:sp>
      <p:sp>
        <p:nvSpPr>
          <p:cNvPr id="199" name="Google Shape;199;g1179929b434_1_1132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/>
          </a:p>
        </p:txBody>
      </p:sp>
      <p:pic>
        <p:nvPicPr>
          <p:cNvPr id="200" name="Google Shape;200;g1179929b434_1_1132" descr="D:\Pictures\PNG\pres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268820" y="1017269"/>
            <a:ext cx="2313580" cy="535686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179929b434_1_1132"/>
          <p:cNvSpPr/>
          <p:nvPr/>
        </p:nvSpPr>
        <p:spPr>
          <a:xfrm>
            <a:off x="609600" y="1480800"/>
            <a:ext cx="8799600" cy="484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179929b434_1_1132"/>
          <p:cNvSpPr/>
          <p:nvPr/>
        </p:nvSpPr>
        <p:spPr>
          <a:xfrm>
            <a:off x="609600" y="1066800"/>
            <a:ext cx="5334000" cy="1000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179929b434_1_1132"/>
          <p:cNvSpPr txBox="1"/>
          <p:nvPr/>
        </p:nvSpPr>
        <p:spPr>
          <a:xfrm>
            <a:off x="826025" y="2067600"/>
            <a:ext cx="8229600" cy="3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•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Thực hành sử dụng công cụ quản lý lỗi hỗ trợ kiểm thử</a:t>
            </a:r>
            <a:endParaRPr sz="2900" b="1" i="0" u="none" strike="noStrike" cap="none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4" name="Google Shape;204;g1179929b434_1_1132"/>
          <p:cNvSpPr txBox="1"/>
          <p:nvPr/>
        </p:nvSpPr>
        <p:spPr>
          <a:xfrm>
            <a:off x="913885" y="1134355"/>
            <a:ext cx="456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>
                <a:solidFill>
                  <a:srgbClr val="F796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Nội dung bài học tiếp theo</a:t>
            </a:r>
            <a:endParaRPr sz="2800" b="1" i="0" u="none" strike="noStrike" cap="none">
              <a:solidFill>
                <a:srgbClr val="F796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79929b434_1_1239"/>
          <p:cNvSpPr/>
          <p:nvPr/>
        </p:nvSpPr>
        <p:spPr>
          <a:xfrm>
            <a:off x="3919557" y="2967335"/>
            <a:ext cx="697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Tổ chức trình bày chủ đề</a:t>
            </a:r>
            <a:endParaRPr sz="5400" b="1" i="0" u="none" strike="noStrike" cap="small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g1179929b434_1_1239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1" name="Google Shape;211;g1179929b434_1_1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80b6594cb_0_115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tình huống 1</a:t>
            </a:r>
            <a:endParaRPr/>
          </a:p>
        </p:txBody>
      </p:sp>
      <p:sp>
        <p:nvSpPr>
          <p:cNvPr id="217" name="Google Shape;217;g1180b6594cb_0_115"/>
          <p:cNvSpPr txBox="1"/>
          <p:nvPr/>
        </p:nvSpPr>
        <p:spPr>
          <a:xfrm>
            <a:off x="800400" y="1528200"/>
            <a:ext cx="10782000" cy="53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8" name="Google Shape;218;g1180b6594cb_0_115"/>
          <p:cNvSpPr txBox="1"/>
          <p:nvPr/>
        </p:nvSpPr>
        <p:spPr>
          <a:xfrm>
            <a:off x="436575" y="850800"/>
            <a:ext cx="11437800" cy="5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6990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800"/>
              <a:buFont typeface="Quattrocento Sans"/>
              <a:buChar char="❑"/>
            </a:pPr>
            <a:r>
              <a:rPr lang="en-US" sz="3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Các nhóm hãy thực hiện tạo một vài Issue trong một project và thao tác trên Issue đó(Lưu ý giải thích các thông tin có trong Issue).</a:t>
            </a:r>
            <a:endParaRPr sz="3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953" y="0"/>
            <a:ext cx="1219795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7bb294f8e_0_46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</a:pPr>
            <a:r>
              <a:rPr lang="en-US"/>
              <a:t>Bài 8: Hoạt động quản lý lỗi trong quá trình kiểm thử phần mềm</a:t>
            </a:r>
            <a:endParaRPr/>
          </a:p>
        </p:txBody>
      </p:sp>
      <p:sp>
        <p:nvSpPr>
          <p:cNvPr id="229" name="Google Shape;229;g117bb294f8e_0_46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</a:pPr>
            <a:r>
              <a:rPr lang="en-US"/>
              <a:t>kiểm thử cơ bản(P2)</a:t>
            </a:r>
            <a:endParaRPr/>
          </a:p>
        </p:txBody>
      </p:sp>
      <p:pic>
        <p:nvPicPr>
          <p:cNvPr id="230" name="Google Shape;230;g117bb294f8e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0932" y="2406165"/>
            <a:ext cx="1693935" cy="25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7bb294f8e_0_20"/>
          <p:cNvSpPr/>
          <p:nvPr/>
        </p:nvSpPr>
        <p:spPr>
          <a:xfrm>
            <a:off x="3919557" y="2967335"/>
            <a:ext cx="6128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117bb294f8e_0_20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7" name="Google Shape;237;g117bb294f8e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7bb294f8e_0_26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243" name="Google Shape;243;g117bb294f8e_0_26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/>
          </a:p>
        </p:txBody>
      </p:sp>
      <p:pic>
        <p:nvPicPr>
          <p:cNvPr id="244" name="Google Shape;244;g117bb294f8e_0_26" descr="D:\Pictures\PNG\pres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268820" y="1017269"/>
            <a:ext cx="2313580" cy="535686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117bb294f8e_0_26"/>
          <p:cNvSpPr/>
          <p:nvPr/>
        </p:nvSpPr>
        <p:spPr>
          <a:xfrm>
            <a:off x="609600" y="1480800"/>
            <a:ext cx="8799600" cy="484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17bb294f8e_0_26"/>
          <p:cNvSpPr/>
          <p:nvPr/>
        </p:nvSpPr>
        <p:spPr>
          <a:xfrm>
            <a:off x="609600" y="1066800"/>
            <a:ext cx="5334000" cy="1000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17bb294f8e_0_26"/>
          <p:cNvSpPr txBox="1"/>
          <p:nvPr/>
        </p:nvSpPr>
        <p:spPr>
          <a:xfrm>
            <a:off x="609600" y="2067600"/>
            <a:ext cx="79344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•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Thực hành sử dụng công cụ quản lý lỗi hỗ trợ kiểm thử</a:t>
            </a:r>
            <a:endParaRPr sz="2900" b="1" i="0" u="none" strike="noStrike" cap="none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8" name="Google Shape;248;g117bb294f8e_0_26"/>
          <p:cNvSpPr txBox="1"/>
          <p:nvPr/>
        </p:nvSpPr>
        <p:spPr>
          <a:xfrm>
            <a:off x="913885" y="1134355"/>
            <a:ext cx="456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>
                <a:solidFill>
                  <a:srgbClr val="F796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Nội dung bài học</a:t>
            </a:r>
            <a:endParaRPr sz="2800" b="1" i="0" u="none" strike="noStrike" cap="none">
              <a:solidFill>
                <a:srgbClr val="F796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79929b434_1_0"/>
          <p:cNvSpPr/>
          <p:nvPr/>
        </p:nvSpPr>
        <p:spPr>
          <a:xfrm>
            <a:off x="3919557" y="2967335"/>
            <a:ext cx="6128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g1179929b434_1_0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g1179929b434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7bb294f8e_0_36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Nhắc lại các lý thuyết chính trong bài online</a:t>
            </a:r>
            <a:endParaRPr/>
          </a:p>
        </p:txBody>
      </p:sp>
      <p:sp>
        <p:nvSpPr>
          <p:cNvPr id="254" name="Google Shape;254;g117bb294f8e_0_36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1370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76250" algn="l" rtl="0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900"/>
              <a:buChar char="❑"/>
            </a:pPr>
            <a:r>
              <a:rPr lang="en-US" sz="3900">
                <a:solidFill>
                  <a:srgbClr val="333333"/>
                </a:solidFill>
                <a:highlight>
                  <a:schemeClr val="lt1"/>
                </a:highlight>
              </a:rPr>
              <a:t>Nộp bài Assignment GĐ 3(Hoàn thành yêu cầu 4-5)</a:t>
            </a:r>
            <a:endParaRPr sz="39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900"/>
              <a:buChar char="❑"/>
            </a:pPr>
            <a:r>
              <a:rPr lang="en-US" sz="3900">
                <a:solidFill>
                  <a:srgbClr val="333333"/>
                </a:solidFill>
                <a:highlight>
                  <a:schemeClr val="lt1"/>
                </a:highlight>
              </a:rPr>
              <a:t>Xem lại hướng dẫn cách tạo tài khoản Jira</a:t>
            </a:r>
            <a:endParaRPr sz="39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900"/>
              <a:buChar char="❑"/>
            </a:pPr>
            <a:r>
              <a:rPr lang="en-US" sz="3900">
                <a:solidFill>
                  <a:srgbClr val="333333"/>
                </a:solidFill>
                <a:highlight>
                  <a:schemeClr val="lt1"/>
                </a:highlight>
              </a:rPr>
              <a:t>Thực hiện thao tác tạo một Issue và chuyển trạng thái Issue đó</a:t>
            </a:r>
            <a:endParaRPr sz="39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7bb294f8e_0_52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Câu hỏi - sinh viên trả lời</a:t>
            </a:r>
            <a:endParaRPr/>
          </a:p>
        </p:txBody>
      </p:sp>
      <p:sp>
        <p:nvSpPr>
          <p:cNvPr id="260" name="Google Shape;260;g117bb294f8e_0_52"/>
          <p:cNvSpPr txBox="1">
            <a:spLocks noGrp="1"/>
          </p:cNvSpPr>
          <p:nvPr>
            <p:ph type="body" idx="1"/>
          </p:nvPr>
        </p:nvSpPr>
        <p:spPr>
          <a:xfrm>
            <a:off x="691250" y="1066800"/>
            <a:ext cx="11500800" cy="5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Để tìm kiếm 1 Issue thì dùng chức năng nào? 3</a:t>
            </a:r>
            <a:endParaRPr sz="360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Tính năng nào xem các Issue đang gán cho mình 4</a:t>
            </a:r>
            <a:endParaRPr sz="360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Tính năng nào xem các Issue có trạng thái là Hoàn thành? 5</a:t>
            </a:r>
            <a:endParaRPr sz="360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Trong một Issue thì trường </a:t>
            </a:r>
            <a:r>
              <a:rPr lang="en-US" sz="3600" b="1"/>
              <a:t>Attach </a:t>
            </a:r>
            <a:r>
              <a:rPr lang="en-US" sz="3600"/>
              <a:t>dùng để làm gì? 6</a:t>
            </a:r>
            <a:endParaRPr sz="360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Dùng trường nào khi thực hiện gán lỗi cho lập trình viên? 7</a:t>
            </a:r>
            <a:endParaRPr sz="360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Hãy nêu các trạng thái cơ bản của lỗi 8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7bb294f8e_0_59"/>
          <p:cNvSpPr/>
          <p:nvPr/>
        </p:nvSpPr>
        <p:spPr>
          <a:xfrm>
            <a:off x="3919557" y="2967335"/>
            <a:ext cx="697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Tổ chức trình bày chủ đề</a:t>
            </a:r>
            <a:endParaRPr sz="5400" b="1" i="0" u="none" strike="noStrike" cap="small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g117bb294f8e_0_59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7" name="Google Shape;267;g117bb294f8e_0_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9a75850e2_0_109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tình huống 1</a:t>
            </a:r>
            <a:endParaRPr/>
          </a:p>
        </p:txBody>
      </p:sp>
      <p:sp>
        <p:nvSpPr>
          <p:cNvPr id="273" name="Google Shape;273;g119a75850e2_0_109"/>
          <p:cNvSpPr txBox="1"/>
          <p:nvPr/>
        </p:nvSpPr>
        <p:spPr>
          <a:xfrm>
            <a:off x="800400" y="1528200"/>
            <a:ext cx="10782000" cy="53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4" name="Google Shape;274;g119a75850e2_0_109"/>
          <p:cNvSpPr txBox="1"/>
          <p:nvPr/>
        </p:nvSpPr>
        <p:spPr>
          <a:xfrm>
            <a:off x="436575" y="850800"/>
            <a:ext cx="11437800" cy="5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800"/>
              <a:buFont typeface="Quattrocento Sans"/>
              <a:buChar char="❑"/>
            </a:pPr>
            <a:r>
              <a:rPr lang="en-US" sz="3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Các nhóm hãy thực hiện </a:t>
            </a:r>
            <a:r>
              <a:rPr lang="en-US" sz="3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tạo một vài Issue và thao tác trên Issue đó(Lưu ý giải thích các thông tin có trong Issue)</a:t>
            </a:r>
            <a:endParaRPr sz="3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7bb294f8e_0_131"/>
          <p:cNvSpPr/>
          <p:nvPr/>
        </p:nvSpPr>
        <p:spPr>
          <a:xfrm>
            <a:off x="3919557" y="2967335"/>
            <a:ext cx="6368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Hướng dẫn thực hành</a:t>
            </a:r>
            <a:endParaRPr sz="5400" b="1" i="0" u="none" strike="noStrike" cap="small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g117bb294f8e_0_131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1" name="Google Shape;281;g117bb294f8e_0_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7bb294f8e_0_137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Thực hành</a:t>
            </a:r>
            <a:endParaRPr/>
          </a:p>
        </p:txBody>
      </p:sp>
      <p:sp>
        <p:nvSpPr>
          <p:cNvPr id="287" name="Google Shape;287;g117bb294f8e_0_137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Char char="❑"/>
            </a:pPr>
            <a:r>
              <a:rPr lang="en-US"/>
              <a:t>Hướng dẫn làm bài Lab, Quizz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Hướng dẫn nộp bài Assignment giai đoạn 3(Hoàn thành yêu cầu 4-5)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en-US"/>
              <a:t>Hướng dẫn nộp bài Final.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7bb294f8e_0_121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tóm tắt bài học</a:t>
            </a:r>
            <a:endParaRPr/>
          </a:p>
        </p:txBody>
      </p:sp>
      <p:sp>
        <p:nvSpPr>
          <p:cNvPr id="293" name="Google Shape;293;g117bb294f8e_0_121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/>
          </a:p>
        </p:txBody>
      </p:sp>
      <p:sp>
        <p:nvSpPr>
          <p:cNvPr id="294" name="Google Shape;294;g117bb294f8e_0_121"/>
          <p:cNvSpPr/>
          <p:nvPr/>
        </p:nvSpPr>
        <p:spPr>
          <a:xfrm>
            <a:off x="609600" y="1480800"/>
            <a:ext cx="8799600" cy="484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17bb294f8e_0_121"/>
          <p:cNvSpPr/>
          <p:nvPr/>
        </p:nvSpPr>
        <p:spPr>
          <a:xfrm>
            <a:off x="609600" y="1066800"/>
            <a:ext cx="5334000" cy="1000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117bb294f8e_0_121"/>
          <p:cNvSpPr txBox="1"/>
          <p:nvPr/>
        </p:nvSpPr>
        <p:spPr>
          <a:xfrm>
            <a:off x="913885" y="1134355"/>
            <a:ext cx="456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>
                <a:solidFill>
                  <a:srgbClr val="F796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Tóm tắt bài học</a:t>
            </a:r>
            <a:endParaRPr sz="2800" b="1" i="0" u="none" strike="noStrike" cap="none">
              <a:solidFill>
                <a:srgbClr val="F796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97" name="Google Shape;297;g117bb294f8e_0_121" descr="D:\Compressed\PSD Collection 2011\WP-201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029250" y="1033188"/>
            <a:ext cx="3162750" cy="532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117bb294f8e_0_121"/>
          <p:cNvSpPr txBox="1"/>
          <p:nvPr/>
        </p:nvSpPr>
        <p:spPr>
          <a:xfrm>
            <a:off x="609600" y="2067600"/>
            <a:ext cx="79344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•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Thực hành sử dụng công cụ quản lý lỗi hỗ trợ kiểm thử</a:t>
            </a:r>
            <a:endParaRPr sz="2900" b="1" i="0" u="none" strike="noStrike" cap="none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g117bb294f8e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953" y="0"/>
            <a:ext cx="1219795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9929b434_1_206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25" name="Google Shape;125;g1179929b434_1_206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/>
          </a:p>
        </p:txBody>
      </p:sp>
      <p:pic>
        <p:nvPicPr>
          <p:cNvPr id="126" name="Google Shape;126;g1179929b434_1_206" descr="D:\Pictures\PNG\pres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268820" y="1017269"/>
            <a:ext cx="2313580" cy="53568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179929b434_1_206"/>
          <p:cNvSpPr/>
          <p:nvPr/>
        </p:nvSpPr>
        <p:spPr>
          <a:xfrm>
            <a:off x="609600" y="1480800"/>
            <a:ext cx="8799600" cy="484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179929b434_1_206"/>
          <p:cNvSpPr/>
          <p:nvPr/>
        </p:nvSpPr>
        <p:spPr>
          <a:xfrm>
            <a:off x="609600" y="1066800"/>
            <a:ext cx="5334000" cy="1000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179929b434_1_206"/>
          <p:cNvSpPr txBox="1"/>
          <p:nvPr/>
        </p:nvSpPr>
        <p:spPr>
          <a:xfrm>
            <a:off x="1334525" y="2073600"/>
            <a:ext cx="8074800" cy="3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•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Quy trình quản lý lỗi trong kiểm thử phần mềm 1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•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Viết báo cáo về lỗi được phát hiện trong khi kiểm thử 2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900"/>
              <a:buFont typeface="Quattrocento Sans"/>
              <a:buChar char="•"/>
            </a:pPr>
            <a:r>
              <a:rPr lang="en-US" sz="2900" b="1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Tìm hiểu về một số công cụ quản lý lỗi để hỗ trợ kiểm thử 3</a:t>
            </a:r>
            <a:endParaRPr sz="2900" b="1">
              <a:solidFill>
                <a:srgbClr val="3333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g1179929b434_1_206"/>
          <p:cNvSpPr txBox="1"/>
          <p:nvPr/>
        </p:nvSpPr>
        <p:spPr>
          <a:xfrm>
            <a:off x="913885" y="1134355"/>
            <a:ext cx="456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64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>
                <a:solidFill>
                  <a:srgbClr val="F796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Nội dung bài học</a:t>
            </a:r>
            <a:endParaRPr sz="2800" b="1" i="0" u="none" strike="noStrike" cap="none">
              <a:solidFill>
                <a:srgbClr val="F796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9929b434_1_31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Nhắc lại các lý thuyết chính trong bài online</a:t>
            </a:r>
            <a:endParaRPr/>
          </a:p>
        </p:txBody>
      </p:sp>
      <p:sp>
        <p:nvSpPr>
          <p:cNvPr id="136" name="Google Shape;136;g1179929b434_1_31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1163300" cy="56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63550" algn="l" rtl="0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700"/>
              <a:buChar char="❑"/>
            </a:pPr>
            <a:r>
              <a:rPr lang="en-US" sz="3700">
                <a:solidFill>
                  <a:srgbClr val="333333"/>
                </a:solidFill>
                <a:highlight>
                  <a:schemeClr val="lt1"/>
                </a:highlight>
              </a:rPr>
              <a:t>Chuẩn bị nộp bài Assignment GĐ 3(Hoàn thành yêu cầu 4-5)</a:t>
            </a:r>
            <a:endParaRPr sz="33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200"/>
              <a:buChar char="❑"/>
            </a:pPr>
            <a:r>
              <a:rPr lang="en-US" sz="3700">
                <a:solidFill>
                  <a:srgbClr val="333333"/>
                </a:solidFill>
                <a:highlight>
                  <a:schemeClr val="lt1"/>
                </a:highlight>
              </a:rPr>
              <a:t>Các giai đoạn trong quy trình quản lý lỗi</a:t>
            </a:r>
            <a:endParaRPr sz="37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700"/>
              <a:buChar char="❑"/>
            </a:pPr>
            <a:r>
              <a:rPr lang="en-US" sz="3700">
                <a:solidFill>
                  <a:srgbClr val="333333"/>
                </a:solidFill>
                <a:highlight>
                  <a:schemeClr val="lt1"/>
                </a:highlight>
              </a:rPr>
              <a:t>Giai đoạn khám phá</a:t>
            </a:r>
            <a:endParaRPr sz="37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700"/>
              <a:buChar char="❑"/>
            </a:pPr>
            <a:r>
              <a:rPr lang="en-US" sz="3700">
                <a:solidFill>
                  <a:srgbClr val="333333"/>
                </a:solidFill>
                <a:highlight>
                  <a:schemeClr val="lt1"/>
                </a:highlight>
              </a:rPr>
              <a:t>Cách để giải quyết xung đột trong giai đoạn khám phá</a:t>
            </a:r>
            <a:endParaRPr sz="37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700"/>
              <a:buChar char="❑"/>
            </a:pPr>
            <a:r>
              <a:rPr lang="en-US" sz="3700">
                <a:solidFill>
                  <a:srgbClr val="333333"/>
                </a:solidFill>
                <a:highlight>
                  <a:schemeClr val="lt1"/>
                </a:highlight>
              </a:rPr>
              <a:t>Giai đoạn Giải quyết lỗi</a:t>
            </a:r>
            <a:endParaRPr sz="37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700"/>
              <a:buChar char="❑"/>
            </a:pPr>
            <a:r>
              <a:rPr lang="en-US" sz="3700">
                <a:solidFill>
                  <a:srgbClr val="333333"/>
                </a:solidFill>
                <a:highlight>
                  <a:schemeClr val="lt1"/>
                </a:highlight>
              </a:rPr>
              <a:t>Những mức độ trong giai đoạn phân loại lỗi</a:t>
            </a:r>
            <a:endParaRPr sz="37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700"/>
              <a:buChar char="❑"/>
            </a:pPr>
            <a:r>
              <a:rPr lang="en-US" sz="3700">
                <a:solidFill>
                  <a:srgbClr val="333333"/>
                </a:solidFill>
                <a:highlight>
                  <a:schemeClr val="lt1"/>
                </a:highlight>
              </a:rPr>
              <a:t>Xem workflow của lỗi</a:t>
            </a:r>
            <a:endParaRPr sz="37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3700"/>
              <a:buChar char="❑"/>
            </a:pPr>
            <a:r>
              <a:rPr lang="en-US" sz="3700">
                <a:solidFill>
                  <a:srgbClr val="333333"/>
                </a:solidFill>
                <a:highlight>
                  <a:schemeClr val="lt1"/>
                </a:highlight>
              </a:rPr>
              <a:t>Những nội dung quan trọng cần có trong báo cáo lỗi</a:t>
            </a:r>
            <a:endParaRPr sz="37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9a75850e2_0_0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Câu hỏi - sinh viên trả lời</a:t>
            </a:r>
            <a:endParaRPr/>
          </a:p>
        </p:txBody>
      </p:sp>
      <p:sp>
        <p:nvSpPr>
          <p:cNvPr id="142" name="Google Shape;142;g119a75850e2_0_0"/>
          <p:cNvSpPr txBox="1">
            <a:spLocks noGrp="1"/>
          </p:cNvSpPr>
          <p:nvPr>
            <p:ph type="body" idx="1"/>
          </p:nvPr>
        </p:nvSpPr>
        <p:spPr>
          <a:xfrm>
            <a:off x="691250" y="1066800"/>
            <a:ext cx="11500800" cy="5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Nếu xung đột với Developer thì cần làm gì? 4</a:t>
            </a:r>
            <a:endParaRPr sz="360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Lỗi được chấp nhận bởi ai? 5</a:t>
            </a:r>
            <a:endParaRPr sz="360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Khi nào lỗi được đóng? 6</a:t>
            </a:r>
            <a:endParaRPr sz="360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Lỗi làm chết hệ thống, không thể thực hiện bất kỳ thao tác gì với hệ thống thuộc mức độ lỗi nào? 7</a:t>
            </a:r>
            <a:endParaRPr sz="360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Một số hành vi không mong muốn của hệ thống, nhưng hệ thống vẫn hoạt động được thuộc mức độ lỗi nào? 8</a:t>
            </a:r>
            <a:endParaRPr sz="360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Sau khi Developer thông báo lỗi được sửa thì Tester sẽ thực hiện giai đoạn nào? 1</a:t>
            </a:r>
            <a:endParaRPr sz="3600"/>
          </a:p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9a75850e2_0_10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Câu hỏi - sinh viên trả lời</a:t>
            </a:r>
            <a:endParaRPr/>
          </a:p>
        </p:txBody>
      </p:sp>
      <p:sp>
        <p:nvSpPr>
          <p:cNvPr id="148" name="Google Shape;148;g119a75850e2_0_104"/>
          <p:cNvSpPr txBox="1">
            <a:spLocks noGrp="1"/>
          </p:cNvSpPr>
          <p:nvPr>
            <p:ph type="body" idx="1"/>
          </p:nvPr>
        </p:nvSpPr>
        <p:spPr>
          <a:xfrm>
            <a:off x="691250" y="1066800"/>
            <a:ext cx="11500800" cy="5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Char char="❑"/>
            </a:pPr>
            <a:r>
              <a:rPr lang="en-US" sz="3600"/>
              <a:t>Một báo cáo lỗi cần có những nội dung gì? 2</a:t>
            </a:r>
            <a:endParaRPr sz="3600"/>
          </a:p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None/>
            </a:pP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79929b434_1_1685"/>
          <p:cNvSpPr/>
          <p:nvPr/>
        </p:nvSpPr>
        <p:spPr>
          <a:xfrm>
            <a:off x="3919557" y="2967335"/>
            <a:ext cx="697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Tổ chức trình bày chủ đề</a:t>
            </a:r>
            <a:endParaRPr sz="5400" b="1" i="0" u="none" strike="noStrike" cap="small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g1179929b434_1_1685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5" name="Google Shape;155;g1179929b434_1_16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80b6594cb_0_6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/>
              <a:t>tình huống 1</a:t>
            </a:r>
            <a:endParaRPr/>
          </a:p>
        </p:txBody>
      </p:sp>
      <p:sp>
        <p:nvSpPr>
          <p:cNvPr id="161" name="Google Shape;161;g1180b6594cb_0_6"/>
          <p:cNvSpPr txBox="1"/>
          <p:nvPr/>
        </p:nvSpPr>
        <p:spPr>
          <a:xfrm>
            <a:off x="800400" y="1528200"/>
            <a:ext cx="10782000" cy="53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62;g1180b6594cb_0_6"/>
          <p:cNvSpPr txBox="1"/>
          <p:nvPr/>
        </p:nvSpPr>
        <p:spPr>
          <a:xfrm>
            <a:off x="400200" y="850800"/>
            <a:ext cx="11182200" cy="60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800"/>
              <a:buFont typeface="Quattrocento Sans"/>
              <a:buChar char="❑"/>
            </a:pPr>
            <a:r>
              <a:rPr lang="en-US" sz="3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Các nhóm hãy thực hiện </a:t>
            </a:r>
            <a:r>
              <a:rPr lang="en-US" sz="3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tạo tài khoản và đăng nhập Jira. </a:t>
            </a:r>
            <a:endParaRPr sz="3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1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Quattrocento Sans"/>
              <a:buChar char="○"/>
            </a:pPr>
            <a:r>
              <a:rPr lang="en-US" sz="3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Nhóm trưởng tạo project </a:t>
            </a:r>
            <a:endParaRPr sz="3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marR="0" lvl="1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Quattrocento Sans"/>
              <a:buChar char="○"/>
            </a:pPr>
            <a:r>
              <a:rPr lang="en-US" sz="3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Invite các thành viên vào trong project</a:t>
            </a:r>
            <a:endParaRPr sz="3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79929b434_1_722"/>
          <p:cNvSpPr/>
          <p:nvPr/>
        </p:nvSpPr>
        <p:spPr>
          <a:xfrm>
            <a:off x="3919557" y="2967335"/>
            <a:ext cx="6368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small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Hướng dẫn thực hành</a:t>
            </a:r>
            <a:endParaRPr sz="5400" b="1" i="0" u="none" strike="noStrike" cap="small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g1179929b434_1_722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g1179929b434_1_7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400" cy="3782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702</Words>
  <Application>Microsoft Office PowerPoint</Application>
  <PresentationFormat>Widescreen</PresentationFormat>
  <Paragraphs>75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Noto Sans Symbols</vt:lpstr>
      <vt:lpstr>Roboto</vt:lpstr>
      <vt:lpstr>Courier New</vt:lpstr>
      <vt:lpstr>Quattrocento Sans</vt:lpstr>
      <vt:lpstr>Calibri</vt:lpstr>
      <vt:lpstr>Arial</vt:lpstr>
      <vt:lpstr>Custom Design</vt:lpstr>
      <vt:lpstr>kiểm thử cơ bản(P1)</vt:lpstr>
      <vt:lpstr>PowerPoint Presentation</vt:lpstr>
      <vt:lpstr>Nội dung</vt:lpstr>
      <vt:lpstr>Nhắc lại các lý thuyết chính trong bài online</vt:lpstr>
      <vt:lpstr>Câu hỏi - sinh viên trả lời</vt:lpstr>
      <vt:lpstr>Câu hỏi - sinh viên trả lời</vt:lpstr>
      <vt:lpstr>PowerPoint Presentation</vt:lpstr>
      <vt:lpstr>tình huống 1</vt:lpstr>
      <vt:lpstr>PowerPoint Presentation</vt:lpstr>
      <vt:lpstr>Thực hành</vt:lpstr>
      <vt:lpstr>tóm tắt bài học</vt:lpstr>
      <vt:lpstr>PowerPoint Presentation</vt:lpstr>
      <vt:lpstr>Nội dung tiếp theo</vt:lpstr>
      <vt:lpstr>PowerPoint Presentation</vt:lpstr>
      <vt:lpstr>tình huống 1</vt:lpstr>
      <vt:lpstr>PowerPoint Presentation</vt:lpstr>
      <vt:lpstr>kiểm thử cơ bản(P2)</vt:lpstr>
      <vt:lpstr>PowerPoint Presentation</vt:lpstr>
      <vt:lpstr>Nội dung</vt:lpstr>
      <vt:lpstr>Nhắc lại các lý thuyết chính trong bài online</vt:lpstr>
      <vt:lpstr>Câu hỏi - sinh viên trả lời</vt:lpstr>
      <vt:lpstr>PowerPoint Presentation</vt:lpstr>
      <vt:lpstr>tình huống 1</vt:lpstr>
      <vt:lpstr>PowerPoint Presentation</vt:lpstr>
      <vt:lpstr>Thực hành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cơ bản(P1)</dc:title>
  <dc:creator>Hans</dc:creator>
  <cp:lastModifiedBy>Huỳnh Khắc Duy</cp:lastModifiedBy>
  <cp:revision>13</cp:revision>
  <dcterms:created xsi:type="dcterms:W3CDTF">2013-04-23T08:05:33Z</dcterms:created>
  <dcterms:modified xsi:type="dcterms:W3CDTF">2023-12-01T03:09:41Z</dcterms:modified>
</cp:coreProperties>
</file>