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Lst>
  <p:sldSz cx="18288000" cy="10287000"/>
  <p:notesSz cx="6858000" cy="9144000"/>
  <p:embeddedFontLst>
    <p:embeddedFont>
      <p:font typeface="Bungee" panose="020B0604020202020204" charset="0"/>
      <p:regular r:id="rId17"/>
    </p:embeddedFont>
    <p:embeddedFont>
      <p:font typeface="Calibri" panose="020F0502020204030204" pitchFamily="34" charset="0"/>
      <p:regular r:id="rId18"/>
      <p:bold r:id="rId19"/>
      <p:italic r:id="rId20"/>
      <p:boldItalic r:id="rId21"/>
    </p:embeddedFont>
    <p:embeddedFont>
      <p:font typeface="Free Serif" panose="020B0604020202020204" charset="0"/>
      <p:regular r:id="rId22"/>
    </p:embeddedFont>
    <p:embeddedFont>
      <p:font typeface="Free Serif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ADA"/>
        </a:solidFill>
        <a:effectLst/>
      </p:bgPr>
    </p:bg>
    <p:spTree>
      <p:nvGrpSpPr>
        <p:cNvPr id="1" name=""/>
        <p:cNvGrpSpPr/>
        <p:nvPr/>
      </p:nvGrpSpPr>
      <p:grpSpPr>
        <a:xfrm>
          <a:off x="0" y="0"/>
          <a:ext cx="0" cy="0"/>
          <a:chOff x="0" y="0"/>
          <a:chExt cx="0" cy="0"/>
        </a:xfrm>
      </p:grpSpPr>
      <p:sp>
        <p:nvSpPr>
          <p:cNvPr id="13" name="TextBox 13"/>
          <p:cNvSpPr txBox="1"/>
          <p:nvPr/>
        </p:nvSpPr>
        <p:spPr>
          <a:xfrm>
            <a:off x="5486400" y="3771900"/>
            <a:ext cx="7315200" cy="3372590"/>
          </a:xfrm>
          <a:prstGeom prst="rect">
            <a:avLst/>
          </a:prstGeom>
        </p:spPr>
        <p:txBody>
          <a:bodyPr wrap="square" lIns="0" tIns="0" rIns="0" bIns="0" rtlCol="0" anchor="t">
            <a:spAutoFit/>
          </a:bodyPr>
          <a:lstStyle/>
          <a:p>
            <a:pPr algn="ctr">
              <a:lnSpc>
                <a:spcPts val="8705"/>
              </a:lnSpc>
              <a:spcBef>
                <a:spcPct val="0"/>
              </a:spcBef>
            </a:pPr>
            <a:r>
              <a:rPr lang="en-US" sz="7914">
                <a:solidFill>
                  <a:srgbClr val="000000"/>
                </a:solidFill>
                <a:latin typeface="Bungee"/>
              </a:rPr>
              <a:t>Tổng quan về cây (tree)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510747" y="5191136"/>
            <a:ext cx="11266505" cy="4640829"/>
          </a:xfrm>
          <a:prstGeom prst="rect">
            <a:avLst/>
          </a:prstGeom>
        </p:spPr>
      </p:pic>
      <p:sp>
        <p:nvSpPr>
          <p:cNvPr id="5" name="TextBox 5"/>
          <p:cNvSpPr txBox="1"/>
          <p:nvPr/>
        </p:nvSpPr>
        <p:spPr>
          <a:xfrm>
            <a:off x="335259" y="438856"/>
            <a:ext cx="17040536" cy="4007805"/>
          </a:xfrm>
          <a:prstGeom prst="rect">
            <a:avLst/>
          </a:prstGeom>
        </p:spPr>
        <p:txBody>
          <a:bodyPr lIns="0" tIns="0" rIns="0" bIns="0" rtlCol="0" anchor="t">
            <a:spAutoFit/>
          </a:bodyPr>
          <a:lstStyle/>
          <a:p>
            <a:pPr>
              <a:lnSpc>
                <a:spcPts val="3932"/>
              </a:lnSpc>
              <a:spcBef>
                <a:spcPct val="0"/>
              </a:spcBef>
            </a:pPr>
            <a:r>
              <a:rPr lang="en-US" sz="3575" dirty="0">
                <a:solidFill>
                  <a:srgbClr val="000000"/>
                </a:solidFill>
                <a:latin typeface="Free Serif Bold"/>
              </a:rPr>
              <a:t>-</a:t>
            </a:r>
            <a:r>
              <a:rPr lang="en-US" sz="3575" dirty="0" err="1">
                <a:solidFill>
                  <a:srgbClr val="000000"/>
                </a:solidFill>
                <a:latin typeface="Free Serif Bold"/>
              </a:rPr>
              <a:t>Xóa</a:t>
            </a:r>
            <a:r>
              <a:rPr lang="en-US" sz="3575" dirty="0">
                <a:solidFill>
                  <a:srgbClr val="000000"/>
                </a:solidFill>
                <a:latin typeface="Free Serif Bold"/>
              </a:rPr>
              <a:t> </a:t>
            </a:r>
            <a:r>
              <a:rPr lang="en-US" sz="3575" dirty="0" err="1">
                <a:solidFill>
                  <a:srgbClr val="000000"/>
                </a:solidFill>
                <a:latin typeface="Free Serif Bold"/>
              </a:rPr>
              <a:t>một</a:t>
            </a:r>
            <a:r>
              <a:rPr lang="en-US" sz="3575" dirty="0">
                <a:solidFill>
                  <a:srgbClr val="000000"/>
                </a:solidFill>
                <a:latin typeface="Free Serif Bold"/>
              </a:rPr>
              <a:t> </a:t>
            </a:r>
            <a:r>
              <a:rPr lang="en-US" sz="3575" dirty="0" err="1">
                <a:solidFill>
                  <a:srgbClr val="000000"/>
                </a:solidFill>
                <a:latin typeface="Free Serif Bold"/>
              </a:rPr>
              <a:t>nút</a:t>
            </a:r>
            <a:r>
              <a:rPr lang="en-US" sz="3575" dirty="0">
                <a:solidFill>
                  <a:srgbClr val="000000"/>
                </a:solidFill>
                <a:latin typeface="Free Serif Bold"/>
              </a:rPr>
              <a:t> </a:t>
            </a:r>
            <a:r>
              <a:rPr lang="en-US" sz="3575" dirty="0" err="1">
                <a:solidFill>
                  <a:srgbClr val="000000"/>
                </a:solidFill>
                <a:latin typeface="Free Serif Bold"/>
              </a:rPr>
              <a:t>có</a:t>
            </a:r>
            <a:r>
              <a:rPr lang="en-US" sz="3575" dirty="0">
                <a:solidFill>
                  <a:srgbClr val="000000"/>
                </a:solidFill>
                <a:latin typeface="Free Serif Bold"/>
              </a:rPr>
              <a:t> </a:t>
            </a:r>
            <a:r>
              <a:rPr lang="en-US" sz="3575" dirty="0" err="1">
                <a:solidFill>
                  <a:srgbClr val="000000"/>
                </a:solidFill>
                <a:latin typeface="Free Serif Bold"/>
              </a:rPr>
              <a:t>hai</a:t>
            </a:r>
            <a:r>
              <a:rPr lang="en-US" sz="3575" dirty="0">
                <a:solidFill>
                  <a:srgbClr val="000000"/>
                </a:solidFill>
                <a:latin typeface="Free Serif Bold"/>
              </a:rPr>
              <a:t> con: </a:t>
            </a:r>
          </a:p>
          <a:p>
            <a:pPr>
              <a:lnSpc>
                <a:spcPts val="3932"/>
              </a:lnSpc>
              <a:spcBef>
                <a:spcPct val="0"/>
              </a:spcBef>
            </a:pPr>
            <a:r>
              <a:rPr lang="en-US" sz="3575" dirty="0">
                <a:solidFill>
                  <a:srgbClr val="000000"/>
                </a:solidFill>
                <a:latin typeface="Free Serif"/>
              </a:rPr>
              <a:t> +</a:t>
            </a:r>
            <a:r>
              <a:rPr lang="en-US" sz="3575" dirty="0" err="1">
                <a:solidFill>
                  <a:srgbClr val="000000"/>
                </a:solidFill>
                <a:latin typeface="Free Serif"/>
              </a:rPr>
              <a:t>Xóa</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đó</a:t>
            </a:r>
            <a:r>
              <a:rPr lang="en-US" sz="3575" dirty="0">
                <a:solidFill>
                  <a:srgbClr val="000000"/>
                </a:solidFill>
                <a:latin typeface="Free Serif"/>
              </a:rPr>
              <a:t> </a:t>
            </a:r>
            <a:r>
              <a:rPr lang="en-US" sz="3575" dirty="0" err="1">
                <a:solidFill>
                  <a:srgbClr val="000000"/>
                </a:solidFill>
                <a:latin typeface="Free Serif"/>
              </a:rPr>
              <a:t>và</a:t>
            </a:r>
            <a:r>
              <a:rPr lang="en-US" sz="3575" dirty="0">
                <a:solidFill>
                  <a:srgbClr val="000000"/>
                </a:solidFill>
                <a:latin typeface="Free Serif"/>
              </a:rPr>
              <a:t> </a:t>
            </a:r>
            <a:r>
              <a:rPr lang="en-US" sz="3575" dirty="0" err="1">
                <a:solidFill>
                  <a:srgbClr val="000000"/>
                </a:solidFill>
                <a:latin typeface="Free Serif"/>
              </a:rPr>
              <a:t>thay</a:t>
            </a:r>
            <a:r>
              <a:rPr lang="en-US" sz="3575" dirty="0">
                <a:solidFill>
                  <a:srgbClr val="000000"/>
                </a:solidFill>
                <a:latin typeface="Free Serif"/>
              </a:rPr>
              <a:t> </a:t>
            </a:r>
            <a:r>
              <a:rPr lang="en-US" sz="3575" dirty="0" err="1">
                <a:solidFill>
                  <a:srgbClr val="000000"/>
                </a:solidFill>
                <a:latin typeface="Free Serif"/>
              </a:rPr>
              <a:t>thế</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bằng</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có</a:t>
            </a:r>
            <a:r>
              <a:rPr lang="en-US" sz="3575" dirty="0">
                <a:solidFill>
                  <a:srgbClr val="000000"/>
                </a:solidFill>
                <a:latin typeface="Free Serif"/>
              </a:rPr>
              <a:t> </a:t>
            </a:r>
            <a:r>
              <a:rPr lang="en-US" sz="3575" dirty="0" err="1">
                <a:solidFill>
                  <a:srgbClr val="000000"/>
                </a:solidFill>
                <a:latin typeface="Free Serif"/>
              </a:rPr>
              <a:t>khóa</a:t>
            </a:r>
            <a:r>
              <a:rPr lang="en-US" sz="3575" dirty="0">
                <a:solidFill>
                  <a:srgbClr val="000000"/>
                </a:solidFill>
                <a:latin typeface="Free Serif"/>
              </a:rPr>
              <a:t> </a:t>
            </a:r>
            <a:r>
              <a:rPr lang="en-US" sz="3575" dirty="0" err="1">
                <a:solidFill>
                  <a:srgbClr val="000000"/>
                </a:solidFill>
                <a:latin typeface="Free Serif"/>
              </a:rPr>
              <a:t>lớn</a:t>
            </a:r>
            <a:r>
              <a:rPr lang="en-US" sz="3575" dirty="0">
                <a:solidFill>
                  <a:srgbClr val="000000"/>
                </a:solidFill>
                <a:latin typeface="Free Serif"/>
              </a:rPr>
              <a:t> </a:t>
            </a:r>
            <a:r>
              <a:rPr lang="en-US" sz="3575" dirty="0" err="1">
                <a:solidFill>
                  <a:srgbClr val="000000"/>
                </a:solidFill>
                <a:latin typeface="Free Serif"/>
              </a:rPr>
              <a:t>nhất</a:t>
            </a:r>
            <a:r>
              <a:rPr lang="en-US" sz="3575" dirty="0">
                <a:solidFill>
                  <a:srgbClr val="000000"/>
                </a:solidFill>
                <a:latin typeface="Free Serif"/>
              </a:rPr>
              <a:t> </a:t>
            </a:r>
            <a:r>
              <a:rPr lang="en-US" sz="3575" dirty="0" err="1">
                <a:solidFill>
                  <a:srgbClr val="000000"/>
                </a:solidFill>
                <a:latin typeface="Free Serif"/>
              </a:rPr>
              <a:t>trong</a:t>
            </a:r>
            <a:r>
              <a:rPr lang="en-US" sz="3575" dirty="0">
                <a:solidFill>
                  <a:srgbClr val="000000"/>
                </a:solidFill>
                <a:latin typeface="Free Serif"/>
              </a:rPr>
              <a:t> </a:t>
            </a:r>
            <a:r>
              <a:rPr lang="en-US" sz="3575" dirty="0" err="1">
                <a:solidFill>
                  <a:srgbClr val="000000"/>
                </a:solidFill>
                <a:latin typeface="Free Serif"/>
              </a:rPr>
              <a:t>các</a:t>
            </a:r>
            <a:r>
              <a:rPr lang="en-US" sz="3575" dirty="0">
                <a:solidFill>
                  <a:srgbClr val="000000"/>
                </a:solidFill>
                <a:latin typeface="Free Serif"/>
              </a:rPr>
              <a:t> </a:t>
            </a:r>
            <a:r>
              <a:rPr lang="en-US" sz="3575" dirty="0" err="1">
                <a:solidFill>
                  <a:srgbClr val="000000"/>
                </a:solidFill>
                <a:latin typeface="Free Serif"/>
              </a:rPr>
              <a:t>khóa</a:t>
            </a:r>
            <a:r>
              <a:rPr lang="en-US" sz="3575" dirty="0">
                <a:solidFill>
                  <a:srgbClr val="000000"/>
                </a:solidFill>
                <a:latin typeface="Free Serif"/>
              </a:rPr>
              <a:t> </a:t>
            </a:r>
            <a:r>
              <a:rPr lang="en-US" sz="3575" dirty="0" err="1">
                <a:solidFill>
                  <a:srgbClr val="000000"/>
                </a:solidFill>
                <a:latin typeface="Free Serif"/>
              </a:rPr>
              <a:t>nhỏ</a:t>
            </a:r>
            <a:r>
              <a:rPr lang="en-US" sz="3575" dirty="0">
                <a:solidFill>
                  <a:srgbClr val="000000"/>
                </a:solidFill>
                <a:latin typeface="Free Serif"/>
              </a:rPr>
              <a:t> </a:t>
            </a:r>
            <a:r>
              <a:rPr lang="en-US" sz="3575" dirty="0" err="1">
                <a:solidFill>
                  <a:srgbClr val="000000"/>
                </a:solidFill>
                <a:latin typeface="Free Serif"/>
              </a:rPr>
              <a:t>hơn</a:t>
            </a:r>
            <a:r>
              <a:rPr lang="en-US" sz="3575" dirty="0">
                <a:solidFill>
                  <a:srgbClr val="000000"/>
                </a:solidFill>
                <a:latin typeface="Free Serif"/>
              </a:rPr>
              <a:t> </a:t>
            </a:r>
            <a:r>
              <a:rPr lang="en-US" sz="3575" dirty="0" err="1">
                <a:solidFill>
                  <a:srgbClr val="000000"/>
                </a:solidFill>
                <a:latin typeface="Free Serif"/>
              </a:rPr>
              <a:t>khóa</a:t>
            </a:r>
            <a:r>
              <a:rPr lang="en-US" sz="3575" dirty="0">
                <a:solidFill>
                  <a:srgbClr val="000000"/>
                </a:solidFill>
                <a:latin typeface="Free Serif"/>
              </a:rPr>
              <a:t> </a:t>
            </a:r>
            <a:r>
              <a:rPr lang="en-US" sz="3575" dirty="0" err="1">
                <a:solidFill>
                  <a:srgbClr val="000000"/>
                </a:solidFill>
                <a:latin typeface="Free Serif"/>
              </a:rPr>
              <a:t>của</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được</a:t>
            </a:r>
            <a:r>
              <a:rPr lang="en-US" sz="3575" dirty="0">
                <a:solidFill>
                  <a:srgbClr val="000000"/>
                </a:solidFill>
                <a:latin typeface="Free Serif"/>
              </a:rPr>
              <a:t> </a:t>
            </a:r>
            <a:r>
              <a:rPr lang="en-US" sz="3575" dirty="0" err="1">
                <a:solidFill>
                  <a:srgbClr val="000000"/>
                </a:solidFill>
                <a:latin typeface="Free Serif"/>
              </a:rPr>
              <a:t>gọi</a:t>
            </a:r>
            <a:r>
              <a:rPr lang="en-US" sz="3575" dirty="0">
                <a:solidFill>
                  <a:srgbClr val="000000"/>
                </a:solidFill>
                <a:latin typeface="Free Serif"/>
              </a:rPr>
              <a:t> </a:t>
            </a:r>
            <a:r>
              <a:rPr lang="en-US" sz="3575" dirty="0" err="1">
                <a:solidFill>
                  <a:srgbClr val="000000"/>
                </a:solidFill>
                <a:latin typeface="Free Serif"/>
              </a:rPr>
              <a:t>là</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tiền</a:t>
            </a:r>
            <a:r>
              <a:rPr lang="en-US" sz="3575" dirty="0">
                <a:solidFill>
                  <a:srgbClr val="000000"/>
                </a:solidFill>
                <a:latin typeface="Free Serif"/>
              </a:rPr>
              <a:t> </a:t>
            </a:r>
            <a:r>
              <a:rPr lang="en-US" sz="3575" dirty="0" err="1">
                <a:solidFill>
                  <a:srgbClr val="000000"/>
                </a:solidFill>
                <a:latin typeface="Free Serif"/>
              </a:rPr>
              <a:t>nhiệm</a:t>
            </a:r>
            <a:r>
              <a:rPr lang="en-US" sz="3575" dirty="0">
                <a:solidFill>
                  <a:srgbClr val="000000"/>
                </a:solidFill>
                <a:latin typeface="Free Serif"/>
              </a:rPr>
              <a:t>" -</a:t>
            </a:r>
            <a:r>
              <a:rPr lang="en-US" sz="3575" dirty="0" err="1">
                <a:highlight>
                  <a:srgbClr val="FFFF00"/>
                </a:highlight>
                <a:latin typeface="Free Serif"/>
              </a:rPr>
              <a:t>nút</a:t>
            </a:r>
            <a:r>
              <a:rPr lang="en-US" sz="3575" dirty="0">
                <a:highlight>
                  <a:srgbClr val="FFFF00"/>
                </a:highlight>
                <a:latin typeface="Free Serif"/>
              </a:rPr>
              <a:t> </a:t>
            </a:r>
            <a:r>
              <a:rPr lang="en-US" sz="3575" dirty="0" err="1">
                <a:highlight>
                  <a:srgbClr val="FFFF00"/>
                </a:highlight>
                <a:latin typeface="Free Serif"/>
              </a:rPr>
              <a:t>cực</a:t>
            </a:r>
            <a:r>
              <a:rPr lang="en-US" sz="3575" dirty="0">
                <a:highlight>
                  <a:srgbClr val="FFFF00"/>
                </a:highlight>
                <a:latin typeface="Free Serif"/>
              </a:rPr>
              <a:t> </a:t>
            </a:r>
            <a:r>
              <a:rPr lang="en-US" sz="3575" dirty="0" err="1">
                <a:highlight>
                  <a:srgbClr val="FFFF00"/>
                </a:highlight>
                <a:latin typeface="Free Serif"/>
              </a:rPr>
              <a:t>phải</a:t>
            </a:r>
            <a:r>
              <a:rPr lang="en-US" sz="3575" dirty="0">
                <a:highlight>
                  <a:srgbClr val="FFFF00"/>
                </a:highlight>
                <a:latin typeface="Free Serif"/>
              </a:rPr>
              <a:t> </a:t>
            </a:r>
            <a:r>
              <a:rPr lang="en-US" sz="3575" dirty="0" err="1">
                <a:highlight>
                  <a:srgbClr val="FFFF00"/>
                </a:highlight>
                <a:latin typeface="Free Serif"/>
              </a:rPr>
              <a:t>của</a:t>
            </a:r>
            <a:r>
              <a:rPr lang="en-US" sz="3575" dirty="0">
                <a:highlight>
                  <a:srgbClr val="FFFF00"/>
                </a:highlight>
                <a:latin typeface="Free Serif"/>
              </a:rPr>
              <a:t> </a:t>
            </a:r>
            <a:r>
              <a:rPr lang="en-US" sz="3575" dirty="0" err="1">
                <a:highlight>
                  <a:srgbClr val="FFFF00"/>
                </a:highlight>
                <a:latin typeface="Free Serif"/>
              </a:rPr>
              <a:t>cây</a:t>
            </a:r>
            <a:r>
              <a:rPr lang="en-US" sz="3575" dirty="0">
                <a:highlight>
                  <a:srgbClr val="FFFF00"/>
                </a:highlight>
                <a:latin typeface="Free Serif"/>
              </a:rPr>
              <a:t> con </a:t>
            </a:r>
            <a:r>
              <a:rPr lang="en-US" sz="3575" dirty="0" err="1">
                <a:highlight>
                  <a:srgbClr val="FFFF00"/>
                </a:highlight>
                <a:latin typeface="Free Serif"/>
              </a:rPr>
              <a:t>trái</a:t>
            </a:r>
            <a:r>
              <a:rPr lang="en-US" sz="3575" dirty="0">
                <a:solidFill>
                  <a:srgbClr val="000000"/>
                </a:solidFill>
                <a:latin typeface="Free Serif"/>
              </a:rPr>
              <a:t>) </a:t>
            </a:r>
          </a:p>
          <a:p>
            <a:pPr>
              <a:lnSpc>
                <a:spcPts val="3932"/>
              </a:lnSpc>
              <a:spcBef>
                <a:spcPct val="0"/>
              </a:spcBef>
            </a:pPr>
            <a:r>
              <a:rPr lang="en-US" sz="3575" dirty="0">
                <a:solidFill>
                  <a:srgbClr val="000000"/>
                </a:solidFill>
                <a:latin typeface="Free Serif"/>
              </a:rPr>
              <a:t> </a:t>
            </a:r>
            <a:r>
              <a:rPr lang="en-US" sz="3575" dirty="0" err="1">
                <a:solidFill>
                  <a:srgbClr val="000000"/>
                </a:solidFill>
                <a:latin typeface="Free Serif"/>
              </a:rPr>
              <a:t>hoặc</a:t>
            </a:r>
            <a:r>
              <a:rPr lang="en-US" sz="3575" dirty="0">
                <a:solidFill>
                  <a:srgbClr val="000000"/>
                </a:solidFill>
                <a:latin typeface="Free Serif"/>
              </a:rPr>
              <a:t> </a:t>
            </a:r>
          </a:p>
          <a:p>
            <a:pPr>
              <a:lnSpc>
                <a:spcPts val="3932"/>
              </a:lnSpc>
              <a:spcBef>
                <a:spcPct val="0"/>
              </a:spcBef>
            </a:pP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có</a:t>
            </a:r>
            <a:r>
              <a:rPr lang="en-US" sz="3575" dirty="0">
                <a:solidFill>
                  <a:srgbClr val="000000"/>
                </a:solidFill>
                <a:latin typeface="Free Serif"/>
              </a:rPr>
              <a:t> </a:t>
            </a:r>
            <a:r>
              <a:rPr lang="en-US" sz="3575" dirty="0" err="1">
                <a:solidFill>
                  <a:srgbClr val="000000"/>
                </a:solidFill>
                <a:latin typeface="Free Serif"/>
              </a:rPr>
              <a:t>khóa</a:t>
            </a:r>
            <a:r>
              <a:rPr lang="en-US" sz="3575" dirty="0">
                <a:solidFill>
                  <a:srgbClr val="000000"/>
                </a:solidFill>
                <a:latin typeface="Free Serif"/>
              </a:rPr>
              <a:t> </a:t>
            </a:r>
            <a:r>
              <a:rPr lang="en-US" sz="3575" dirty="0" err="1">
                <a:solidFill>
                  <a:srgbClr val="000000"/>
                </a:solidFill>
                <a:latin typeface="Free Serif"/>
              </a:rPr>
              <a:t>nhỏ</a:t>
            </a:r>
            <a:r>
              <a:rPr lang="en-US" sz="3575" dirty="0">
                <a:solidFill>
                  <a:srgbClr val="000000"/>
                </a:solidFill>
                <a:latin typeface="Free Serif"/>
              </a:rPr>
              <a:t> </a:t>
            </a:r>
            <a:r>
              <a:rPr lang="en-US" sz="3575" dirty="0" err="1">
                <a:solidFill>
                  <a:srgbClr val="000000"/>
                </a:solidFill>
                <a:latin typeface="Free Serif"/>
              </a:rPr>
              <a:t>nhất</a:t>
            </a:r>
            <a:r>
              <a:rPr lang="en-US" sz="3575" dirty="0">
                <a:solidFill>
                  <a:srgbClr val="000000"/>
                </a:solidFill>
                <a:latin typeface="Free Serif"/>
              </a:rPr>
              <a:t> </a:t>
            </a:r>
            <a:r>
              <a:rPr lang="en-US" sz="3575" dirty="0" err="1">
                <a:solidFill>
                  <a:srgbClr val="000000"/>
                </a:solidFill>
                <a:latin typeface="Free Serif"/>
              </a:rPr>
              <a:t>trong</a:t>
            </a:r>
            <a:r>
              <a:rPr lang="en-US" sz="3575" dirty="0">
                <a:solidFill>
                  <a:srgbClr val="000000"/>
                </a:solidFill>
                <a:latin typeface="Free Serif"/>
              </a:rPr>
              <a:t> </a:t>
            </a:r>
            <a:r>
              <a:rPr lang="en-US" sz="3575" dirty="0" err="1">
                <a:solidFill>
                  <a:srgbClr val="000000"/>
                </a:solidFill>
                <a:latin typeface="Free Serif"/>
              </a:rPr>
              <a:t>các</a:t>
            </a:r>
            <a:r>
              <a:rPr lang="en-US" sz="3575" dirty="0">
                <a:solidFill>
                  <a:srgbClr val="000000"/>
                </a:solidFill>
                <a:latin typeface="Free Serif"/>
              </a:rPr>
              <a:t> </a:t>
            </a:r>
            <a:r>
              <a:rPr lang="en-US" sz="3575" dirty="0" err="1">
                <a:solidFill>
                  <a:srgbClr val="000000"/>
                </a:solidFill>
                <a:latin typeface="Free Serif"/>
              </a:rPr>
              <a:t>khóa</a:t>
            </a:r>
            <a:r>
              <a:rPr lang="en-US" sz="3575" dirty="0">
                <a:solidFill>
                  <a:srgbClr val="000000"/>
                </a:solidFill>
                <a:latin typeface="Free Serif"/>
              </a:rPr>
              <a:t> </a:t>
            </a:r>
            <a:r>
              <a:rPr lang="en-US" sz="3575" dirty="0" err="1">
                <a:solidFill>
                  <a:srgbClr val="000000"/>
                </a:solidFill>
                <a:latin typeface="Free Serif"/>
              </a:rPr>
              <a:t>lớn</a:t>
            </a:r>
            <a:r>
              <a:rPr lang="en-US" sz="3575" dirty="0">
                <a:solidFill>
                  <a:srgbClr val="000000"/>
                </a:solidFill>
                <a:latin typeface="Free Serif"/>
              </a:rPr>
              <a:t> </a:t>
            </a:r>
            <a:r>
              <a:rPr lang="en-US" sz="3575" dirty="0" err="1">
                <a:solidFill>
                  <a:srgbClr val="000000"/>
                </a:solidFill>
                <a:latin typeface="Free Serif"/>
              </a:rPr>
              <a:t>hơn</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được</a:t>
            </a:r>
            <a:r>
              <a:rPr lang="en-US" sz="3575" dirty="0">
                <a:solidFill>
                  <a:srgbClr val="000000"/>
                </a:solidFill>
                <a:latin typeface="Free Serif"/>
              </a:rPr>
              <a:t> </a:t>
            </a:r>
            <a:r>
              <a:rPr lang="en-US" sz="3575" dirty="0" err="1">
                <a:solidFill>
                  <a:srgbClr val="000000"/>
                </a:solidFill>
                <a:latin typeface="Free Serif"/>
              </a:rPr>
              <a:t>gọi</a:t>
            </a:r>
            <a:r>
              <a:rPr lang="en-US" sz="3575" dirty="0">
                <a:solidFill>
                  <a:srgbClr val="000000"/>
                </a:solidFill>
                <a:latin typeface="Free Serif"/>
              </a:rPr>
              <a:t> </a:t>
            </a:r>
            <a:r>
              <a:rPr lang="en-US" sz="3575" dirty="0" err="1">
                <a:solidFill>
                  <a:srgbClr val="000000"/>
                </a:solidFill>
                <a:latin typeface="Free Serif"/>
              </a:rPr>
              <a:t>là</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kế</a:t>
            </a:r>
            <a:r>
              <a:rPr lang="en-US" sz="3575" dirty="0">
                <a:solidFill>
                  <a:srgbClr val="000000"/>
                </a:solidFill>
                <a:latin typeface="Free Serif"/>
              </a:rPr>
              <a:t> </a:t>
            </a:r>
            <a:r>
              <a:rPr lang="en-US" sz="3575" dirty="0" err="1">
                <a:solidFill>
                  <a:srgbClr val="000000"/>
                </a:solidFill>
                <a:latin typeface="Free Serif"/>
              </a:rPr>
              <a:t>vị</a:t>
            </a:r>
            <a:r>
              <a:rPr lang="en-US" sz="3575" dirty="0">
                <a:solidFill>
                  <a:srgbClr val="000000"/>
                </a:solidFill>
                <a:latin typeface="Free Serif"/>
              </a:rPr>
              <a:t>" -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cực</a:t>
            </a:r>
            <a:r>
              <a:rPr lang="en-US" sz="3575" dirty="0">
                <a:solidFill>
                  <a:srgbClr val="000000"/>
                </a:solidFill>
                <a:latin typeface="Free Serif"/>
              </a:rPr>
              <a:t> </a:t>
            </a:r>
            <a:r>
              <a:rPr lang="en-US" sz="3575" dirty="0" err="1">
                <a:solidFill>
                  <a:srgbClr val="000000"/>
                </a:solidFill>
                <a:latin typeface="Free Serif"/>
              </a:rPr>
              <a:t>trái</a:t>
            </a:r>
            <a:r>
              <a:rPr lang="en-US" sz="3575" dirty="0">
                <a:solidFill>
                  <a:srgbClr val="000000"/>
                </a:solidFill>
                <a:latin typeface="Free Serif"/>
              </a:rPr>
              <a:t> </a:t>
            </a:r>
            <a:r>
              <a:rPr lang="en-US" sz="3575" dirty="0" err="1">
                <a:solidFill>
                  <a:srgbClr val="000000"/>
                </a:solidFill>
                <a:latin typeface="Free Serif"/>
              </a:rPr>
              <a:t>của</a:t>
            </a:r>
            <a:r>
              <a:rPr lang="en-US" sz="3575" dirty="0">
                <a:solidFill>
                  <a:srgbClr val="000000"/>
                </a:solidFill>
                <a:latin typeface="Free Serif"/>
              </a:rPr>
              <a:t> </a:t>
            </a:r>
            <a:r>
              <a:rPr lang="en-US" sz="3575" dirty="0" err="1">
                <a:solidFill>
                  <a:srgbClr val="000000"/>
                </a:solidFill>
                <a:latin typeface="Free Serif"/>
              </a:rPr>
              <a:t>cây</a:t>
            </a:r>
            <a:r>
              <a:rPr lang="en-US" sz="3575" dirty="0">
                <a:solidFill>
                  <a:srgbClr val="000000"/>
                </a:solidFill>
                <a:latin typeface="Free Serif"/>
              </a:rPr>
              <a:t> con </a:t>
            </a:r>
            <a:r>
              <a:rPr lang="en-US" sz="3575" dirty="0" err="1">
                <a:solidFill>
                  <a:srgbClr val="000000"/>
                </a:solidFill>
                <a:latin typeface="Free Serif"/>
              </a:rPr>
              <a:t>phải</a:t>
            </a:r>
            <a:r>
              <a:rPr lang="en-US" sz="3575" dirty="0">
                <a:solidFill>
                  <a:srgbClr val="000000"/>
                </a:solidFill>
                <a:latin typeface="Free Serif"/>
              </a:rPr>
              <a:t>)</a:t>
            </a:r>
          </a:p>
          <a:p>
            <a:pPr>
              <a:lnSpc>
                <a:spcPts val="3932"/>
              </a:lnSpc>
              <a:spcBef>
                <a:spcPct val="0"/>
              </a:spcBef>
            </a:pPr>
            <a:r>
              <a:rPr lang="en-US" sz="3575" dirty="0" err="1">
                <a:solidFill>
                  <a:srgbClr val="000000"/>
                </a:solidFill>
                <a:latin typeface="Free Serif"/>
              </a:rPr>
              <a:t>Cũng</a:t>
            </a:r>
            <a:r>
              <a:rPr lang="en-US" sz="3575" dirty="0">
                <a:solidFill>
                  <a:srgbClr val="000000"/>
                </a:solidFill>
                <a:latin typeface="Free Serif"/>
              </a:rPr>
              <a:t> </a:t>
            </a:r>
            <a:r>
              <a:rPr lang="en-US" sz="3575" dirty="0" err="1">
                <a:solidFill>
                  <a:srgbClr val="000000"/>
                </a:solidFill>
                <a:latin typeface="Free Serif"/>
              </a:rPr>
              <a:t>có</a:t>
            </a:r>
            <a:r>
              <a:rPr lang="en-US" sz="3575" dirty="0">
                <a:solidFill>
                  <a:srgbClr val="000000"/>
                </a:solidFill>
                <a:latin typeface="Free Serif"/>
              </a:rPr>
              <a:t> </a:t>
            </a:r>
            <a:r>
              <a:rPr lang="en-US" sz="3575" dirty="0" err="1">
                <a:solidFill>
                  <a:srgbClr val="000000"/>
                </a:solidFill>
                <a:latin typeface="Free Serif"/>
              </a:rPr>
              <a:t>thể</a:t>
            </a:r>
            <a:r>
              <a:rPr lang="en-US" sz="3575" dirty="0">
                <a:solidFill>
                  <a:srgbClr val="000000"/>
                </a:solidFill>
                <a:latin typeface="Free Serif"/>
              </a:rPr>
              <a:t> </a:t>
            </a:r>
            <a:r>
              <a:rPr lang="en-US" sz="3575" dirty="0" err="1">
                <a:solidFill>
                  <a:srgbClr val="000000"/>
                </a:solidFill>
                <a:latin typeface="Free Serif"/>
              </a:rPr>
              <a:t>tìm</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tiền</a:t>
            </a:r>
            <a:r>
              <a:rPr lang="en-US" sz="3575" dirty="0">
                <a:solidFill>
                  <a:srgbClr val="000000"/>
                </a:solidFill>
                <a:latin typeface="Free Serif"/>
              </a:rPr>
              <a:t> </a:t>
            </a:r>
            <a:r>
              <a:rPr lang="en-US" sz="3575" dirty="0" err="1">
                <a:solidFill>
                  <a:srgbClr val="000000"/>
                </a:solidFill>
                <a:latin typeface="Free Serif"/>
              </a:rPr>
              <a:t>nhiệm</a:t>
            </a:r>
            <a:r>
              <a:rPr lang="en-US" sz="3575" dirty="0">
                <a:solidFill>
                  <a:srgbClr val="000000"/>
                </a:solidFill>
                <a:latin typeface="Free Serif"/>
              </a:rPr>
              <a:t> </a:t>
            </a:r>
            <a:r>
              <a:rPr lang="en-US" sz="3575" dirty="0" err="1">
                <a:solidFill>
                  <a:srgbClr val="000000"/>
                </a:solidFill>
                <a:latin typeface="Free Serif"/>
              </a:rPr>
              <a:t>hoặc</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kế</a:t>
            </a:r>
            <a:r>
              <a:rPr lang="en-US" sz="3575" dirty="0">
                <a:solidFill>
                  <a:srgbClr val="000000"/>
                </a:solidFill>
                <a:latin typeface="Free Serif"/>
              </a:rPr>
              <a:t> </a:t>
            </a:r>
            <a:r>
              <a:rPr lang="en-US" sz="3575" dirty="0" err="1">
                <a:solidFill>
                  <a:srgbClr val="000000"/>
                </a:solidFill>
                <a:latin typeface="Free Serif"/>
              </a:rPr>
              <a:t>vị</a:t>
            </a:r>
            <a:r>
              <a:rPr lang="en-US" sz="3575" dirty="0">
                <a:solidFill>
                  <a:srgbClr val="000000"/>
                </a:solidFill>
                <a:latin typeface="Free Serif"/>
              </a:rPr>
              <a:t> </a:t>
            </a:r>
            <a:r>
              <a:rPr lang="en-US" sz="3575" dirty="0" err="1">
                <a:solidFill>
                  <a:srgbClr val="000000"/>
                </a:solidFill>
                <a:latin typeface="Free Serif"/>
              </a:rPr>
              <a:t>đổi</a:t>
            </a:r>
            <a:r>
              <a:rPr lang="en-US" sz="3575" dirty="0">
                <a:solidFill>
                  <a:srgbClr val="000000"/>
                </a:solidFill>
                <a:latin typeface="Free Serif"/>
              </a:rPr>
              <a:t> </a:t>
            </a:r>
            <a:r>
              <a:rPr lang="en-US" sz="3575" dirty="0" err="1">
                <a:solidFill>
                  <a:srgbClr val="000000"/>
                </a:solidFill>
                <a:latin typeface="Free Serif"/>
              </a:rPr>
              <a:t>chỗ</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với</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cần</a:t>
            </a:r>
            <a:r>
              <a:rPr lang="en-US" sz="3575" dirty="0">
                <a:solidFill>
                  <a:srgbClr val="000000"/>
                </a:solidFill>
                <a:latin typeface="Free Serif"/>
              </a:rPr>
              <a:t> </a:t>
            </a:r>
            <a:r>
              <a:rPr lang="en-US" sz="3575" dirty="0" err="1">
                <a:solidFill>
                  <a:srgbClr val="000000"/>
                </a:solidFill>
                <a:latin typeface="Free Serif"/>
              </a:rPr>
              <a:t>xóa</a:t>
            </a:r>
            <a:r>
              <a:rPr lang="en-US" sz="3575" dirty="0">
                <a:solidFill>
                  <a:srgbClr val="000000"/>
                </a:solidFill>
                <a:latin typeface="Free Serif"/>
              </a:rPr>
              <a:t> </a:t>
            </a:r>
            <a:r>
              <a:rPr lang="en-US" sz="3575" dirty="0" err="1">
                <a:solidFill>
                  <a:srgbClr val="000000"/>
                </a:solidFill>
                <a:latin typeface="Free Serif"/>
              </a:rPr>
              <a:t>và</a:t>
            </a:r>
            <a:r>
              <a:rPr lang="en-US" sz="3575" dirty="0">
                <a:solidFill>
                  <a:srgbClr val="000000"/>
                </a:solidFill>
                <a:latin typeface="Free Serif"/>
              </a:rPr>
              <a:t> </a:t>
            </a:r>
            <a:r>
              <a:rPr lang="en-US" sz="3575" dirty="0" err="1">
                <a:solidFill>
                  <a:srgbClr val="000000"/>
                </a:solidFill>
                <a:latin typeface="Free Serif"/>
              </a:rPr>
              <a:t>sau</a:t>
            </a:r>
            <a:r>
              <a:rPr lang="en-US" sz="3575" dirty="0">
                <a:solidFill>
                  <a:srgbClr val="000000"/>
                </a:solidFill>
                <a:latin typeface="Free Serif"/>
              </a:rPr>
              <a:t> </a:t>
            </a:r>
            <a:r>
              <a:rPr lang="en-US" sz="3575" dirty="0" err="1">
                <a:solidFill>
                  <a:srgbClr val="000000"/>
                </a:solidFill>
                <a:latin typeface="Free Serif"/>
              </a:rPr>
              <a:t>đó</a:t>
            </a:r>
            <a:r>
              <a:rPr lang="en-US" sz="3575" dirty="0">
                <a:solidFill>
                  <a:srgbClr val="000000"/>
                </a:solidFill>
                <a:latin typeface="Free Serif"/>
              </a:rPr>
              <a:t> </a:t>
            </a:r>
            <a:r>
              <a:rPr lang="en-US" sz="3575" dirty="0" err="1">
                <a:solidFill>
                  <a:srgbClr val="000000"/>
                </a:solidFill>
                <a:latin typeface="Free Serif"/>
              </a:rPr>
              <a:t>xóa</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Vì</a:t>
            </a:r>
            <a:r>
              <a:rPr lang="en-US" sz="3575" dirty="0">
                <a:solidFill>
                  <a:srgbClr val="000000"/>
                </a:solidFill>
                <a:latin typeface="Free Serif"/>
              </a:rPr>
              <a:t> </a:t>
            </a:r>
            <a:r>
              <a:rPr lang="en-US" sz="3575" dirty="0" err="1">
                <a:solidFill>
                  <a:srgbClr val="000000"/>
                </a:solidFill>
                <a:latin typeface="Free Serif"/>
              </a:rPr>
              <a:t>các</a:t>
            </a:r>
            <a:r>
              <a:rPr lang="en-US" sz="3575" dirty="0">
                <a:solidFill>
                  <a:srgbClr val="000000"/>
                </a:solidFill>
                <a:latin typeface="Free Serif"/>
              </a:rPr>
              <a:t> </a:t>
            </a:r>
            <a:r>
              <a:rPr lang="en-US" sz="3575" dirty="0" err="1">
                <a:solidFill>
                  <a:srgbClr val="000000"/>
                </a:solidFill>
                <a:latin typeface="Free Serif"/>
              </a:rPr>
              <a:t>nút</a:t>
            </a:r>
            <a:r>
              <a:rPr lang="en-US" sz="3575" dirty="0">
                <a:solidFill>
                  <a:srgbClr val="000000"/>
                </a:solidFill>
                <a:latin typeface="Free Serif"/>
              </a:rPr>
              <a:t> </a:t>
            </a:r>
            <a:r>
              <a:rPr lang="en-US" sz="3575" dirty="0" err="1">
                <a:solidFill>
                  <a:srgbClr val="000000"/>
                </a:solidFill>
                <a:latin typeface="Free Serif"/>
              </a:rPr>
              <a:t>kiểu</a:t>
            </a:r>
            <a:r>
              <a:rPr lang="en-US" sz="3575" dirty="0">
                <a:solidFill>
                  <a:srgbClr val="000000"/>
                </a:solidFill>
                <a:latin typeface="Free Serif"/>
              </a:rPr>
              <a:t> </a:t>
            </a:r>
            <a:r>
              <a:rPr lang="en-US" sz="3575" dirty="0" err="1">
                <a:solidFill>
                  <a:srgbClr val="000000"/>
                </a:solidFill>
                <a:latin typeface="Free Serif"/>
              </a:rPr>
              <a:t>này</a:t>
            </a:r>
            <a:r>
              <a:rPr lang="en-US" sz="3575" dirty="0">
                <a:solidFill>
                  <a:srgbClr val="000000"/>
                </a:solidFill>
                <a:latin typeface="Free Serif"/>
              </a:rPr>
              <a:t> </a:t>
            </a:r>
            <a:r>
              <a:rPr lang="en-US" sz="3575" dirty="0" err="1">
                <a:solidFill>
                  <a:srgbClr val="000000"/>
                </a:solidFill>
                <a:latin typeface="Free Serif"/>
              </a:rPr>
              <a:t>có</a:t>
            </a:r>
            <a:r>
              <a:rPr lang="en-US" sz="3575" dirty="0">
                <a:solidFill>
                  <a:srgbClr val="000000"/>
                </a:solidFill>
                <a:latin typeface="Free Serif"/>
              </a:rPr>
              <a:t> </a:t>
            </a:r>
            <a:r>
              <a:rPr lang="en-US" sz="3575" dirty="0" err="1">
                <a:solidFill>
                  <a:srgbClr val="000000"/>
                </a:solidFill>
                <a:latin typeface="Free Serif"/>
              </a:rPr>
              <a:t>ít</a:t>
            </a:r>
            <a:r>
              <a:rPr lang="en-US" sz="3575" dirty="0">
                <a:solidFill>
                  <a:srgbClr val="000000"/>
                </a:solidFill>
                <a:latin typeface="Free Serif"/>
              </a:rPr>
              <a:t> </a:t>
            </a:r>
            <a:r>
              <a:rPr lang="en-US" sz="3575" dirty="0" err="1">
                <a:solidFill>
                  <a:srgbClr val="000000"/>
                </a:solidFill>
                <a:latin typeface="Free Serif"/>
              </a:rPr>
              <a:t>hơn</a:t>
            </a:r>
            <a:r>
              <a:rPr lang="en-US" sz="3575" dirty="0">
                <a:solidFill>
                  <a:srgbClr val="000000"/>
                </a:solidFill>
                <a:latin typeface="Free Serif"/>
              </a:rPr>
              <a:t> </a:t>
            </a:r>
            <a:r>
              <a:rPr lang="en-US" sz="3575" dirty="0" err="1">
                <a:solidFill>
                  <a:srgbClr val="000000"/>
                </a:solidFill>
                <a:latin typeface="Free Serif"/>
              </a:rPr>
              <a:t>hai</a:t>
            </a:r>
            <a:r>
              <a:rPr lang="en-US" sz="3575" dirty="0">
                <a:solidFill>
                  <a:srgbClr val="000000"/>
                </a:solidFill>
                <a:latin typeface="Free Serif"/>
              </a:rPr>
              <a:t> con </a:t>
            </a:r>
            <a:r>
              <a:rPr lang="en-US" sz="3575" dirty="0" err="1">
                <a:solidFill>
                  <a:srgbClr val="000000"/>
                </a:solidFill>
                <a:latin typeface="Free Serif"/>
              </a:rPr>
              <a:t>nên</a:t>
            </a:r>
            <a:r>
              <a:rPr lang="en-US" sz="3575" dirty="0">
                <a:solidFill>
                  <a:srgbClr val="000000"/>
                </a:solidFill>
                <a:latin typeface="Free Serif"/>
              </a:rPr>
              <a:t> </a:t>
            </a:r>
            <a:r>
              <a:rPr lang="en-US" sz="3575" dirty="0" err="1">
                <a:solidFill>
                  <a:srgbClr val="000000"/>
                </a:solidFill>
                <a:latin typeface="Free Serif"/>
              </a:rPr>
              <a:t>việc</a:t>
            </a:r>
            <a:r>
              <a:rPr lang="en-US" sz="3575" dirty="0">
                <a:solidFill>
                  <a:srgbClr val="000000"/>
                </a:solidFill>
                <a:latin typeface="Free Serif"/>
              </a:rPr>
              <a:t> </a:t>
            </a:r>
            <a:r>
              <a:rPr lang="en-US" sz="3575" dirty="0" err="1">
                <a:solidFill>
                  <a:srgbClr val="000000"/>
                </a:solidFill>
                <a:latin typeface="Free Serif"/>
              </a:rPr>
              <a:t>xóa</a:t>
            </a:r>
            <a:r>
              <a:rPr lang="en-US" sz="3575" dirty="0">
                <a:solidFill>
                  <a:srgbClr val="000000"/>
                </a:solidFill>
                <a:latin typeface="Free Serif"/>
              </a:rPr>
              <a:t> </a:t>
            </a:r>
            <a:r>
              <a:rPr lang="en-US" sz="3575" dirty="0" err="1">
                <a:solidFill>
                  <a:srgbClr val="000000"/>
                </a:solidFill>
                <a:latin typeface="Free Serif"/>
              </a:rPr>
              <a:t>nó</a:t>
            </a:r>
            <a:r>
              <a:rPr lang="en-US" sz="3575" dirty="0">
                <a:solidFill>
                  <a:srgbClr val="000000"/>
                </a:solidFill>
                <a:latin typeface="Free Serif"/>
              </a:rPr>
              <a:t> </a:t>
            </a:r>
            <a:r>
              <a:rPr lang="en-US" sz="3575" dirty="0" err="1">
                <a:solidFill>
                  <a:srgbClr val="000000"/>
                </a:solidFill>
                <a:latin typeface="Free Serif"/>
              </a:rPr>
              <a:t>được</a:t>
            </a:r>
            <a:r>
              <a:rPr lang="en-US" sz="3575" dirty="0">
                <a:solidFill>
                  <a:srgbClr val="000000"/>
                </a:solidFill>
                <a:latin typeface="Free Serif"/>
              </a:rPr>
              <a:t> </a:t>
            </a:r>
            <a:r>
              <a:rPr lang="en-US" sz="3575" dirty="0" err="1">
                <a:solidFill>
                  <a:srgbClr val="000000"/>
                </a:solidFill>
                <a:latin typeface="Free Serif"/>
              </a:rPr>
              <a:t>quy</a:t>
            </a:r>
            <a:r>
              <a:rPr lang="en-US" sz="3575" dirty="0">
                <a:solidFill>
                  <a:srgbClr val="000000"/>
                </a:solidFill>
                <a:latin typeface="Free Serif"/>
              </a:rPr>
              <a:t> </a:t>
            </a:r>
            <a:r>
              <a:rPr lang="en-US" sz="3575" dirty="0" err="1">
                <a:solidFill>
                  <a:srgbClr val="000000"/>
                </a:solidFill>
                <a:latin typeface="Free Serif"/>
              </a:rPr>
              <a:t>về</a:t>
            </a:r>
            <a:r>
              <a:rPr lang="en-US" sz="3575" dirty="0">
                <a:solidFill>
                  <a:srgbClr val="000000"/>
                </a:solidFill>
                <a:latin typeface="Free Serif"/>
              </a:rPr>
              <a:t> </a:t>
            </a:r>
            <a:r>
              <a:rPr lang="en-US" sz="3575" dirty="0" err="1">
                <a:solidFill>
                  <a:srgbClr val="000000"/>
                </a:solidFill>
                <a:latin typeface="Free Serif"/>
              </a:rPr>
              <a:t>hai</a:t>
            </a:r>
            <a:r>
              <a:rPr lang="en-US" sz="3575" dirty="0">
                <a:solidFill>
                  <a:srgbClr val="000000"/>
                </a:solidFill>
                <a:latin typeface="Free Serif"/>
              </a:rPr>
              <a:t> </a:t>
            </a:r>
            <a:r>
              <a:rPr lang="en-US" sz="3575" dirty="0" err="1">
                <a:solidFill>
                  <a:srgbClr val="000000"/>
                </a:solidFill>
                <a:latin typeface="Free Serif"/>
              </a:rPr>
              <a:t>trường</a:t>
            </a:r>
            <a:r>
              <a:rPr lang="en-US" sz="3575" dirty="0">
                <a:solidFill>
                  <a:srgbClr val="000000"/>
                </a:solidFill>
                <a:latin typeface="Free Serif"/>
              </a:rPr>
              <a:t> </a:t>
            </a:r>
            <a:r>
              <a:rPr lang="en-US" sz="3575" dirty="0" err="1">
                <a:solidFill>
                  <a:srgbClr val="000000"/>
                </a:solidFill>
                <a:latin typeface="Free Serif"/>
              </a:rPr>
              <a:t>hợp</a:t>
            </a:r>
            <a:r>
              <a:rPr lang="en-US" sz="3575" dirty="0">
                <a:solidFill>
                  <a:srgbClr val="000000"/>
                </a:solidFill>
                <a:latin typeface="Free Serif"/>
              </a:rPr>
              <a:t> </a:t>
            </a:r>
            <a:r>
              <a:rPr lang="en-US" sz="3575" dirty="0" err="1">
                <a:solidFill>
                  <a:srgbClr val="000000"/>
                </a:solidFill>
                <a:latin typeface="Free Serif"/>
              </a:rPr>
              <a:t>trước</a:t>
            </a:r>
            <a:r>
              <a:rPr lang="en-US" sz="3575" dirty="0">
                <a:solidFill>
                  <a:srgbClr val="000000"/>
                </a:solidFill>
                <a:latin typeface="Free Serif"/>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sp>
        <p:nvSpPr>
          <p:cNvPr id="4" name="TextBox 4"/>
          <p:cNvSpPr txBox="1"/>
          <p:nvPr/>
        </p:nvSpPr>
        <p:spPr>
          <a:xfrm>
            <a:off x="-1524000" y="723900"/>
            <a:ext cx="9144000" cy="929325"/>
          </a:xfrm>
          <a:prstGeom prst="rect">
            <a:avLst/>
          </a:prstGeom>
        </p:spPr>
        <p:txBody>
          <a:bodyPr lIns="0" tIns="0" rIns="0" bIns="0" rtlCol="0" anchor="t">
            <a:spAutoFit/>
          </a:bodyPr>
          <a:lstStyle/>
          <a:p>
            <a:pPr marL="0" marR="0" lvl="0" indent="0" algn="ctr" defTabSz="914400" rtl="0" eaLnBrk="1" fontAlgn="auto" latinLnBrk="0" hangingPunct="1">
              <a:lnSpc>
                <a:spcPts val="6242"/>
              </a:lnSpc>
              <a:spcBef>
                <a:spcPct val="0"/>
              </a:spcBef>
              <a:spcAft>
                <a:spcPts val="0"/>
              </a:spcAft>
              <a:buClrTx/>
              <a:buSzTx/>
              <a:buFontTx/>
              <a:buNone/>
              <a:tabLst/>
              <a:defRPr/>
            </a:pPr>
            <a:r>
              <a:rPr kumimoji="0" lang="en-US" sz="5675" b="0" i="0" u="none" strike="noStrike" kern="1200" cap="none" spc="0" normalizeH="0" baseline="0" noProof="0">
                <a:ln>
                  <a:noFill/>
                </a:ln>
                <a:solidFill>
                  <a:srgbClr val="000000"/>
                </a:solidFill>
                <a:effectLst/>
                <a:uLnTx/>
                <a:uFillTx/>
                <a:latin typeface="Bungee"/>
                <a:ea typeface="+mn-ea"/>
                <a:cs typeface="+mn-cs"/>
              </a:rPr>
              <a:t>3. Tìm kiếm</a:t>
            </a:r>
          </a:p>
        </p:txBody>
      </p:sp>
      <p:pic>
        <p:nvPicPr>
          <p:cNvPr id="6" name="Picture 5" descr="Text, letter&#10;&#10;Description automatically generated">
            <a:extLst>
              <a:ext uri="{FF2B5EF4-FFF2-40B4-BE49-F238E27FC236}">
                <a16:creationId xmlns:a16="http://schemas.microsoft.com/office/drawing/2014/main" id="{086BFBD6-F1BB-4ACD-B8B5-69EF1DD7FCC5}"/>
              </a:ext>
            </a:extLst>
          </p:cNvPr>
          <p:cNvPicPr>
            <a:picLocks noChangeAspect="1"/>
          </p:cNvPicPr>
          <p:nvPr/>
        </p:nvPicPr>
        <p:blipFill>
          <a:blip r:embed="rId2"/>
          <a:stretch>
            <a:fillRect/>
          </a:stretch>
        </p:blipFill>
        <p:spPr>
          <a:xfrm>
            <a:off x="228600" y="1531257"/>
            <a:ext cx="8673215" cy="3581400"/>
          </a:xfrm>
          <a:prstGeom prst="rect">
            <a:avLst/>
          </a:prstGeom>
        </p:spPr>
      </p:pic>
      <p:pic>
        <p:nvPicPr>
          <p:cNvPr id="8" name="Picture 7" descr="Diagram&#10;&#10;Description automatically generated">
            <a:extLst>
              <a:ext uri="{FF2B5EF4-FFF2-40B4-BE49-F238E27FC236}">
                <a16:creationId xmlns:a16="http://schemas.microsoft.com/office/drawing/2014/main" id="{24415C54-6648-4C5C-A875-D4FF99712C4E}"/>
              </a:ext>
            </a:extLst>
          </p:cNvPr>
          <p:cNvPicPr>
            <a:picLocks noChangeAspect="1"/>
          </p:cNvPicPr>
          <p:nvPr/>
        </p:nvPicPr>
        <p:blipFill>
          <a:blip r:embed="rId3"/>
          <a:stretch>
            <a:fillRect/>
          </a:stretch>
        </p:blipFill>
        <p:spPr>
          <a:xfrm>
            <a:off x="7924800" y="4686300"/>
            <a:ext cx="8097696" cy="3757754"/>
          </a:xfrm>
          <a:prstGeom prst="rect">
            <a:avLst/>
          </a:prstGeom>
        </p:spPr>
      </p:pic>
    </p:spTree>
    <p:extLst>
      <p:ext uri="{BB962C8B-B14F-4D97-AF65-F5344CB8AC3E}">
        <p14:creationId xmlns:p14="http://schemas.microsoft.com/office/powerpoint/2010/main" val="256921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sp>
        <p:nvSpPr>
          <p:cNvPr id="4" name="TextBox 4"/>
          <p:cNvSpPr txBox="1"/>
          <p:nvPr/>
        </p:nvSpPr>
        <p:spPr>
          <a:xfrm>
            <a:off x="-1524000" y="723900"/>
            <a:ext cx="9144000" cy="814647"/>
          </a:xfrm>
          <a:prstGeom prst="rect">
            <a:avLst/>
          </a:prstGeom>
        </p:spPr>
        <p:txBody>
          <a:bodyPr lIns="0" tIns="0" rIns="0" bIns="0" rtlCol="0" anchor="t">
            <a:spAutoFit/>
          </a:bodyPr>
          <a:lstStyle/>
          <a:p>
            <a:pPr marL="0" marR="0" lvl="0" indent="0" algn="ctr" defTabSz="914400" rtl="0" eaLnBrk="1" fontAlgn="auto" latinLnBrk="0" hangingPunct="1">
              <a:lnSpc>
                <a:spcPts val="6242"/>
              </a:lnSpc>
              <a:spcBef>
                <a:spcPct val="0"/>
              </a:spcBef>
              <a:spcAft>
                <a:spcPts val="0"/>
              </a:spcAft>
              <a:buClrTx/>
              <a:buSzTx/>
              <a:buFontTx/>
              <a:buNone/>
              <a:tabLst/>
              <a:defRPr/>
            </a:pPr>
            <a:r>
              <a:rPr kumimoji="0" lang="en-US" sz="5675" b="0" i="0" u="none" strike="noStrike" kern="1200" cap="none" spc="0" normalizeH="0" baseline="0" noProof="0">
                <a:ln>
                  <a:noFill/>
                </a:ln>
                <a:solidFill>
                  <a:srgbClr val="000000"/>
                </a:solidFill>
                <a:effectLst/>
                <a:uLnTx/>
                <a:uFillTx/>
                <a:latin typeface="Bungee"/>
                <a:ea typeface="+mn-ea"/>
                <a:cs typeface="+mn-cs"/>
              </a:rPr>
              <a:t>3. </a:t>
            </a:r>
            <a:r>
              <a:rPr lang="en-US" sz="5675">
                <a:solidFill>
                  <a:srgbClr val="000000"/>
                </a:solidFill>
                <a:latin typeface="Bungee"/>
              </a:rPr>
              <a:t>Bài tập</a:t>
            </a:r>
            <a:endParaRPr kumimoji="0" lang="en-US" sz="5675" b="0" i="0" u="none" strike="noStrike" kern="1200" cap="none" spc="0" normalizeH="0" baseline="0" noProof="0">
              <a:ln>
                <a:noFill/>
              </a:ln>
              <a:solidFill>
                <a:srgbClr val="000000"/>
              </a:solidFill>
              <a:effectLst/>
              <a:uLnTx/>
              <a:uFillTx/>
              <a:latin typeface="Bungee"/>
              <a:ea typeface="+mn-ea"/>
              <a:cs typeface="+mn-cs"/>
            </a:endParaRPr>
          </a:p>
        </p:txBody>
      </p:sp>
      <p:sp>
        <p:nvSpPr>
          <p:cNvPr id="2" name="TextBox 1">
            <a:extLst>
              <a:ext uri="{FF2B5EF4-FFF2-40B4-BE49-F238E27FC236}">
                <a16:creationId xmlns:a16="http://schemas.microsoft.com/office/drawing/2014/main" id="{4E649128-C978-4622-99F9-41D803BD30DB}"/>
              </a:ext>
            </a:extLst>
          </p:cNvPr>
          <p:cNvSpPr txBox="1"/>
          <p:nvPr/>
        </p:nvSpPr>
        <p:spPr>
          <a:xfrm>
            <a:off x="1018784" y="1943100"/>
            <a:ext cx="15316200" cy="2800767"/>
          </a:xfrm>
          <a:prstGeom prst="rect">
            <a:avLst/>
          </a:prstGeom>
          <a:noFill/>
        </p:spPr>
        <p:txBody>
          <a:bodyPr wrap="square" rtlCol="0">
            <a:spAutoFit/>
          </a:bodyPr>
          <a:lstStyle/>
          <a:p>
            <a:pPr marL="800100" lvl="1" indent="-342900">
              <a:buAutoNum type="arabicPeriod"/>
            </a:pPr>
            <a:r>
              <a:rPr lang="en-US" sz="4400" dirty="0" err="1"/>
              <a:t>Thực</a:t>
            </a:r>
            <a:r>
              <a:rPr lang="en-US" sz="4400" dirty="0"/>
              <a:t> </a:t>
            </a:r>
            <a:r>
              <a:rPr lang="en-US" sz="4400" dirty="0" err="1"/>
              <a:t>hiện</a:t>
            </a:r>
            <a:r>
              <a:rPr lang="en-US" sz="4400" dirty="0"/>
              <a:t> </a:t>
            </a:r>
            <a:r>
              <a:rPr lang="en-US" sz="4400" dirty="0" err="1"/>
              <a:t>các</a:t>
            </a:r>
            <a:r>
              <a:rPr lang="en-US" sz="4400" dirty="0"/>
              <a:t> </a:t>
            </a:r>
            <a:r>
              <a:rPr lang="en-US" sz="4400" dirty="0" err="1"/>
              <a:t>thao</a:t>
            </a:r>
            <a:r>
              <a:rPr lang="en-US" sz="4400" dirty="0"/>
              <a:t> </a:t>
            </a:r>
            <a:r>
              <a:rPr lang="en-US" sz="4400" dirty="0" err="1"/>
              <a:t>tác</a:t>
            </a:r>
            <a:r>
              <a:rPr lang="en-US" sz="4400" dirty="0"/>
              <a:t> </a:t>
            </a:r>
            <a:r>
              <a:rPr lang="en-US" sz="4400" dirty="0" err="1"/>
              <a:t>trên</a:t>
            </a:r>
            <a:r>
              <a:rPr lang="en-US" sz="4400" dirty="0"/>
              <a:t> </a:t>
            </a:r>
            <a:r>
              <a:rPr lang="en-US" sz="4400" dirty="0" err="1"/>
              <a:t>dãy</a:t>
            </a:r>
            <a:r>
              <a:rPr lang="en-US" sz="4400" dirty="0"/>
              <a:t> </a:t>
            </a:r>
            <a:r>
              <a:rPr lang="en-US" sz="4400" dirty="0" err="1"/>
              <a:t>số</a:t>
            </a:r>
            <a:endParaRPr lang="en-US" sz="4400" dirty="0"/>
          </a:p>
          <a:p>
            <a:r>
              <a:rPr lang="en-US" sz="4400" dirty="0"/>
              <a:t>	- </a:t>
            </a:r>
            <a:r>
              <a:rPr lang="en-US" sz="4400" dirty="0" err="1"/>
              <a:t>Tạo</a:t>
            </a:r>
            <a:r>
              <a:rPr lang="en-US" sz="4400" dirty="0"/>
              <a:t> </a:t>
            </a:r>
            <a:r>
              <a:rPr lang="en-US" sz="4400" dirty="0" err="1"/>
              <a:t>cây</a:t>
            </a:r>
            <a:endParaRPr lang="en-US" sz="4400" dirty="0"/>
          </a:p>
          <a:p>
            <a:r>
              <a:rPr lang="en-US" sz="4400" dirty="0"/>
              <a:t>	- </a:t>
            </a:r>
            <a:r>
              <a:rPr lang="en-US" sz="4400" dirty="0" err="1"/>
              <a:t>Duyệt</a:t>
            </a:r>
            <a:r>
              <a:rPr lang="en-US" sz="4400" dirty="0"/>
              <a:t> </a:t>
            </a:r>
            <a:r>
              <a:rPr lang="en-US" sz="4400" dirty="0" err="1"/>
              <a:t>cây</a:t>
            </a:r>
            <a:r>
              <a:rPr lang="en-US" sz="4400" dirty="0"/>
              <a:t> </a:t>
            </a:r>
            <a:r>
              <a:rPr lang="en-US" sz="4400" dirty="0" err="1"/>
              <a:t>theo</a:t>
            </a:r>
            <a:r>
              <a:rPr lang="en-US" sz="4400" dirty="0"/>
              <a:t> 3 </a:t>
            </a:r>
            <a:r>
              <a:rPr lang="en-US" sz="4400" dirty="0" err="1"/>
              <a:t>cách</a:t>
            </a:r>
            <a:endParaRPr lang="en-US" sz="4400" dirty="0"/>
          </a:p>
          <a:p>
            <a:r>
              <a:rPr lang="en-US" sz="4400" dirty="0"/>
              <a:t>3,7,5,12,15,11,29</a:t>
            </a:r>
            <a:endParaRPr lang="vi-VN" sz="4400" dirty="0"/>
          </a:p>
        </p:txBody>
      </p:sp>
    </p:spTree>
    <p:extLst>
      <p:ext uri="{BB962C8B-B14F-4D97-AF65-F5344CB8AC3E}">
        <p14:creationId xmlns:p14="http://schemas.microsoft.com/office/powerpoint/2010/main" val="253173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921886" y="4036292"/>
            <a:ext cx="9855387" cy="5654529"/>
          </a:xfrm>
          <a:prstGeom prst="rect">
            <a:avLst/>
          </a:prstGeom>
        </p:spPr>
      </p:pic>
      <p:sp>
        <p:nvSpPr>
          <p:cNvPr id="4" name="TextBox 4"/>
          <p:cNvSpPr txBox="1"/>
          <p:nvPr/>
        </p:nvSpPr>
        <p:spPr>
          <a:xfrm>
            <a:off x="1260246" y="632685"/>
            <a:ext cx="9612473" cy="744404"/>
          </a:xfrm>
          <a:prstGeom prst="rect">
            <a:avLst/>
          </a:prstGeom>
        </p:spPr>
        <p:txBody>
          <a:bodyPr lIns="0" tIns="0" rIns="0" bIns="0" rtlCol="0" anchor="t">
            <a:spAutoFit/>
          </a:bodyPr>
          <a:lstStyle/>
          <a:p>
            <a:pPr algn="ctr">
              <a:lnSpc>
                <a:spcPts val="5075"/>
              </a:lnSpc>
              <a:spcBef>
                <a:spcPct val="0"/>
              </a:spcBef>
            </a:pPr>
            <a:r>
              <a:rPr lang="en-US" sz="4614">
                <a:solidFill>
                  <a:srgbClr val="000000"/>
                </a:solidFill>
                <a:latin typeface="Bungee"/>
              </a:rPr>
              <a:t>Tổng quan về cây (tree)</a:t>
            </a:r>
          </a:p>
        </p:txBody>
      </p:sp>
      <p:sp>
        <p:nvSpPr>
          <p:cNvPr id="5" name="TextBox 5"/>
          <p:cNvSpPr txBox="1"/>
          <p:nvPr/>
        </p:nvSpPr>
        <p:spPr>
          <a:xfrm>
            <a:off x="1028700" y="1802358"/>
            <a:ext cx="15641760" cy="1914210"/>
          </a:xfrm>
          <a:prstGeom prst="rect">
            <a:avLst/>
          </a:prstGeom>
        </p:spPr>
        <p:txBody>
          <a:bodyPr lIns="0" tIns="0" rIns="0" bIns="0" rtlCol="0" anchor="t">
            <a:spAutoFit/>
          </a:bodyPr>
          <a:lstStyle/>
          <a:p>
            <a:pPr algn="ctr">
              <a:lnSpc>
                <a:spcPts val="4922"/>
              </a:lnSpc>
              <a:spcBef>
                <a:spcPct val="0"/>
              </a:spcBef>
            </a:pPr>
            <a:r>
              <a:rPr lang="en-US" sz="4475">
                <a:solidFill>
                  <a:srgbClr val="000000"/>
                </a:solidFill>
                <a:latin typeface="Free Serif"/>
              </a:rPr>
              <a:t>- </a:t>
            </a:r>
            <a:r>
              <a:rPr lang="en-US" sz="4475">
                <a:solidFill>
                  <a:srgbClr val="000000"/>
                </a:solidFill>
                <a:latin typeface="Free Serif Bold"/>
              </a:rPr>
              <a:t>Cấu trúc cây:</a:t>
            </a:r>
            <a:r>
              <a:rPr lang="en-US" sz="4475">
                <a:solidFill>
                  <a:srgbClr val="000000"/>
                </a:solidFill>
                <a:latin typeface="Free Serif"/>
              </a:rPr>
              <a:t> Cấu trúc cây (Tree) là một tập hợp các phần tử gọi là nút (node), mỗi cây có một nút gốc (root) chứa nhiều nút con, mỗi nút con lại là một tập hợp các nút khác gọi là cây con (subtree).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sp>
        <p:nvSpPr>
          <p:cNvPr id="2" name="TextBox 2"/>
          <p:cNvSpPr txBox="1"/>
          <p:nvPr/>
        </p:nvSpPr>
        <p:spPr>
          <a:xfrm>
            <a:off x="545056" y="2208687"/>
            <a:ext cx="17197887" cy="5879150"/>
          </a:xfrm>
          <a:prstGeom prst="rect">
            <a:avLst/>
          </a:prstGeom>
        </p:spPr>
        <p:txBody>
          <a:bodyPr lIns="0" tIns="0" rIns="0" bIns="0" rtlCol="0" anchor="t">
            <a:spAutoFit/>
          </a:bodyPr>
          <a:lstStyle/>
          <a:p>
            <a:pPr>
              <a:lnSpc>
                <a:spcPts val="5142"/>
              </a:lnSpc>
              <a:spcBef>
                <a:spcPct val="0"/>
              </a:spcBef>
            </a:pPr>
            <a:r>
              <a:rPr lang="en-US" sz="4675">
                <a:solidFill>
                  <a:srgbClr val="000000"/>
                </a:solidFill>
                <a:latin typeface="Free Serif Bold"/>
              </a:rPr>
              <a:t>- Bậc của nút</a:t>
            </a:r>
            <a:r>
              <a:rPr lang="en-US" sz="4675">
                <a:solidFill>
                  <a:srgbClr val="000000"/>
                </a:solidFill>
                <a:latin typeface="Free Serif"/>
              </a:rPr>
              <a:t>: là số nút con của nút đó. Ví dụ bậc của nút A là 3, bậc của nút C là 1, bậc của nút G là 0…</a:t>
            </a:r>
          </a:p>
          <a:p>
            <a:pPr>
              <a:lnSpc>
                <a:spcPts val="5142"/>
              </a:lnSpc>
              <a:spcBef>
                <a:spcPct val="0"/>
              </a:spcBef>
            </a:pPr>
            <a:r>
              <a:rPr lang="en-US" sz="4675">
                <a:solidFill>
                  <a:srgbClr val="000000"/>
                </a:solidFill>
                <a:latin typeface="Free Serif"/>
              </a:rPr>
              <a:t>- </a:t>
            </a:r>
            <a:r>
              <a:rPr lang="en-US" sz="4675">
                <a:solidFill>
                  <a:srgbClr val="000000"/>
                </a:solidFill>
                <a:latin typeface="Free Serif Bold"/>
              </a:rPr>
              <a:t>Bậc của cây</a:t>
            </a:r>
            <a:r>
              <a:rPr lang="en-US" sz="4675">
                <a:solidFill>
                  <a:srgbClr val="000000"/>
                </a:solidFill>
                <a:latin typeface="Free Serif"/>
              </a:rPr>
              <a:t>: là bậc lớn nhất của nút trong cây đó, cây bậc n sẽ được gọi là cây n – phân</a:t>
            </a:r>
          </a:p>
          <a:p>
            <a:pPr>
              <a:lnSpc>
                <a:spcPts val="5142"/>
              </a:lnSpc>
              <a:spcBef>
                <a:spcPct val="0"/>
              </a:spcBef>
            </a:pPr>
            <a:r>
              <a:rPr lang="en-US" sz="4675">
                <a:solidFill>
                  <a:srgbClr val="000000"/>
                </a:solidFill>
                <a:latin typeface="Free Serif"/>
              </a:rPr>
              <a:t>- </a:t>
            </a:r>
            <a:r>
              <a:rPr lang="en-US" sz="4675">
                <a:solidFill>
                  <a:srgbClr val="000000"/>
                </a:solidFill>
                <a:latin typeface="Free Serif Bold"/>
              </a:rPr>
              <a:t>Nút lá</a:t>
            </a:r>
            <a:r>
              <a:rPr lang="en-US" sz="4675">
                <a:solidFill>
                  <a:srgbClr val="000000"/>
                </a:solidFill>
                <a:latin typeface="Free Serif"/>
              </a:rPr>
              <a:t>: nút lá là nút có bậc bằng 0.  Ví dụ các nút lá: B, G, H, K, L, F</a:t>
            </a:r>
          </a:p>
          <a:p>
            <a:pPr>
              <a:lnSpc>
                <a:spcPts val="5142"/>
              </a:lnSpc>
              <a:spcBef>
                <a:spcPct val="0"/>
              </a:spcBef>
            </a:pPr>
            <a:r>
              <a:rPr lang="en-US" sz="4675">
                <a:solidFill>
                  <a:srgbClr val="000000"/>
                </a:solidFill>
                <a:latin typeface="Free Serif"/>
              </a:rPr>
              <a:t>- </a:t>
            </a:r>
            <a:r>
              <a:rPr lang="en-US" sz="4675">
                <a:solidFill>
                  <a:srgbClr val="000000"/>
                </a:solidFill>
                <a:latin typeface="Free Serif Bold"/>
              </a:rPr>
              <a:t>Mức của nút</a:t>
            </a:r>
            <a:r>
              <a:rPr lang="en-US" sz="4675">
                <a:solidFill>
                  <a:srgbClr val="000000"/>
                </a:solidFill>
                <a:latin typeface="Free Serif"/>
              </a:rPr>
              <a:t>: là số nguyên đếm từ 0, các nút ngang hàng nhau thì có cùng mức.</a:t>
            </a:r>
          </a:p>
          <a:p>
            <a:pPr>
              <a:lnSpc>
                <a:spcPts val="5142"/>
              </a:lnSpc>
              <a:spcBef>
                <a:spcPct val="0"/>
              </a:spcBef>
            </a:pPr>
            <a:r>
              <a:rPr lang="en-US" sz="4675">
                <a:solidFill>
                  <a:srgbClr val="000000"/>
                </a:solidFill>
                <a:latin typeface="Free Serif"/>
              </a:rPr>
              <a:t>- </a:t>
            </a:r>
            <a:r>
              <a:rPr lang="en-US" sz="4675">
                <a:solidFill>
                  <a:srgbClr val="000000"/>
                </a:solidFill>
                <a:latin typeface="Free Serif Bold"/>
              </a:rPr>
              <a:t>Chiều cao (chiều sâu)</a:t>
            </a:r>
            <a:r>
              <a:rPr lang="en-US" sz="4675">
                <a:solidFill>
                  <a:srgbClr val="000000"/>
                </a:solidFill>
                <a:latin typeface="Free Serif"/>
              </a:rPr>
              <a:t>: là mức lớn nhất của các nút lá. Ví dụ cây trên có nút lá bậc lớn nhất là H, K, L mức 3, vậy chiều cao của cây là 3.</a:t>
            </a:r>
          </a:p>
        </p:txBody>
      </p:sp>
      <p:sp>
        <p:nvSpPr>
          <p:cNvPr id="4" name="TextBox 4"/>
          <p:cNvSpPr txBox="1"/>
          <p:nvPr/>
        </p:nvSpPr>
        <p:spPr>
          <a:xfrm>
            <a:off x="2237581" y="565943"/>
            <a:ext cx="9373046" cy="868365"/>
          </a:xfrm>
          <a:prstGeom prst="rect">
            <a:avLst/>
          </a:prstGeom>
        </p:spPr>
        <p:txBody>
          <a:bodyPr lIns="0" tIns="0" rIns="0" bIns="0" rtlCol="0" anchor="t">
            <a:spAutoFit/>
          </a:bodyPr>
          <a:lstStyle/>
          <a:p>
            <a:pPr algn="ctr">
              <a:lnSpc>
                <a:spcPts val="5912"/>
              </a:lnSpc>
              <a:spcBef>
                <a:spcPct val="0"/>
              </a:spcBef>
            </a:pPr>
            <a:r>
              <a:rPr lang="en-US" sz="5375">
                <a:solidFill>
                  <a:srgbClr val="000000"/>
                </a:solidFill>
                <a:latin typeface="Bungee"/>
              </a:rPr>
              <a:t>Tổng quan về cây (tree)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9869" y="4137078"/>
            <a:ext cx="10166198" cy="5121222"/>
          </a:xfrm>
          <a:prstGeom prst="rect">
            <a:avLst/>
          </a:prstGeom>
        </p:spPr>
      </p:pic>
      <p:sp>
        <p:nvSpPr>
          <p:cNvPr id="4" name="TextBox 4"/>
          <p:cNvSpPr txBox="1"/>
          <p:nvPr/>
        </p:nvSpPr>
        <p:spPr>
          <a:xfrm>
            <a:off x="1028700" y="231492"/>
            <a:ext cx="8241770" cy="1032195"/>
          </a:xfrm>
          <a:prstGeom prst="rect">
            <a:avLst/>
          </a:prstGeom>
        </p:spPr>
        <p:txBody>
          <a:bodyPr lIns="0" tIns="0" rIns="0" bIns="0" rtlCol="0" anchor="t">
            <a:spAutoFit/>
          </a:bodyPr>
          <a:lstStyle/>
          <a:p>
            <a:pPr algn="ctr">
              <a:lnSpc>
                <a:spcPts val="6902"/>
              </a:lnSpc>
              <a:spcBef>
                <a:spcPct val="0"/>
              </a:spcBef>
            </a:pPr>
            <a:r>
              <a:rPr lang="en-US" sz="6275">
                <a:solidFill>
                  <a:srgbClr val="000000"/>
                </a:solidFill>
                <a:latin typeface="Bungee"/>
              </a:rPr>
              <a:t>Cây nhị phân</a:t>
            </a:r>
          </a:p>
        </p:txBody>
      </p:sp>
      <p:sp>
        <p:nvSpPr>
          <p:cNvPr id="5" name="TextBox 5"/>
          <p:cNvSpPr txBox="1"/>
          <p:nvPr/>
        </p:nvSpPr>
        <p:spPr>
          <a:xfrm>
            <a:off x="364951" y="1663246"/>
            <a:ext cx="17060832" cy="1728155"/>
          </a:xfrm>
          <a:prstGeom prst="rect">
            <a:avLst/>
          </a:prstGeom>
        </p:spPr>
        <p:txBody>
          <a:bodyPr lIns="0" tIns="0" rIns="0" bIns="0" rtlCol="0" anchor="t">
            <a:spAutoFit/>
          </a:bodyPr>
          <a:lstStyle/>
          <a:p>
            <a:pPr>
              <a:lnSpc>
                <a:spcPts val="4482"/>
              </a:lnSpc>
              <a:spcBef>
                <a:spcPct val="0"/>
              </a:spcBef>
            </a:pPr>
            <a:r>
              <a:rPr lang="en-US" sz="4075">
                <a:solidFill>
                  <a:srgbClr val="000000"/>
                </a:solidFill>
                <a:latin typeface="Free Serif"/>
              </a:rPr>
              <a:t>-</a:t>
            </a:r>
            <a:r>
              <a:rPr lang="en-US" sz="4075">
                <a:solidFill>
                  <a:srgbClr val="000000"/>
                </a:solidFill>
                <a:latin typeface="Free Serif Bold"/>
              </a:rPr>
              <a:t>Cây nhị phân </a:t>
            </a:r>
            <a:r>
              <a:rPr lang="en-US" sz="4075">
                <a:solidFill>
                  <a:srgbClr val="000000"/>
                </a:solidFill>
                <a:latin typeface="Free Serif"/>
              </a:rPr>
              <a:t>là một trường hợp đặc biệt của cấu trúc cây và nó cũng phổ biến nhất. Đúng như tên gọi của nó, cây nhị phân có bậc là 2 và mỗi nút trong cây nhị phân đều có bậc không quá 2.</a:t>
            </a:r>
          </a:p>
        </p:txBody>
      </p:sp>
      <p:sp>
        <p:nvSpPr>
          <p:cNvPr id="6" name="TextBox 6"/>
          <p:cNvSpPr txBox="1"/>
          <p:nvPr/>
        </p:nvSpPr>
        <p:spPr>
          <a:xfrm>
            <a:off x="10507614" y="3258686"/>
            <a:ext cx="7300905" cy="6887531"/>
          </a:xfrm>
          <a:prstGeom prst="rect">
            <a:avLst/>
          </a:prstGeom>
        </p:spPr>
        <p:txBody>
          <a:bodyPr lIns="0" tIns="0" rIns="0" bIns="0" rtlCol="0" anchor="t">
            <a:spAutoFit/>
          </a:bodyPr>
          <a:lstStyle/>
          <a:p>
            <a:pPr>
              <a:lnSpc>
                <a:spcPts val="3382"/>
              </a:lnSpc>
              <a:spcBef>
                <a:spcPct val="0"/>
              </a:spcBef>
            </a:pPr>
            <a:r>
              <a:rPr lang="en-US" sz="3075">
                <a:solidFill>
                  <a:srgbClr val="000000"/>
                </a:solidFill>
                <a:latin typeface="Free Serif Bold"/>
              </a:rPr>
              <a:t>Các khái niệm</a:t>
            </a:r>
          </a:p>
          <a:p>
            <a:pPr>
              <a:lnSpc>
                <a:spcPts val="3382"/>
              </a:lnSpc>
              <a:spcBef>
                <a:spcPct val="0"/>
              </a:spcBef>
            </a:pPr>
            <a:r>
              <a:rPr lang="en-US" sz="3075">
                <a:solidFill>
                  <a:srgbClr val="000000"/>
                </a:solidFill>
                <a:latin typeface="Free Serif"/>
              </a:rPr>
              <a:t>Có một số khái niệm khác về cây nhị phân các bạn cần nắm như sau:</a:t>
            </a:r>
          </a:p>
          <a:p>
            <a:pPr>
              <a:lnSpc>
                <a:spcPts val="3382"/>
              </a:lnSpc>
              <a:spcBef>
                <a:spcPct val="0"/>
              </a:spcBef>
            </a:pPr>
            <a:r>
              <a:rPr lang="en-US" sz="3075">
                <a:solidFill>
                  <a:srgbClr val="000000"/>
                </a:solidFill>
                <a:latin typeface="Free Serif"/>
              </a:rPr>
              <a:t>• </a:t>
            </a:r>
            <a:r>
              <a:rPr lang="en-US" sz="3075">
                <a:solidFill>
                  <a:srgbClr val="000000"/>
                </a:solidFill>
                <a:latin typeface="Free Serif Bold"/>
              </a:rPr>
              <a:t>Cây nhị phân đúng</a:t>
            </a:r>
            <a:r>
              <a:rPr lang="en-US" sz="3075">
                <a:solidFill>
                  <a:srgbClr val="000000"/>
                </a:solidFill>
                <a:latin typeface="Free Serif"/>
              </a:rPr>
              <a:t>: là cây nhị phân mà mỗi nút của nó đều có bậc 2. Ví dụ như hình trên, hoặc hình trên bỏ đi nút H và I cũng là cây nhị phân đúng.</a:t>
            </a:r>
          </a:p>
          <a:p>
            <a:pPr>
              <a:lnSpc>
                <a:spcPts val="3382"/>
              </a:lnSpc>
              <a:spcBef>
                <a:spcPct val="0"/>
              </a:spcBef>
            </a:pPr>
            <a:r>
              <a:rPr lang="en-US" sz="3075">
                <a:solidFill>
                  <a:srgbClr val="000000"/>
                </a:solidFill>
                <a:latin typeface="Free Serif"/>
              </a:rPr>
              <a:t>•</a:t>
            </a:r>
            <a:r>
              <a:rPr lang="en-US" sz="3075">
                <a:solidFill>
                  <a:srgbClr val="000000"/>
                </a:solidFill>
                <a:latin typeface="Free Serif Bold"/>
              </a:rPr>
              <a:t> Cây nhị phân đầy đủ</a:t>
            </a:r>
            <a:r>
              <a:rPr lang="en-US" sz="3075">
                <a:solidFill>
                  <a:srgbClr val="000000"/>
                </a:solidFill>
                <a:latin typeface="Free Serif"/>
              </a:rPr>
              <a:t> là cây nhị phân có mức của các nút lá đều bằng nhau. Ví dụ hình trên, tất cả các nút lá đều có mức 3.</a:t>
            </a:r>
          </a:p>
          <a:p>
            <a:pPr>
              <a:lnSpc>
                <a:spcPts val="3382"/>
              </a:lnSpc>
              <a:spcBef>
                <a:spcPct val="0"/>
              </a:spcBef>
            </a:pPr>
            <a:r>
              <a:rPr lang="en-US" sz="3075">
                <a:solidFill>
                  <a:srgbClr val="000000"/>
                </a:solidFill>
                <a:latin typeface="Free Serif"/>
              </a:rPr>
              <a:t>• </a:t>
            </a:r>
            <a:r>
              <a:rPr lang="en-US" sz="3075">
                <a:solidFill>
                  <a:srgbClr val="000000"/>
                </a:solidFill>
                <a:latin typeface="Free Serif Bold"/>
              </a:rPr>
              <a:t>Cây nhị phân tìm kiếm </a:t>
            </a:r>
            <a:r>
              <a:rPr lang="en-US" sz="3075">
                <a:solidFill>
                  <a:srgbClr val="000000"/>
                </a:solidFill>
                <a:latin typeface="Free Serif"/>
              </a:rPr>
              <a:t>(sẽ tìm hiểu bên dưới)</a:t>
            </a:r>
          </a:p>
          <a:p>
            <a:pPr>
              <a:lnSpc>
                <a:spcPts val="3382"/>
              </a:lnSpc>
              <a:spcBef>
                <a:spcPct val="0"/>
              </a:spcBef>
            </a:pPr>
            <a:r>
              <a:rPr lang="en-US" sz="3075">
                <a:solidFill>
                  <a:srgbClr val="000000"/>
                </a:solidFill>
                <a:latin typeface="Free Serif"/>
              </a:rPr>
              <a:t>• </a:t>
            </a:r>
            <a:r>
              <a:rPr lang="en-US" sz="3075">
                <a:solidFill>
                  <a:srgbClr val="000000"/>
                </a:solidFill>
                <a:latin typeface="Free Serif Bold"/>
              </a:rPr>
              <a:t>Cây nhị phân cân bằng</a:t>
            </a:r>
            <a:r>
              <a:rPr lang="en-US" sz="3075">
                <a:solidFill>
                  <a:srgbClr val="000000"/>
                </a:solidFill>
                <a:latin typeface="Free Serif"/>
              </a:rPr>
              <a:t>: số phần tử của cây con bên trái chênh lệch không quá 1 so với cây con bên phải.</a:t>
            </a:r>
          </a:p>
          <a:p>
            <a:pPr>
              <a:lnSpc>
                <a:spcPts val="3382"/>
              </a:lnSpc>
              <a:spcBef>
                <a:spcPct val="0"/>
              </a:spcBef>
            </a:pPr>
            <a:r>
              <a:rPr lang="en-US" sz="3075">
                <a:solidFill>
                  <a:srgbClr val="000000"/>
                </a:solidFill>
                <a:latin typeface="Free Serif"/>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sp>
        <p:nvSpPr>
          <p:cNvPr id="2" name="TextBox 2"/>
          <p:cNvSpPr txBox="1"/>
          <p:nvPr/>
        </p:nvSpPr>
        <p:spPr>
          <a:xfrm>
            <a:off x="2067370" y="1761161"/>
            <a:ext cx="14700945" cy="8074345"/>
          </a:xfrm>
          <a:prstGeom prst="rect">
            <a:avLst/>
          </a:prstGeom>
        </p:spPr>
        <p:txBody>
          <a:bodyPr lIns="0" tIns="0" rIns="0" bIns="0" rtlCol="0" anchor="t">
            <a:spAutoFit/>
          </a:bodyPr>
          <a:lstStyle/>
          <a:p>
            <a:pPr>
              <a:lnSpc>
                <a:spcPts val="6352"/>
              </a:lnSpc>
              <a:spcBef>
                <a:spcPct val="0"/>
              </a:spcBef>
            </a:pPr>
            <a:r>
              <a:rPr lang="en-US" sz="5775">
                <a:solidFill>
                  <a:srgbClr val="000000"/>
                </a:solidFill>
                <a:latin typeface="Free Serif Bold"/>
              </a:rPr>
              <a:t>Cấu trúc nút: 3 thành phần</a:t>
            </a:r>
          </a:p>
          <a:p>
            <a:pPr>
              <a:lnSpc>
                <a:spcPts val="6352"/>
              </a:lnSpc>
              <a:spcBef>
                <a:spcPct val="0"/>
              </a:spcBef>
            </a:pPr>
            <a:r>
              <a:rPr lang="en-US" sz="5775">
                <a:solidFill>
                  <a:srgbClr val="000000"/>
                </a:solidFill>
                <a:latin typeface="Free Serif"/>
              </a:rPr>
              <a:t>1. </a:t>
            </a:r>
            <a:r>
              <a:rPr lang="en-US" sz="5775">
                <a:solidFill>
                  <a:srgbClr val="000000"/>
                </a:solidFill>
                <a:latin typeface="Free Serif Bold"/>
              </a:rPr>
              <a:t>Dữ liệu</a:t>
            </a:r>
            <a:r>
              <a:rPr lang="en-US" sz="5775">
                <a:solidFill>
                  <a:srgbClr val="000000"/>
                </a:solidFill>
                <a:latin typeface="Free Serif"/>
              </a:rPr>
              <a:t> : có thể là bất kỳ kiểu dữ liệu nào.</a:t>
            </a:r>
          </a:p>
          <a:p>
            <a:pPr>
              <a:lnSpc>
                <a:spcPts val="6352"/>
              </a:lnSpc>
              <a:spcBef>
                <a:spcPct val="0"/>
              </a:spcBef>
            </a:pPr>
            <a:r>
              <a:rPr lang="en-US" sz="5775">
                <a:solidFill>
                  <a:srgbClr val="000000"/>
                </a:solidFill>
                <a:latin typeface="Free Serif"/>
              </a:rPr>
              <a:t>2. </a:t>
            </a:r>
            <a:r>
              <a:rPr lang="en-US" sz="5775">
                <a:solidFill>
                  <a:srgbClr val="000000"/>
                </a:solidFill>
                <a:latin typeface="Free Serif Bold"/>
              </a:rPr>
              <a:t>Liên kết trái</a:t>
            </a:r>
            <a:r>
              <a:rPr lang="en-US" sz="5775">
                <a:solidFill>
                  <a:srgbClr val="000000"/>
                </a:solidFill>
                <a:latin typeface="Free Serif"/>
              </a:rPr>
              <a:t>: địa chỉ của nút gốc cây con trái</a:t>
            </a:r>
          </a:p>
          <a:p>
            <a:pPr>
              <a:lnSpc>
                <a:spcPts val="6352"/>
              </a:lnSpc>
              <a:spcBef>
                <a:spcPct val="0"/>
              </a:spcBef>
            </a:pPr>
            <a:r>
              <a:rPr lang="en-US" sz="5775">
                <a:solidFill>
                  <a:srgbClr val="000000"/>
                </a:solidFill>
                <a:latin typeface="Free Serif"/>
              </a:rPr>
              <a:t>3. </a:t>
            </a:r>
            <a:r>
              <a:rPr lang="en-US" sz="5775">
                <a:solidFill>
                  <a:srgbClr val="000000"/>
                </a:solidFill>
                <a:latin typeface="Free Serif Bold"/>
              </a:rPr>
              <a:t>Liên kết phải</a:t>
            </a:r>
            <a:r>
              <a:rPr lang="en-US" sz="5775">
                <a:solidFill>
                  <a:srgbClr val="000000"/>
                </a:solidFill>
                <a:latin typeface="Free Serif"/>
              </a:rPr>
              <a:t>: địa chỉ của nút gốc cây con phải</a:t>
            </a:r>
          </a:p>
          <a:p>
            <a:pPr>
              <a:lnSpc>
                <a:spcPts val="6352"/>
              </a:lnSpc>
              <a:spcBef>
                <a:spcPct val="0"/>
              </a:spcBef>
            </a:pPr>
            <a:r>
              <a:rPr lang="en-US" sz="5775">
                <a:solidFill>
                  <a:srgbClr val="000000"/>
                </a:solidFill>
                <a:latin typeface="Free Serif Bold"/>
              </a:rPr>
              <a:t>VD:</a:t>
            </a:r>
            <a:r>
              <a:rPr lang="en-US" sz="5775">
                <a:solidFill>
                  <a:srgbClr val="000000"/>
                </a:solidFill>
                <a:latin typeface="Free Serif"/>
              </a:rPr>
              <a:t> </a:t>
            </a:r>
          </a:p>
          <a:p>
            <a:pPr>
              <a:lnSpc>
                <a:spcPts val="6352"/>
              </a:lnSpc>
              <a:spcBef>
                <a:spcPct val="0"/>
              </a:spcBef>
            </a:pPr>
            <a:r>
              <a:rPr lang="en-US" sz="5775">
                <a:solidFill>
                  <a:srgbClr val="000000"/>
                </a:solidFill>
                <a:latin typeface="Free Serif"/>
              </a:rPr>
              <a:t>Struct node {</a:t>
            </a:r>
          </a:p>
          <a:p>
            <a:pPr>
              <a:lnSpc>
                <a:spcPts val="6352"/>
              </a:lnSpc>
              <a:spcBef>
                <a:spcPct val="0"/>
              </a:spcBef>
            </a:pPr>
            <a:r>
              <a:rPr lang="en-US" sz="5775">
                <a:solidFill>
                  <a:srgbClr val="000000"/>
                </a:solidFill>
                <a:latin typeface="Free Serif"/>
              </a:rPr>
              <a:t> int data;</a:t>
            </a:r>
          </a:p>
          <a:p>
            <a:pPr>
              <a:lnSpc>
                <a:spcPts val="6352"/>
              </a:lnSpc>
              <a:spcBef>
                <a:spcPct val="0"/>
              </a:spcBef>
            </a:pPr>
            <a:r>
              <a:rPr lang="en-US" sz="5775">
                <a:solidFill>
                  <a:srgbClr val="000000"/>
                </a:solidFill>
                <a:latin typeface="Free Serif"/>
              </a:rPr>
              <a:t> Node *left;</a:t>
            </a:r>
          </a:p>
          <a:p>
            <a:pPr>
              <a:lnSpc>
                <a:spcPts val="6352"/>
              </a:lnSpc>
              <a:spcBef>
                <a:spcPct val="0"/>
              </a:spcBef>
            </a:pPr>
            <a:r>
              <a:rPr lang="en-US" sz="5775">
                <a:solidFill>
                  <a:srgbClr val="000000"/>
                </a:solidFill>
                <a:latin typeface="Free Serif"/>
              </a:rPr>
              <a:t> Node *right;</a:t>
            </a:r>
          </a:p>
          <a:p>
            <a:pPr>
              <a:lnSpc>
                <a:spcPts val="6352"/>
              </a:lnSpc>
              <a:spcBef>
                <a:spcPct val="0"/>
              </a:spcBef>
            </a:pPr>
            <a:r>
              <a:rPr lang="en-US" sz="5775">
                <a:solidFill>
                  <a:srgbClr val="000000"/>
                </a:solidFill>
                <a:latin typeface="Free Serif"/>
              </a:rPr>
              <a:t>}</a:t>
            </a:r>
          </a:p>
        </p:txBody>
      </p:sp>
      <p:sp>
        <p:nvSpPr>
          <p:cNvPr id="4" name="TextBox 4"/>
          <p:cNvSpPr txBox="1"/>
          <p:nvPr/>
        </p:nvSpPr>
        <p:spPr>
          <a:xfrm>
            <a:off x="1653900" y="305245"/>
            <a:ext cx="6611466" cy="950915"/>
          </a:xfrm>
          <a:prstGeom prst="rect">
            <a:avLst/>
          </a:prstGeom>
        </p:spPr>
        <p:txBody>
          <a:bodyPr lIns="0" tIns="0" rIns="0" bIns="0" rtlCol="0" anchor="t">
            <a:spAutoFit/>
          </a:bodyPr>
          <a:lstStyle/>
          <a:p>
            <a:pPr algn="ctr">
              <a:lnSpc>
                <a:spcPts val="6462"/>
              </a:lnSpc>
              <a:spcBef>
                <a:spcPct val="0"/>
              </a:spcBef>
            </a:pPr>
            <a:r>
              <a:rPr lang="en-US" sz="5875">
                <a:solidFill>
                  <a:srgbClr val="000000"/>
                </a:solidFill>
                <a:latin typeface="Bungee"/>
              </a:rPr>
              <a:t>cây nhị phân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611958" y="560863"/>
            <a:ext cx="12647342" cy="6374610"/>
          </a:xfrm>
          <a:prstGeom prst="rect">
            <a:avLst/>
          </a:prstGeom>
        </p:spPr>
      </p:pic>
      <p:sp>
        <p:nvSpPr>
          <p:cNvPr id="4" name="TextBox 4"/>
          <p:cNvSpPr txBox="1"/>
          <p:nvPr/>
        </p:nvSpPr>
        <p:spPr>
          <a:xfrm>
            <a:off x="1028700" y="503713"/>
            <a:ext cx="3601367" cy="1850075"/>
          </a:xfrm>
          <a:prstGeom prst="rect">
            <a:avLst/>
          </a:prstGeom>
        </p:spPr>
        <p:txBody>
          <a:bodyPr lIns="0" tIns="0" rIns="0" bIns="0" rtlCol="0" anchor="t">
            <a:spAutoFit/>
          </a:bodyPr>
          <a:lstStyle/>
          <a:p>
            <a:pPr algn="ctr">
              <a:lnSpc>
                <a:spcPts val="6792"/>
              </a:lnSpc>
              <a:spcBef>
                <a:spcPct val="0"/>
              </a:spcBef>
            </a:pPr>
            <a:r>
              <a:rPr lang="en-US" sz="6175">
                <a:solidFill>
                  <a:srgbClr val="000000"/>
                </a:solidFill>
                <a:latin typeface="Bungee"/>
              </a:rPr>
              <a:t>thao tác</a:t>
            </a:r>
          </a:p>
        </p:txBody>
      </p:sp>
      <p:sp>
        <p:nvSpPr>
          <p:cNvPr id="5" name="TextBox 5"/>
          <p:cNvSpPr txBox="1"/>
          <p:nvPr/>
        </p:nvSpPr>
        <p:spPr>
          <a:xfrm>
            <a:off x="549380" y="6958560"/>
            <a:ext cx="18193463" cy="2610805"/>
          </a:xfrm>
          <a:prstGeom prst="rect">
            <a:avLst/>
          </a:prstGeom>
        </p:spPr>
        <p:txBody>
          <a:bodyPr lIns="0" tIns="0" rIns="0" bIns="0" rtlCol="0" anchor="t">
            <a:spAutoFit/>
          </a:bodyPr>
          <a:lstStyle/>
          <a:p>
            <a:pPr>
              <a:lnSpc>
                <a:spcPts val="5032"/>
              </a:lnSpc>
            </a:pPr>
            <a:r>
              <a:rPr lang="en-US" sz="4575">
                <a:solidFill>
                  <a:srgbClr val="000000"/>
                </a:solidFill>
                <a:latin typeface="Free Serif Bold"/>
              </a:rPr>
              <a:t>1. Duyệt cây</a:t>
            </a:r>
          </a:p>
          <a:p>
            <a:pPr marL="987788" lvl="1" indent="-493894">
              <a:lnSpc>
                <a:spcPts val="5032"/>
              </a:lnSpc>
              <a:buFont typeface="Arial"/>
              <a:buChar char="•"/>
            </a:pPr>
            <a:r>
              <a:rPr lang="en-US" sz="4575">
                <a:solidFill>
                  <a:srgbClr val="000000"/>
                </a:solidFill>
                <a:latin typeface="Free Serif"/>
              </a:rPr>
              <a:t>- Preorder (Root, Left, Right) : A B D H I E K L C F M N G O P</a:t>
            </a:r>
          </a:p>
          <a:p>
            <a:pPr marL="987788" lvl="1" indent="-493894">
              <a:lnSpc>
                <a:spcPts val="5032"/>
              </a:lnSpc>
              <a:buFont typeface="Arial"/>
              <a:buChar char="•"/>
            </a:pPr>
            <a:r>
              <a:rPr lang="en-US" sz="4575">
                <a:solidFill>
                  <a:srgbClr val="000000"/>
                </a:solidFill>
                <a:latin typeface="Free Serif"/>
              </a:rPr>
              <a:t>- Inorder (Left, Root, Right) : H D I B K E L A M F N C O G P</a:t>
            </a:r>
          </a:p>
          <a:p>
            <a:pPr marL="987788" lvl="1" indent="-493894">
              <a:lnSpc>
                <a:spcPts val="5032"/>
              </a:lnSpc>
              <a:buFont typeface="Arial"/>
              <a:buChar char="•"/>
            </a:pPr>
            <a:r>
              <a:rPr lang="en-US" sz="4575">
                <a:solidFill>
                  <a:srgbClr val="000000"/>
                </a:solidFill>
                <a:latin typeface="Free Serif"/>
              </a:rPr>
              <a:t>- Postorder (Left, Right, Root) : H I D K L E B M N F O P G C 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8171870" y="362395"/>
            <a:ext cx="9486045" cy="5620892"/>
          </a:xfrm>
          <a:prstGeom prst="rect">
            <a:avLst/>
          </a:prstGeom>
        </p:spPr>
      </p:pic>
      <p:sp>
        <p:nvSpPr>
          <p:cNvPr id="4" name="TextBox 4"/>
          <p:cNvSpPr txBox="1"/>
          <p:nvPr/>
        </p:nvSpPr>
        <p:spPr>
          <a:xfrm>
            <a:off x="2024200" y="735259"/>
            <a:ext cx="5705475" cy="1730695"/>
          </a:xfrm>
          <a:prstGeom prst="rect">
            <a:avLst/>
          </a:prstGeom>
        </p:spPr>
        <p:txBody>
          <a:bodyPr lIns="0" tIns="0" rIns="0" bIns="0" rtlCol="0" anchor="t">
            <a:spAutoFit/>
          </a:bodyPr>
          <a:lstStyle/>
          <a:p>
            <a:pPr algn="ctr">
              <a:lnSpc>
                <a:spcPts val="6352"/>
              </a:lnSpc>
              <a:spcBef>
                <a:spcPct val="0"/>
              </a:spcBef>
            </a:pPr>
            <a:r>
              <a:rPr lang="en-US" sz="5775">
                <a:solidFill>
                  <a:srgbClr val="000000"/>
                </a:solidFill>
                <a:latin typeface="Bungee"/>
              </a:rPr>
              <a:t>Cây nhị phân </a:t>
            </a:r>
          </a:p>
          <a:p>
            <a:pPr algn="ctr">
              <a:lnSpc>
                <a:spcPts val="6352"/>
              </a:lnSpc>
              <a:spcBef>
                <a:spcPct val="0"/>
              </a:spcBef>
            </a:pPr>
            <a:r>
              <a:rPr lang="en-US" sz="5775">
                <a:solidFill>
                  <a:srgbClr val="000000"/>
                </a:solidFill>
                <a:latin typeface="Bungee"/>
              </a:rPr>
              <a:t>tìm kiếm</a:t>
            </a:r>
          </a:p>
        </p:txBody>
      </p:sp>
      <p:sp>
        <p:nvSpPr>
          <p:cNvPr id="5" name="TextBox 5"/>
          <p:cNvSpPr txBox="1"/>
          <p:nvPr/>
        </p:nvSpPr>
        <p:spPr>
          <a:xfrm>
            <a:off x="3531819" y="6305711"/>
            <a:ext cx="9934430" cy="3412153"/>
          </a:xfrm>
          <a:prstGeom prst="rect">
            <a:avLst/>
          </a:prstGeom>
        </p:spPr>
        <p:txBody>
          <a:bodyPr lIns="0" tIns="0" rIns="0" bIns="0" rtlCol="0" anchor="t">
            <a:spAutoFit/>
          </a:bodyPr>
          <a:lstStyle/>
          <a:p>
            <a:pPr>
              <a:lnSpc>
                <a:spcPts val="5252"/>
              </a:lnSpc>
              <a:spcBef>
                <a:spcPct val="0"/>
              </a:spcBef>
            </a:pPr>
            <a:r>
              <a:rPr lang="en-US" sz="4775">
                <a:solidFill>
                  <a:srgbClr val="000000"/>
                </a:solidFill>
                <a:latin typeface="Free Serif"/>
              </a:rPr>
              <a:t>-Các phần tử cây con trái luôn  nhỏ hơn gốc</a:t>
            </a:r>
          </a:p>
          <a:p>
            <a:pPr>
              <a:lnSpc>
                <a:spcPts val="5252"/>
              </a:lnSpc>
              <a:spcBef>
                <a:spcPct val="0"/>
              </a:spcBef>
            </a:pPr>
            <a:r>
              <a:rPr lang="en-US" sz="4775">
                <a:solidFill>
                  <a:srgbClr val="000000"/>
                </a:solidFill>
                <a:latin typeface="Free Serif"/>
              </a:rPr>
              <a:t>-Các phần tử cây con phải luôn lớn hơn gốc</a:t>
            </a:r>
          </a:p>
          <a:p>
            <a:pPr>
              <a:lnSpc>
                <a:spcPts val="5252"/>
              </a:lnSpc>
              <a:spcBef>
                <a:spcPct val="0"/>
              </a:spcBef>
            </a:pPr>
            <a:r>
              <a:rPr lang="en-US" sz="4775">
                <a:solidFill>
                  <a:srgbClr val="000000"/>
                </a:solidFill>
                <a:latin typeface="Free Serif"/>
              </a:rPr>
              <a:t>-không được có phần tử cùng giá trị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sp>
        <p:nvSpPr>
          <p:cNvPr id="5" name="TextBox 5"/>
          <p:cNvSpPr txBox="1"/>
          <p:nvPr/>
        </p:nvSpPr>
        <p:spPr>
          <a:xfrm>
            <a:off x="656999" y="681614"/>
            <a:ext cx="5890424" cy="1763624"/>
          </a:xfrm>
          <a:prstGeom prst="rect">
            <a:avLst/>
          </a:prstGeom>
        </p:spPr>
        <p:txBody>
          <a:bodyPr wrap="square" lIns="0" tIns="0" rIns="0" bIns="0" rtlCol="0" anchor="t">
            <a:spAutoFit/>
          </a:bodyPr>
          <a:lstStyle/>
          <a:p>
            <a:pPr>
              <a:lnSpc>
                <a:spcPts val="6792"/>
              </a:lnSpc>
              <a:spcBef>
                <a:spcPct val="0"/>
              </a:spcBef>
            </a:pPr>
            <a:r>
              <a:rPr lang="en-US" sz="6175">
                <a:solidFill>
                  <a:srgbClr val="000000"/>
                </a:solidFill>
                <a:latin typeface="Bungee"/>
              </a:rPr>
              <a:t>1. Thêm</a:t>
            </a:r>
          </a:p>
          <a:p>
            <a:pPr algn="ctr">
              <a:lnSpc>
                <a:spcPts val="6792"/>
              </a:lnSpc>
              <a:spcBef>
                <a:spcPct val="0"/>
              </a:spcBef>
            </a:pPr>
            <a:endParaRPr lang="en-US" sz="6175">
              <a:solidFill>
                <a:srgbClr val="000000"/>
              </a:solidFill>
              <a:latin typeface="Bungee"/>
            </a:endParaRPr>
          </a:p>
        </p:txBody>
      </p:sp>
      <p:sp>
        <p:nvSpPr>
          <p:cNvPr id="8" name="TextBox 7">
            <a:extLst>
              <a:ext uri="{FF2B5EF4-FFF2-40B4-BE49-F238E27FC236}">
                <a16:creationId xmlns:a16="http://schemas.microsoft.com/office/drawing/2014/main" id="{D57A0471-A604-48E6-B19A-E8D7420FD50C}"/>
              </a:ext>
            </a:extLst>
          </p:cNvPr>
          <p:cNvSpPr txBox="1"/>
          <p:nvPr/>
        </p:nvSpPr>
        <p:spPr>
          <a:xfrm>
            <a:off x="1490472" y="1866900"/>
            <a:ext cx="7620000" cy="827919"/>
          </a:xfrm>
          <a:prstGeom prst="rect">
            <a:avLst/>
          </a:prstGeom>
          <a:noFill/>
        </p:spPr>
        <p:txBody>
          <a:bodyPr wrap="square" rtlCol="0">
            <a:spAutoFit/>
          </a:bodyPr>
          <a:lstStyle/>
          <a:p>
            <a:r>
              <a:rPr lang="en-US" sz="4780">
                <a:latin typeface="Free Serif" panose="020B0604020202020204" charset="0"/>
                <a:ea typeface="Free Serif" panose="020B0604020202020204" charset="0"/>
                <a:cs typeface="Free Serif" panose="020B0604020202020204" charset="0"/>
              </a:rPr>
              <a:t>10, 12, 4, 3, 5, 15</a:t>
            </a:r>
            <a:endParaRPr lang="vi-VN" sz="4780">
              <a:latin typeface="Free Serif" panose="020B0604020202020204" charset="0"/>
              <a:ea typeface="Free Serif" panose="020B0604020202020204" charset="0"/>
              <a:cs typeface="Free Serif" panose="020B0604020202020204" charset="0"/>
            </a:endParaRPr>
          </a:p>
        </p:txBody>
      </p:sp>
      <p:pic>
        <p:nvPicPr>
          <p:cNvPr id="10" name="Picture 9" descr="Diagram&#10;&#10;Description automatically generated">
            <a:extLst>
              <a:ext uri="{FF2B5EF4-FFF2-40B4-BE49-F238E27FC236}">
                <a16:creationId xmlns:a16="http://schemas.microsoft.com/office/drawing/2014/main" id="{57E4215D-CFC6-41BB-809F-E74E1BAE3B72}"/>
              </a:ext>
            </a:extLst>
          </p:cNvPr>
          <p:cNvPicPr>
            <a:picLocks noChangeAspect="1"/>
          </p:cNvPicPr>
          <p:nvPr/>
        </p:nvPicPr>
        <p:blipFill>
          <a:blip r:embed="rId2"/>
          <a:stretch>
            <a:fillRect/>
          </a:stretch>
        </p:blipFill>
        <p:spPr>
          <a:xfrm>
            <a:off x="4953000" y="3076286"/>
            <a:ext cx="5601482" cy="4134427"/>
          </a:xfrm>
          <a:prstGeom prst="rect">
            <a:avLst/>
          </a:prstGeom>
        </p:spPr>
      </p:pic>
      <p:sp>
        <p:nvSpPr>
          <p:cNvPr id="12" name="TextBox 11">
            <a:extLst>
              <a:ext uri="{FF2B5EF4-FFF2-40B4-BE49-F238E27FC236}">
                <a16:creationId xmlns:a16="http://schemas.microsoft.com/office/drawing/2014/main" id="{07FC8F25-08BB-47DB-AEAC-E30EBC36A23A}"/>
              </a:ext>
            </a:extLst>
          </p:cNvPr>
          <p:cNvSpPr txBox="1"/>
          <p:nvPr/>
        </p:nvSpPr>
        <p:spPr>
          <a:xfrm>
            <a:off x="1066800" y="8409432"/>
            <a:ext cx="12649200" cy="584775"/>
          </a:xfrm>
          <a:prstGeom prst="rect">
            <a:avLst/>
          </a:prstGeom>
          <a:noFill/>
        </p:spPr>
        <p:txBody>
          <a:bodyPr wrap="square">
            <a:spAutoFit/>
          </a:bodyPr>
          <a:lstStyle/>
          <a:p>
            <a:r>
              <a:rPr lang="vi-VN" sz="3200"/>
              <a:t>Link test: </a:t>
            </a:r>
            <a:r>
              <a:rPr lang="vi-VN" sz="3200">
                <a:solidFill>
                  <a:schemeClr val="tx2"/>
                </a:solidFill>
              </a:rPr>
              <a:t>https://www.cs.usfca.edu/~galles/visualization/BST.html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976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1074"/>
          <a:stretch>
            <a:fillRect/>
          </a:stretch>
        </p:blipFill>
        <p:spPr>
          <a:xfrm>
            <a:off x="9804693" y="1028700"/>
            <a:ext cx="7127109" cy="3225064"/>
          </a:xfrm>
          <a:prstGeom prst="rect">
            <a:avLst/>
          </a:prstGeom>
        </p:spPr>
      </p:pic>
      <p:pic>
        <p:nvPicPr>
          <p:cNvPr id="3" name="Picture 3"/>
          <p:cNvPicPr>
            <a:picLocks noChangeAspect="1"/>
          </p:cNvPicPr>
          <p:nvPr/>
        </p:nvPicPr>
        <p:blipFill>
          <a:blip r:embed="rId3"/>
          <a:srcRect/>
          <a:stretch>
            <a:fillRect/>
          </a:stretch>
        </p:blipFill>
        <p:spPr>
          <a:xfrm>
            <a:off x="1635294" y="6576354"/>
            <a:ext cx="13942991" cy="3224701"/>
          </a:xfrm>
          <a:prstGeom prst="rect">
            <a:avLst/>
          </a:prstGeom>
        </p:spPr>
      </p:pic>
      <p:sp>
        <p:nvSpPr>
          <p:cNvPr id="5" name="TextBox 5"/>
          <p:cNvSpPr txBox="1"/>
          <p:nvPr/>
        </p:nvSpPr>
        <p:spPr>
          <a:xfrm>
            <a:off x="281776" y="503713"/>
            <a:ext cx="4671224" cy="891591"/>
          </a:xfrm>
          <a:prstGeom prst="rect">
            <a:avLst/>
          </a:prstGeom>
        </p:spPr>
        <p:txBody>
          <a:bodyPr wrap="square" lIns="0" tIns="0" rIns="0" bIns="0" rtlCol="0" anchor="t">
            <a:spAutoFit/>
          </a:bodyPr>
          <a:lstStyle/>
          <a:p>
            <a:pPr marL="0" marR="0" lvl="0" indent="0" algn="ctr" defTabSz="914400" rtl="0" eaLnBrk="1" fontAlgn="auto" latinLnBrk="0" hangingPunct="1">
              <a:lnSpc>
                <a:spcPts val="6792"/>
              </a:lnSpc>
              <a:spcBef>
                <a:spcPct val="0"/>
              </a:spcBef>
              <a:spcAft>
                <a:spcPts val="0"/>
              </a:spcAft>
              <a:buClrTx/>
              <a:buSzTx/>
              <a:buFontTx/>
              <a:buNone/>
              <a:tabLst/>
              <a:defRPr/>
            </a:pPr>
            <a:r>
              <a:rPr kumimoji="0" lang="en-US" sz="6175" b="0" i="0" u="none" strike="noStrike" kern="1200" cap="none" spc="0" normalizeH="0" baseline="0" noProof="0">
                <a:ln>
                  <a:noFill/>
                </a:ln>
                <a:solidFill>
                  <a:srgbClr val="000000"/>
                </a:solidFill>
                <a:effectLst/>
                <a:uLnTx/>
                <a:uFillTx/>
                <a:latin typeface="Bungee"/>
                <a:ea typeface="+mn-ea"/>
                <a:cs typeface="+mn-cs"/>
              </a:rPr>
              <a:t>2. Xóa</a:t>
            </a:r>
          </a:p>
        </p:txBody>
      </p:sp>
      <p:sp>
        <p:nvSpPr>
          <p:cNvPr id="6" name="TextBox 6"/>
          <p:cNvSpPr txBox="1"/>
          <p:nvPr/>
        </p:nvSpPr>
        <p:spPr>
          <a:xfrm>
            <a:off x="604781" y="1695005"/>
            <a:ext cx="8539219" cy="2090740"/>
          </a:xfrm>
          <a:prstGeom prst="rect">
            <a:avLst/>
          </a:prstGeom>
        </p:spPr>
        <p:txBody>
          <a:bodyPr lIns="0" tIns="0" rIns="0" bIns="0" rtlCol="0" anchor="t">
            <a:spAutoFit/>
          </a:bodyPr>
          <a:lstStyle/>
          <a:p>
            <a:pPr marL="0" marR="0" lvl="0" indent="0" algn="l" defTabSz="914400" rtl="0" eaLnBrk="1" fontAlgn="auto" latinLnBrk="0" hangingPunct="1">
              <a:lnSpc>
                <a:spcPts val="5362"/>
              </a:lnSpc>
              <a:spcBef>
                <a:spcPct val="0"/>
              </a:spcBef>
              <a:spcAft>
                <a:spcPts val="0"/>
              </a:spcAft>
              <a:buClrTx/>
              <a:buSzTx/>
              <a:buFontTx/>
              <a:buNone/>
              <a:tabLst/>
              <a:defRPr/>
            </a:pPr>
            <a:r>
              <a:rPr kumimoji="0" lang="en-US" sz="4875" b="0" i="0" u="none" strike="noStrike" kern="1200" cap="none" spc="0" normalizeH="0" baseline="0" noProof="0">
                <a:ln>
                  <a:noFill/>
                </a:ln>
                <a:solidFill>
                  <a:srgbClr val="000000"/>
                </a:solidFill>
                <a:effectLst/>
                <a:uLnTx/>
                <a:uFillTx/>
                <a:latin typeface="Free Serif Bold"/>
                <a:ea typeface="+mn-ea"/>
                <a:cs typeface="+mn-cs"/>
              </a:rPr>
              <a:t>-Xóa một lá</a:t>
            </a:r>
            <a:r>
              <a:rPr kumimoji="0" lang="en-US" sz="4875" b="0" i="0" u="none" strike="noStrike" kern="1200" cap="none" spc="0" normalizeH="0" baseline="0" noProof="0">
                <a:ln>
                  <a:noFill/>
                </a:ln>
                <a:solidFill>
                  <a:srgbClr val="000000"/>
                </a:solidFill>
                <a:effectLst/>
                <a:uLnTx/>
                <a:uFillTx/>
                <a:latin typeface="Free Serif"/>
                <a:ea typeface="+mn-ea"/>
                <a:cs typeface="+mn-cs"/>
              </a:rPr>
              <a:t>: Vì lá không có con nên chỉ cần giải phóng nó khỏi cây.</a:t>
            </a:r>
          </a:p>
        </p:txBody>
      </p:sp>
      <p:sp>
        <p:nvSpPr>
          <p:cNvPr id="7" name="TextBox 7"/>
          <p:cNvSpPr txBox="1"/>
          <p:nvPr/>
        </p:nvSpPr>
        <p:spPr>
          <a:xfrm>
            <a:off x="604781" y="4827651"/>
            <a:ext cx="9593943" cy="1464630"/>
          </a:xfrm>
          <a:prstGeom prst="rect">
            <a:avLst/>
          </a:prstGeom>
        </p:spPr>
        <p:txBody>
          <a:bodyPr lIns="0" tIns="0" rIns="0" bIns="0" rtlCol="0" anchor="t">
            <a:spAutoFit/>
          </a:bodyPr>
          <a:lstStyle/>
          <a:p>
            <a:pPr marL="0" marR="0" lvl="0" indent="0" algn="l" defTabSz="914400" rtl="0" eaLnBrk="1" fontAlgn="auto" latinLnBrk="0" hangingPunct="1">
              <a:lnSpc>
                <a:spcPts val="5582"/>
              </a:lnSpc>
              <a:spcBef>
                <a:spcPct val="0"/>
              </a:spcBef>
              <a:spcAft>
                <a:spcPts val="0"/>
              </a:spcAft>
              <a:buClrTx/>
              <a:buSzTx/>
              <a:buFontTx/>
              <a:buNone/>
              <a:tabLst/>
              <a:defRPr/>
            </a:pPr>
            <a:r>
              <a:rPr kumimoji="0" lang="en-US" sz="5075" b="0" i="0" u="none" strike="noStrike" kern="1200" cap="none" spc="0" normalizeH="0" baseline="0" noProof="0">
                <a:ln>
                  <a:noFill/>
                </a:ln>
                <a:solidFill>
                  <a:srgbClr val="000000"/>
                </a:solidFill>
                <a:effectLst/>
                <a:uLnTx/>
                <a:uFillTx/>
                <a:latin typeface="Free Serif Bold"/>
                <a:ea typeface="+mn-ea"/>
                <a:cs typeface="+mn-cs"/>
              </a:rPr>
              <a:t>-Xóa nút có một con</a:t>
            </a:r>
            <a:r>
              <a:rPr kumimoji="0" lang="en-US" sz="5075" b="0" i="0" u="none" strike="noStrike" kern="1200" cap="none" spc="0" normalizeH="0" baseline="0" noProof="0">
                <a:ln>
                  <a:noFill/>
                </a:ln>
                <a:solidFill>
                  <a:srgbClr val="000000"/>
                </a:solidFill>
                <a:effectLst/>
                <a:uLnTx/>
                <a:uFillTx/>
                <a:latin typeface="Free Serif"/>
                <a:ea typeface="+mn-ea"/>
                <a:cs typeface="+mn-cs"/>
              </a:rPr>
              <a:t>: Xóa và thay thế nó bằng con duy nhất của nó.</a:t>
            </a:r>
          </a:p>
        </p:txBody>
      </p:sp>
    </p:spTree>
    <p:extLst>
      <p:ext uri="{BB962C8B-B14F-4D97-AF65-F5344CB8AC3E}">
        <p14:creationId xmlns:p14="http://schemas.microsoft.com/office/powerpoint/2010/main" val="3199081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C8794E821C7A438BF6D668EE696BF0" ma:contentTypeVersion="7" ma:contentTypeDescription="Create a new document." ma:contentTypeScope="" ma:versionID="25ab3f4f69e7d42ed0b50b4893733a8e">
  <xsd:schema xmlns:xsd="http://www.w3.org/2001/XMLSchema" xmlns:xs="http://www.w3.org/2001/XMLSchema" xmlns:p="http://schemas.microsoft.com/office/2006/metadata/properties" xmlns:ns2="71df684c-0188-4274-ac22-c219cb25e811" targetNamespace="http://schemas.microsoft.com/office/2006/metadata/properties" ma:root="true" ma:fieldsID="5fa3a9d8cacf62bb7c0cf74d7210133d" ns2:_="">
    <xsd:import namespace="71df684c-0188-4274-ac22-c219cb25e8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f684c-0188-4274-ac22-c219cb25e8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B37569-64DC-4123-8A38-A136DDF98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df684c-0188-4274-ac22-c219cb25e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377CDD-E94B-493D-962C-3A0F48829B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30E7B2-C46E-45B6-90C5-A855238DCB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275</TotalTime>
  <Words>844</Words>
  <Application>Microsoft Office PowerPoint</Application>
  <PresentationFormat>Custom</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Free Serif</vt:lpstr>
      <vt:lpstr>Free Serif Bold</vt:lpstr>
      <vt:lpstr>Bungee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cây (tree)</dc:title>
  <cp:lastModifiedBy>Trọng Tĩnh Lê</cp:lastModifiedBy>
  <cp:revision>8</cp:revision>
  <dcterms:created xsi:type="dcterms:W3CDTF">2006-08-16T00:00:00Z</dcterms:created>
  <dcterms:modified xsi:type="dcterms:W3CDTF">2021-08-26T15:44:55Z</dcterms:modified>
  <dc:identifier>DAEnvdK_cSI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0x0101001AC8794E821C7A438BF6D668EE696BF0</vt:lpwstr>
  </property>
</Properties>
</file>