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70" r:id="rId12"/>
    <p:sldId id="271" r:id="rId13"/>
    <p:sldId id="27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1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D009-38B8-47D0-9CB8-8992DBC0ACBC}" type="datetimeFigureOut">
              <a:rPr lang="en-US" smtClean="0"/>
              <a:t>18/3/2022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2906"/>
          </a:xfrm>
        </p:spPr>
        <p:txBody>
          <a:bodyPr>
            <a:normAutofit/>
          </a:bodyPr>
          <a:lstStyle/>
          <a:p>
            <a:r>
              <a:rPr lang="en-US" altLang="en-US" sz="4000" b="1" dirty="0" err="1"/>
              <a:t>Chương</a:t>
            </a:r>
            <a:r>
              <a:rPr lang="en-US" altLang="en-US" sz="4000" b="1" dirty="0"/>
              <a:t> 2: </a:t>
            </a:r>
            <a:br>
              <a:rPr lang="en-US" altLang="en-US" sz="4000" b="1" dirty="0"/>
            </a:br>
            <a:r>
              <a:rPr lang="en-US" altLang="en-US" sz="4000" b="1" dirty="0" err="1"/>
              <a:t>Mã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khóa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công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khai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và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xác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thực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thông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điệp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5269"/>
            <a:ext cx="9144000" cy="2292531"/>
          </a:xfrm>
        </p:spPr>
        <p:txBody>
          <a:bodyPr/>
          <a:lstStyle/>
          <a:p>
            <a:r>
              <a:rPr lang="en-US" altLang="en-US" sz="5400" b="1" dirty="0" err="1" smtClean="0"/>
              <a:t>Bài</a:t>
            </a:r>
            <a:r>
              <a:rPr lang="en-US" altLang="en-US" sz="5400" b="1" dirty="0" smtClean="0"/>
              <a:t> 4B:</a:t>
            </a:r>
          </a:p>
          <a:p>
            <a:r>
              <a:rPr lang="en-US" altLang="en-US" sz="5400" b="1" dirty="0" err="1"/>
              <a:t>Mã</a:t>
            </a:r>
            <a:r>
              <a:rPr lang="en-US" altLang="en-US" sz="5400" b="1" dirty="0"/>
              <a:t> </a:t>
            </a:r>
            <a:r>
              <a:rPr lang="en-US" altLang="en-US" sz="5400" b="1" dirty="0" err="1"/>
              <a:t>khoá</a:t>
            </a:r>
            <a:r>
              <a:rPr lang="en-US" altLang="en-US" sz="5400" b="1" dirty="0"/>
              <a:t> </a:t>
            </a:r>
            <a:r>
              <a:rPr lang="en-US" altLang="en-US" sz="5400" b="1" dirty="0" err="1"/>
              <a:t>công</a:t>
            </a:r>
            <a:r>
              <a:rPr lang="en-US" altLang="en-US" sz="5400" b="1" dirty="0"/>
              <a:t> </a:t>
            </a:r>
            <a:r>
              <a:rPr lang="en-US" altLang="en-US" sz="5400" b="1" dirty="0" err="1"/>
              <a:t>khai</a:t>
            </a:r>
            <a:r>
              <a:rPr lang="en-US" altLang="en-US" sz="5400" b="1" dirty="0"/>
              <a:t> </a:t>
            </a:r>
            <a:r>
              <a:rPr lang="en-US" altLang="en-US" sz="5400" b="1" dirty="0" err="1" smtClean="0"/>
              <a:t>Elgamal</a:t>
            </a:r>
            <a:endParaRPr lang="en-AU" altLang="en-US" sz="5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: A </a:t>
            </a:r>
            <a:r>
              <a:rPr lang="en-US" dirty="0" err="1"/>
              <a:t>g</a:t>
            </a:r>
            <a:r>
              <a:rPr lang="en-US" dirty="0" err="1" smtClean="0"/>
              <a:t>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)= (665,477)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3600" dirty="0" smtClean="0"/>
              <a:t>NSD A dung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: </a:t>
            </a:r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d = c</a:t>
            </a:r>
            <a:r>
              <a:rPr lang="en-US" sz="3600" baseline="-25000" dirty="0" smtClean="0"/>
              <a:t>1</a:t>
            </a:r>
            <a:r>
              <a:rPr lang="en-US" sz="3600" baseline="30000" dirty="0" smtClean="0"/>
              <a:t>xA</a:t>
            </a:r>
            <a:r>
              <a:rPr lang="en-US" sz="3600" dirty="0" smtClean="0"/>
              <a:t> mod p = </a:t>
            </a:r>
            <a:r>
              <a:rPr lang="en-US" sz="3600" dirty="0"/>
              <a:t>665</a:t>
            </a:r>
            <a:r>
              <a:rPr lang="en-US" sz="3600" baseline="30000" dirty="0"/>
              <a:t>57</a:t>
            </a:r>
            <a:r>
              <a:rPr lang="en-US" sz="3600" dirty="0"/>
              <a:t> mod 809 = 622 </a:t>
            </a:r>
            <a:endParaRPr lang="en-US" sz="3600" b="1" dirty="0"/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d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 mod p = </a:t>
            </a:r>
            <a:r>
              <a:rPr lang="en-US" sz="3600" dirty="0"/>
              <a:t>	622</a:t>
            </a:r>
            <a:r>
              <a:rPr lang="en-US" sz="3600" baseline="30000" dirty="0"/>
              <a:t>-1</a:t>
            </a:r>
            <a:r>
              <a:rPr lang="en-US" sz="3600" dirty="0"/>
              <a:t> mod 809 = 199</a:t>
            </a:r>
            <a:endParaRPr lang="en-US" sz="3600" b="1" dirty="0"/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m =  c</a:t>
            </a:r>
            <a:r>
              <a:rPr lang="en-US" sz="3600" baseline="-25000" dirty="0" smtClean="0"/>
              <a:t>2</a:t>
            </a:r>
            <a:r>
              <a:rPr lang="en-US" sz="3600" dirty="0"/>
              <a:t>/ c</a:t>
            </a:r>
            <a:r>
              <a:rPr lang="en-US" sz="3600" baseline="-25000" dirty="0"/>
              <a:t>1</a:t>
            </a:r>
            <a:r>
              <a:rPr lang="en-US" sz="3600" baseline="30000" dirty="0"/>
              <a:t>xA</a:t>
            </a:r>
            <a:r>
              <a:rPr lang="en-US" sz="3600" baseline="-25000" dirty="0"/>
              <a:t>  </a:t>
            </a:r>
            <a:r>
              <a:rPr lang="en-US" sz="3600" baseline="-25000" dirty="0" smtClean="0"/>
              <a:t>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        = (c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d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 mod p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=   (477.199) </a:t>
            </a:r>
            <a:r>
              <a:rPr lang="en-US" sz="3600" dirty="0"/>
              <a:t>mod 809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        = </a:t>
            </a:r>
            <a:r>
              <a:rPr lang="en-US" sz="3600" dirty="0"/>
              <a:t>270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(p, 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2"/>
            <a:ext cx="10515600" cy="5375563"/>
          </a:xfrm>
        </p:spPr>
        <p:txBody>
          <a:bodyPr>
            <a:normAutofit/>
          </a:bodyPr>
          <a:lstStyle/>
          <a:p>
            <a:r>
              <a:rPr lang="en-US" sz="3600" dirty="0"/>
              <a:t>Cho p = </a:t>
            </a:r>
            <a:r>
              <a:rPr lang="en-US" sz="3600" dirty="0" smtClean="0"/>
              <a:t>13 </a:t>
            </a:r>
            <a:r>
              <a:rPr lang="en-US" sz="3600" dirty="0" err="1"/>
              <a:t>và</a:t>
            </a:r>
            <a:r>
              <a:rPr lang="en-US" sz="3600" dirty="0"/>
              <a:t> g = 6</a:t>
            </a:r>
            <a:r>
              <a:rPr lang="en-US" sz="3600" dirty="0" smtClean="0"/>
              <a:t> 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thủy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p </a:t>
            </a:r>
          </a:p>
          <a:p>
            <a:pPr marL="0" indent="0">
              <a:buNone/>
            </a:pPr>
            <a:r>
              <a:rPr lang="en-US" sz="3600" dirty="0" smtClean="0"/>
              <a:t>(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g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căn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thủy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p, </a:t>
            </a:r>
            <a:r>
              <a:rPr lang="en-US" sz="3600" dirty="0" err="1"/>
              <a:t>tuy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giản</a:t>
            </a:r>
            <a:r>
              <a:rPr lang="en-US" sz="3600" dirty="0"/>
              <a:t>). </a:t>
            </a:r>
            <a:endParaRPr lang="en-US" sz="3600" b="1" dirty="0"/>
          </a:p>
          <a:p>
            <a:r>
              <a:rPr lang="en-US" sz="3600" dirty="0"/>
              <a:t>A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 smtClean="0"/>
              <a:t>cặp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-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/>
              <a:t>khai</a:t>
            </a:r>
            <a:r>
              <a:rPr lang="en-US" sz="3600" dirty="0"/>
              <a:t>: </a:t>
            </a:r>
            <a:endParaRPr lang="en-US" sz="3600" b="1" dirty="0"/>
          </a:p>
          <a:p>
            <a:r>
              <a:rPr lang="en-US" sz="3600" dirty="0" err="1"/>
              <a:t>Khóa</a:t>
            </a:r>
            <a:r>
              <a:rPr lang="en-US" sz="3600" dirty="0"/>
              <a:t> </a:t>
            </a:r>
            <a:r>
              <a:rPr lang="en-US" sz="3600" dirty="0" err="1"/>
              <a:t>riêng</a:t>
            </a:r>
            <a:r>
              <a:rPr lang="en-US" sz="3600" dirty="0"/>
              <a:t> </a:t>
            </a:r>
            <a:r>
              <a:rPr lang="en-US" sz="3600" dirty="0" err="1"/>
              <a:t>x</a:t>
            </a:r>
            <a:r>
              <a:rPr lang="en-US" sz="3600" baseline="-25000" dirty="0" err="1"/>
              <a:t>A</a:t>
            </a:r>
            <a:r>
              <a:rPr lang="en-US" sz="3600" baseline="-25000" dirty="0"/>
              <a:t> </a:t>
            </a:r>
            <a:r>
              <a:rPr lang="en-US" sz="3600" dirty="0" smtClean="0"/>
              <a:t> = 8, </a:t>
            </a:r>
            <a:endParaRPr lang="en-US" sz="3600" b="1" dirty="0"/>
          </a:p>
          <a:p>
            <a:r>
              <a:rPr lang="en-US" sz="3600" dirty="0" err="1"/>
              <a:t>Khóa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khai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A: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h </a:t>
            </a:r>
            <a:r>
              <a:rPr lang="en-US" sz="3600" dirty="0"/>
              <a:t>= </a:t>
            </a:r>
            <a:r>
              <a:rPr lang="en-US" sz="3600" dirty="0" err="1"/>
              <a:t>g</a:t>
            </a:r>
            <a:r>
              <a:rPr lang="en-US" sz="3600" baseline="30000" dirty="0" err="1"/>
              <a:t>xA</a:t>
            </a:r>
            <a:r>
              <a:rPr lang="en-US" sz="3600" dirty="0"/>
              <a:t> </a:t>
            </a:r>
            <a:r>
              <a:rPr lang="en-US" sz="3600" dirty="0" smtClean="0"/>
              <a:t>mod p = 6</a:t>
            </a:r>
            <a:r>
              <a:rPr lang="en-US" sz="3600" baseline="30000" dirty="0"/>
              <a:t>8</a:t>
            </a:r>
            <a:r>
              <a:rPr lang="en-US" sz="3600" dirty="0" smtClean="0"/>
              <a:t> mod 13 = (6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/>
              <a:t>4</a:t>
            </a:r>
            <a:r>
              <a:rPr lang="en-US" sz="3600" dirty="0" smtClean="0"/>
              <a:t> mod 13 = 10</a:t>
            </a:r>
            <a:r>
              <a:rPr lang="en-US" sz="3600" baseline="30000" dirty="0"/>
              <a:t>4</a:t>
            </a:r>
            <a:r>
              <a:rPr lang="en-US" sz="3600" dirty="0" smtClean="0"/>
              <a:t> mod 13 =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m =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6"/>
            <a:ext cx="10799618" cy="4791508"/>
          </a:xfrm>
        </p:spPr>
        <p:txBody>
          <a:bodyPr/>
          <a:lstStyle/>
          <a:p>
            <a:r>
              <a:rPr lang="en-US" sz="3600" dirty="0" smtClean="0"/>
              <a:t>NSD B </a:t>
            </a:r>
            <a:r>
              <a:rPr lang="en-US" sz="3600" dirty="0" err="1" smtClean="0"/>
              <a:t>dùng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NSD A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y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 </a:t>
            </a:r>
            <a:r>
              <a:rPr lang="en-US" sz="3600" dirty="0" err="1" smtClean="0"/>
              <a:t>hóa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điệp</a:t>
            </a:r>
            <a:r>
              <a:rPr lang="en-US" sz="3600" dirty="0" smtClean="0"/>
              <a:t> m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A. </a:t>
            </a:r>
          </a:p>
          <a:p>
            <a:r>
              <a:rPr lang="en-US" sz="3600" dirty="0"/>
              <a:t>B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điệp</a:t>
            </a:r>
            <a:r>
              <a:rPr lang="en-US" sz="3600" dirty="0"/>
              <a:t> m = 5</a:t>
            </a:r>
            <a:r>
              <a:rPr lang="en-US" sz="3600" dirty="0" smtClean="0"/>
              <a:t> </a:t>
            </a:r>
            <a:r>
              <a:rPr lang="en-US" sz="3600" dirty="0" err="1"/>
              <a:t>gửi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A: </a:t>
            </a:r>
            <a:endParaRPr lang="en-US" sz="3600" b="1" dirty="0"/>
          </a:p>
          <a:p>
            <a:pPr lvl="0"/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ngẫu</a:t>
            </a:r>
            <a:r>
              <a:rPr lang="en-US" sz="3600" dirty="0"/>
              <a:t> </a:t>
            </a:r>
            <a:r>
              <a:rPr lang="en-US" sz="3600" dirty="0" err="1"/>
              <a:t>nhiên</a:t>
            </a:r>
            <a:r>
              <a:rPr lang="en-US" sz="3600" dirty="0"/>
              <a:t> k = 4</a:t>
            </a:r>
            <a:endParaRPr lang="en-US" sz="3600" b="1" dirty="0"/>
          </a:p>
          <a:p>
            <a:pPr lvl="0"/>
            <a:r>
              <a:rPr lang="en-US" sz="3600" dirty="0" err="1"/>
              <a:t>Tính</a:t>
            </a:r>
            <a:r>
              <a:rPr lang="en-US" sz="3600" dirty="0"/>
              <a:t> c</a:t>
            </a:r>
            <a:r>
              <a:rPr lang="en-US" sz="3600" baseline="-25000" dirty="0"/>
              <a:t>1</a:t>
            </a:r>
            <a:r>
              <a:rPr lang="en-US" sz="3600" dirty="0"/>
              <a:t> =  </a:t>
            </a:r>
            <a:r>
              <a:rPr lang="en-US" sz="3600" dirty="0" err="1" smtClean="0"/>
              <a:t>g</a:t>
            </a:r>
            <a:r>
              <a:rPr lang="en-US" sz="3600" baseline="30000" dirty="0" err="1" smtClean="0"/>
              <a:t>k</a:t>
            </a:r>
            <a:r>
              <a:rPr lang="en-US" sz="3600" dirty="0" smtClean="0"/>
              <a:t> mod p = 6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 mod 13 = 10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mod 13 = 9 </a:t>
            </a:r>
            <a:endParaRPr lang="en-US" sz="3600" b="1" dirty="0"/>
          </a:p>
          <a:p>
            <a:pPr lvl="0"/>
            <a:r>
              <a:rPr lang="en-US" sz="3600" dirty="0" err="1"/>
              <a:t>Tính</a:t>
            </a:r>
            <a:r>
              <a:rPr lang="en-US" sz="3600" dirty="0"/>
              <a:t> c</a:t>
            </a:r>
            <a:r>
              <a:rPr lang="en-US" sz="3600" baseline="-25000" dirty="0"/>
              <a:t>2</a:t>
            </a:r>
            <a:r>
              <a:rPr lang="en-US" sz="3600" dirty="0"/>
              <a:t> = m</a:t>
            </a:r>
            <a:r>
              <a:rPr lang="en-US" sz="3600" dirty="0" smtClean="0"/>
              <a:t>. </a:t>
            </a:r>
            <a:r>
              <a:rPr lang="en-US" sz="3600" dirty="0" err="1" smtClean="0"/>
              <a:t>h</a:t>
            </a:r>
            <a:r>
              <a:rPr lang="en-US" sz="3600" baseline="-25000" dirty="0" err="1" smtClean="0"/>
              <a:t>A</a:t>
            </a:r>
            <a:r>
              <a:rPr lang="en-US" sz="3600" baseline="30000" dirty="0" err="1" smtClean="0"/>
              <a:t>k</a:t>
            </a:r>
            <a:r>
              <a:rPr lang="en-US" sz="3600" dirty="0" smtClean="0"/>
              <a:t> </a:t>
            </a:r>
            <a:r>
              <a:rPr lang="en-US" sz="3600" dirty="0"/>
              <a:t>mod p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smtClean="0"/>
              <a:t>(5.3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)mod 13 = 5.3 mod 13 = 2</a:t>
            </a:r>
          </a:p>
          <a:p>
            <a:pPr lvl="0"/>
            <a:r>
              <a:rPr lang="en-US" sz="3600" dirty="0" smtClean="0"/>
              <a:t>B </a:t>
            </a:r>
            <a:r>
              <a:rPr lang="en-US" sz="3600" dirty="0" err="1"/>
              <a:t>gửi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A: c = </a:t>
            </a:r>
            <a:r>
              <a:rPr lang="en-US" sz="3600" dirty="0" smtClean="0"/>
              <a:t>(9, 2)</a:t>
            </a: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(9,2)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NSD A dung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: </a:t>
            </a:r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d = c</a:t>
            </a:r>
            <a:r>
              <a:rPr lang="en-US" sz="3600" baseline="-25000" dirty="0" smtClean="0"/>
              <a:t>1</a:t>
            </a:r>
            <a:r>
              <a:rPr lang="en-US" sz="3600" baseline="30000" dirty="0" smtClean="0"/>
              <a:t>xA</a:t>
            </a:r>
            <a:r>
              <a:rPr lang="en-US" sz="3600" dirty="0" smtClean="0"/>
              <a:t> mod p = 9</a:t>
            </a:r>
            <a:r>
              <a:rPr lang="en-US" sz="3600" baseline="30000" dirty="0" smtClean="0"/>
              <a:t>8</a:t>
            </a:r>
            <a:r>
              <a:rPr lang="en-US" sz="3600" dirty="0" smtClean="0"/>
              <a:t> mod 13 = 4</a:t>
            </a:r>
            <a:r>
              <a:rPr lang="en-US" sz="3600" baseline="30000" dirty="0" smtClean="0"/>
              <a:t>8</a:t>
            </a:r>
            <a:r>
              <a:rPr lang="en-US" sz="3600" dirty="0" smtClean="0"/>
              <a:t> mod 13 = 2</a:t>
            </a:r>
            <a:r>
              <a:rPr lang="en-US" sz="3600" baseline="30000" dirty="0" smtClean="0"/>
              <a:t>16</a:t>
            </a:r>
            <a:r>
              <a:rPr lang="en-US" sz="3600" dirty="0" smtClean="0"/>
              <a:t> mod 13 = 2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 mod 13 = 3  </a:t>
            </a:r>
            <a:endParaRPr lang="en-US" sz="3600" b="1" dirty="0"/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d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 mod p = 3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 mod 13  = (-4) mod 13 = 9 </a:t>
            </a:r>
            <a:endParaRPr lang="en-US" sz="3600" b="1" dirty="0"/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m =  c</a:t>
            </a:r>
            <a:r>
              <a:rPr lang="en-US" sz="3600" baseline="-25000" dirty="0" smtClean="0"/>
              <a:t>2</a:t>
            </a:r>
            <a:r>
              <a:rPr lang="en-US" sz="3600" dirty="0"/>
              <a:t>/ c</a:t>
            </a:r>
            <a:r>
              <a:rPr lang="en-US" sz="3600" baseline="-25000" dirty="0"/>
              <a:t>1</a:t>
            </a:r>
            <a:r>
              <a:rPr lang="en-US" sz="3600" baseline="30000" dirty="0"/>
              <a:t>xA</a:t>
            </a:r>
            <a:r>
              <a:rPr lang="en-US" sz="3600" baseline="-25000" dirty="0"/>
              <a:t>  </a:t>
            </a:r>
            <a:r>
              <a:rPr lang="en-US" sz="3600" baseline="-25000" dirty="0" smtClean="0"/>
              <a:t>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        = (c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.d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 mod p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= (2 .9) mod 13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= 5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/>
          <a:lstStyle/>
          <a:p>
            <a:r>
              <a:rPr lang="en-US" sz="3600" dirty="0" err="1"/>
              <a:t>Vì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p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r>
              <a:rPr lang="en-US" sz="3600" dirty="0"/>
              <a:t> </a:t>
            </a:r>
            <a:r>
              <a:rPr lang="en-US" sz="3600" dirty="0" err="1"/>
              <a:t>lớn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b="1" dirty="0" smtClean="0"/>
              <a:t>g </a:t>
            </a:r>
            <a:r>
              <a:rPr lang="en-US" sz="3600" b="1" dirty="0" err="1"/>
              <a:t>là</a:t>
            </a:r>
            <a:r>
              <a:rPr lang="en-US" sz="3600" b="1" dirty="0"/>
              <a:t> </a:t>
            </a:r>
            <a:r>
              <a:rPr lang="en-US" sz="3600" b="1" dirty="0" err="1"/>
              <a:t>căn</a:t>
            </a:r>
            <a:r>
              <a:rPr lang="en-US" sz="3600" b="1" dirty="0"/>
              <a:t> </a:t>
            </a:r>
            <a:r>
              <a:rPr lang="en-US" sz="3600" b="1" dirty="0" err="1"/>
              <a:t>nguyên</a:t>
            </a:r>
            <a:r>
              <a:rPr lang="en-US" sz="3600" b="1" dirty="0"/>
              <a:t> </a:t>
            </a:r>
            <a:r>
              <a:rPr lang="en-US" sz="3600" b="1" dirty="0" err="1"/>
              <a:t>thủy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p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giản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Nên</a:t>
            </a:r>
            <a:r>
              <a:rPr lang="en-US" sz="3600" dirty="0" smtClean="0"/>
              <a:t> </a:t>
            </a:r>
            <a:r>
              <a:rPr lang="en-US" sz="3600" dirty="0" err="1"/>
              <a:t>thay</a:t>
            </a:r>
            <a:r>
              <a:rPr lang="en-US" sz="3600" dirty="0"/>
              <a:t> </a:t>
            </a:r>
            <a:r>
              <a:rPr lang="en-US" sz="3600" dirty="0" err="1"/>
              <a:t>vì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ta </a:t>
            </a:r>
            <a:r>
              <a:rPr lang="en-US" sz="3600" dirty="0" err="1" smtClean="0"/>
              <a:t>tiếp</a:t>
            </a:r>
            <a:r>
              <a:rPr lang="en-US" sz="3600" dirty="0" smtClean="0"/>
              <a:t> </a:t>
            </a:r>
            <a:r>
              <a:rPr lang="en-US" sz="3600" dirty="0" err="1" smtClean="0"/>
              <a:t>cận</a:t>
            </a:r>
            <a:r>
              <a:rPr lang="en-US" sz="3600" dirty="0" smtClean="0"/>
              <a:t> </a:t>
            </a:r>
            <a:r>
              <a:rPr lang="en-US" sz="3600" dirty="0" err="1" smtClean="0"/>
              <a:t>giống</a:t>
            </a:r>
            <a:r>
              <a:rPr lang="en-US" sz="3600" dirty="0" smtClean="0"/>
              <a:t> </a:t>
            </a:r>
            <a:r>
              <a:rPr lang="en-US" sz="3600" dirty="0" err="1" smtClean="0"/>
              <a:t>như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thuật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 </a:t>
            </a:r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chuẩn</a:t>
            </a:r>
            <a:r>
              <a:rPr lang="en-US" sz="3600" dirty="0" smtClean="0"/>
              <a:t> </a:t>
            </a:r>
            <a:r>
              <a:rPr lang="en-US" sz="3600" dirty="0" err="1" smtClean="0"/>
              <a:t>chữ</a:t>
            </a:r>
            <a:r>
              <a:rPr lang="en-US" sz="3600" dirty="0" smtClean="0"/>
              <a:t> </a:t>
            </a:r>
            <a:r>
              <a:rPr lang="en-US" sz="3600" dirty="0" err="1" smtClean="0"/>
              <a:t>ký</a:t>
            </a:r>
            <a:r>
              <a:rPr lang="en-US" sz="3600" dirty="0" smtClean="0"/>
              <a:t> </a:t>
            </a:r>
            <a:r>
              <a:rPr lang="en-US" sz="3600" dirty="0" err="1" smtClean="0"/>
              <a:t>điện</a:t>
            </a:r>
            <a:r>
              <a:rPr lang="en-US" sz="3600" dirty="0" smtClean="0"/>
              <a:t> </a:t>
            </a:r>
            <a:r>
              <a:rPr lang="en-US" sz="3600" dirty="0" err="1" smtClean="0"/>
              <a:t>tử</a:t>
            </a:r>
            <a:r>
              <a:rPr lang="en-US" sz="3600" dirty="0" smtClean="0"/>
              <a:t> DSA: </a:t>
            </a:r>
          </a:p>
          <a:p>
            <a:r>
              <a:rPr lang="en-US" sz="3600" dirty="0" smtClean="0"/>
              <a:t> </a:t>
            </a:r>
            <a:r>
              <a:rPr lang="en-US" sz="3600" dirty="0" err="1"/>
              <a:t>P</a:t>
            </a:r>
            <a:r>
              <a:rPr lang="en-US" sz="3600" dirty="0" err="1" smtClean="0"/>
              <a:t>hần</a:t>
            </a:r>
            <a:r>
              <a:rPr lang="en-US" sz="3600" dirty="0" smtClean="0"/>
              <a:t> </a:t>
            </a:r>
            <a:r>
              <a:rPr lang="en-US" sz="3600" dirty="0" err="1"/>
              <a:t>tử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g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lựa</a:t>
            </a:r>
            <a:r>
              <a:rPr lang="en-US" sz="3600" dirty="0"/>
              <a:t> </a:t>
            </a:r>
            <a:r>
              <a:rPr lang="en-US" sz="3600" dirty="0" err="1"/>
              <a:t>chọn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dễ</a:t>
            </a:r>
            <a:r>
              <a:rPr lang="en-US" sz="3600" dirty="0"/>
              <a:t> </a:t>
            </a:r>
            <a:r>
              <a:rPr lang="en-US" sz="3600" dirty="0" err="1"/>
              <a:t>dàng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áp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Elgamal</a:t>
            </a:r>
            <a:r>
              <a:rPr lang="en-US" sz="3600" dirty="0"/>
              <a:t>, </a:t>
            </a:r>
            <a:r>
              <a:rPr lang="en-US" sz="3600" dirty="0" err="1"/>
              <a:t>Diffie</a:t>
            </a:r>
            <a:r>
              <a:rPr lang="en-US" sz="3600" dirty="0"/>
              <a:t> – Hellman, DSA,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nhiều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dung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>
            <a:normAutofit/>
          </a:bodyPr>
          <a:lstStyle/>
          <a:p>
            <a:r>
              <a:rPr lang="en-US" sz="3200" dirty="0" err="1"/>
              <a:t>Cặp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tố</a:t>
            </a:r>
            <a:r>
              <a:rPr lang="en-US" sz="3200" dirty="0"/>
              <a:t> p, q: </a:t>
            </a:r>
            <a:r>
              <a:rPr lang="en-US" sz="3200" dirty="0" err="1"/>
              <a:t>thỏa</a:t>
            </a:r>
            <a:r>
              <a:rPr lang="en-US" sz="3200" dirty="0"/>
              <a:t> </a:t>
            </a:r>
            <a:r>
              <a:rPr lang="en-US" sz="3200" dirty="0" err="1"/>
              <a:t>mãn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p-1 chia </a:t>
            </a:r>
            <a:r>
              <a:rPr lang="en-US" sz="3200" dirty="0" err="1"/>
              <a:t>hết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q.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smtClean="0"/>
              <a:t>r </a:t>
            </a:r>
            <a:r>
              <a:rPr lang="en-US" sz="3200" dirty="0" err="1"/>
              <a:t>tùy</a:t>
            </a:r>
            <a:r>
              <a:rPr lang="en-US" sz="3200" dirty="0"/>
              <a:t> ý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Z</a:t>
            </a:r>
            <a:r>
              <a:rPr lang="en-US" sz="3200" baseline="-25000" dirty="0" err="1"/>
              <a:t>p</a:t>
            </a:r>
            <a:r>
              <a:rPr lang="en-US" sz="3200" dirty="0"/>
              <a:t>. (p </a:t>
            </a:r>
            <a:r>
              <a:rPr lang="en-US" sz="3200" dirty="0" err="1"/>
              <a:t>cỡ</a:t>
            </a:r>
            <a:r>
              <a:rPr lang="en-US" sz="3200" dirty="0"/>
              <a:t> 1024 bit, q </a:t>
            </a:r>
            <a:r>
              <a:rPr lang="en-US" sz="3200" dirty="0" err="1"/>
              <a:t>cỡ</a:t>
            </a:r>
            <a:r>
              <a:rPr lang="en-US" sz="3200" dirty="0"/>
              <a:t> 160 bit)</a:t>
            </a:r>
          </a:p>
          <a:p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     g = r</a:t>
            </a:r>
            <a:r>
              <a:rPr lang="en-US" sz="3200" baseline="30000" dirty="0" smtClean="0"/>
              <a:t>p-1/q</a:t>
            </a:r>
            <a:r>
              <a:rPr lang="en-US" sz="3200" dirty="0" smtClean="0"/>
              <a:t> </a:t>
            </a:r>
            <a:r>
              <a:rPr lang="en-US" sz="3200" dirty="0"/>
              <a:t>mod p  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bậc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q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chung</a:t>
            </a:r>
            <a:r>
              <a:rPr lang="en-US" sz="3200" dirty="0" smtClean="0"/>
              <a:t> </a:t>
            </a:r>
            <a:r>
              <a:rPr lang="en-US" sz="3200" dirty="0" err="1" smtClean="0"/>
              <a:t>cặp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 (p, q, g) </a:t>
            </a:r>
          </a:p>
          <a:p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</a:t>
            </a: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hành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 </a:t>
            </a:r>
            <a:r>
              <a:rPr lang="en-US" sz="3200" dirty="0" err="1" smtClean="0"/>
              <a:t>giống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gốc</a:t>
            </a:r>
            <a:r>
              <a:rPr lang="en-US" sz="3200" dirty="0" smtClean="0"/>
              <a:t>,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lưu</a:t>
            </a:r>
            <a:r>
              <a:rPr lang="en-US" sz="3200" dirty="0" smtClean="0"/>
              <a:t> ý:</a:t>
            </a:r>
          </a:p>
          <a:p>
            <a:pPr lvl="1"/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riêng</a:t>
            </a:r>
            <a:r>
              <a:rPr lang="en-US" sz="3200" dirty="0" smtClean="0"/>
              <a:t> </a:t>
            </a:r>
            <a:r>
              <a:rPr lang="en-US" sz="3200" dirty="0" err="1" smtClean="0"/>
              <a:t>x</a:t>
            </a:r>
            <a:r>
              <a:rPr lang="en-US" sz="3200" baseline="-25000" dirty="0" err="1" smtClean="0"/>
              <a:t>A</a:t>
            </a:r>
            <a:r>
              <a:rPr lang="en-US" sz="3200" dirty="0"/>
              <a:t> </a:t>
            </a:r>
            <a:r>
              <a:rPr lang="en-US" sz="3200" dirty="0" smtClean="0"/>
              <a:t>:    1 &lt; </a:t>
            </a:r>
            <a:r>
              <a:rPr lang="en-US" sz="3200" dirty="0" err="1" smtClean="0"/>
              <a:t>x</a:t>
            </a:r>
            <a:r>
              <a:rPr lang="en-US" sz="3200" baseline="-25000" dirty="0" err="1" smtClean="0"/>
              <a:t>A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 &lt; q – 1</a:t>
            </a:r>
          </a:p>
          <a:p>
            <a:pPr lvl="1"/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ngẫu</a:t>
            </a:r>
            <a:r>
              <a:rPr lang="en-US" sz="3200" dirty="0" smtClean="0"/>
              <a:t> </a:t>
            </a:r>
            <a:r>
              <a:rPr lang="en-US" sz="3200" dirty="0" err="1" smtClean="0"/>
              <a:t>nhiên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k: 1 &lt; k &lt; q -1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dung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928"/>
            <a:ext cx="10515600" cy="5708072"/>
          </a:xfrm>
        </p:spPr>
        <p:txBody>
          <a:bodyPr>
            <a:normAutofit/>
          </a:bodyPr>
          <a:lstStyle/>
          <a:p>
            <a:r>
              <a:rPr lang="en-US" sz="3200" dirty="0" err="1"/>
              <a:t>Giả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ta </a:t>
            </a:r>
            <a:r>
              <a:rPr lang="en-US" sz="3200" dirty="0" err="1"/>
              <a:t>chọn</a:t>
            </a:r>
            <a:r>
              <a:rPr lang="en-US" sz="3200" dirty="0"/>
              <a:t> p = 809, q = </a:t>
            </a:r>
            <a:r>
              <a:rPr lang="en-US" sz="3200" dirty="0" smtClean="0"/>
              <a:t>101.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, q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tố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p - 1 chia </a:t>
            </a:r>
            <a:r>
              <a:rPr lang="en-US" sz="3200" dirty="0" err="1" smtClean="0"/>
              <a:t>hết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q.  </a:t>
            </a:r>
          </a:p>
          <a:p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ngẫu</a:t>
            </a:r>
            <a:r>
              <a:rPr lang="en-US" sz="3200" dirty="0" smtClean="0"/>
              <a:t> </a:t>
            </a:r>
            <a:r>
              <a:rPr lang="en-US" sz="3200" dirty="0" err="1" smtClean="0"/>
              <a:t>nhiên</a:t>
            </a:r>
            <a:r>
              <a:rPr lang="en-US" sz="3200" dirty="0" smtClean="0"/>
              <a:t>:  h </a:t>
            </a:r>
            <a:r>
              <a:rPr lang="en-US" sz="3200" dirty="0"/>
              <a:t>= 3. </a:t>
            </a:r>
            <a:endParaRPr lang="en-US" sz="3200" dirty="0" smtClean="0"/>
          </a:p>
          <a:p>
            <a:r>
              <a:rPr lang="en-US" sz="3200" dirty="0" smtClean="0"/>
              <a:t>Ta </a:t>
            </a:r>
            <a:r>
              <a:rPr lang="en-US" sz="3200" dirty="0" err="1"/>
              <a:t>có</a:t>
            </a:r>
            <a:r>
              <a:rPr lang="en-US" sz="3200" dirty="0"/>
              <a:t> g = h</a:t>
            </a:r>
            <a:r>
              <a:rPr lang="en-US" sz="3200" baseline="30000" dirty="0"/>
              <a:t>(809-1/101)</a:t>
            </a:r>
            <a:r>
              <a:rPr lang="en-US" sz="3200" dirty="0"/>
              <a:t> mod </a:t>
            </a:r>
            <a:r>
              <a:rPr lang="en-US" sz="3200" dirty="0" smtClean="0"/>
              <a:t>809 </a:t>
            </a:r>
          </a:p>
          <a:p>
            <a:r>
              <a:rPr lang="en-US" sz="3200" dirty="0" smtClean="0"/>
              <a:t>             = 3</a:t>
            </a:r>
            <a:r>
              <a:rPr lang="en-US" sz="3200" baseline="30000" dirty="0" smtClean="0"/>
              <a:t>(809-1/101)</a:t>
            </a:r>
            <a:r>
              <a:rPr lang="en-US" sz="3200" dirty="0" smtClean="0"/>
              <a:t> mod 809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=  3</a:t>
            </a:r>
            <a:r>
              <a:rPr lang="en-US" sz="3200" baseline="30000" dirty="0" smtClean="0"/>
              <a:t>8</a:t>
            </a:r>
            <a:r>
              <a:rPr lang="en-US" sz="3200" dirty="0" smtClean="0"/>
              <a:t> mod 809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= 89</a:t>
            </a:r>
            <a:endParaRPr lang="en-US" sz="3200" dirty="0"/>
          </a:p>
          <a:p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/>
              <a:t>đó</a:t>
            </a:r>
            <a:r>
              <a:rPr lang="en-US" sz="3200" dirty="0"/>
              <a:t> g = 89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Aben</a:t>
            </a:r>
            <a:r>
              <a:rPr lang="en-US" sz="3200" dirty="0"/>
              <a:t> </a:t>
            </a:r>
            <a:r>
              <a:rPr lang="en-US" sz="3200" dirty="0" err="1"/>
              <a:t>bậc</a:t>
            </a:r>
            <a:r>
              <a:rPr lang="en-US" sz="3200" dirty="0"/>
              <a:t> 101: g</a:t>
            </a:r>
            <a:r>
              <a:rPr lang="en-US" sz="3200" baseline="30000" dirty="0"/>
              <a:t>101</a:t>
            </a:r>
            <a:r>
              <a:rPr lang="en-US" sz="3200" dirty="0"/>
              <a:t> mod 809 = 89</a:t>
            </a:r>
            <a:r>
              <a:rPr lang="en-US" sz="3200" baseline="30000" dirty="0"/>
              <a:t>101</a:t>
            </a:r>
            <a:r>
              <a:rPr lang="en-US" sz="3200" dirty="0"/>
              <a:t> mod 809 = 1. </a:t>
            </a:r>
            <a:endParaRPr lang="en-US" sz="3200" dirty="0" smtClean="0"/>
          </a:p>
          <a:p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chung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(809, 101, 89)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69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5639"/>
          </a:xfrm>
        </p:spPr>
        <p:txBody>
          <a:bodyPr>
            <a:normAutofit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</a:t>
            </a:r>
            <a:r>
              <a:rPr lang="en-US" sz="3200" dirty="0" err="1"/>
              <a:t>Elgamal</a:t>
            </a:r>
            <a:r>
              <a:rPr lang="en-US" sz="3200" dirty="0"/>
              <a:t>:  </a:t>
            </a:r>
            <a:r>
              <a:rPr lang="en-US" sz="3200" dirty="0" err="1"/>
              <a:t>người</a:t>
            </a:r>
            <a:r>
              <a:rPr lang="en-US" sz="3200" dirty="0"/>
              <a:t> A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khóa</a:t>
            </a:r>
            <a:r>
              <a:rPr lang="en-US" sz="3200" dirty="0"/>
              <a:t> </a:t>
            </a:r>
            <a:r>
              <a:rPr lang="en-US" sz="3200" dirty="0" err="1"/>
              <a:t>riêng</a:t>
            </a:r>
            <a:r>
              <a:rPr lang="en-US" sz="3200" dirty="0"/>
              <a:t> </a:t>
            </a:r>
            <a:r>
              <a:rPr lang="en-US" sz="3200" dirty="0" err="1"/>
              <a:t>x</a:t>
            </a:r>
            <a:r>
              <a:rPr lang="en-US" sz="3200" baseline="-25000" dirty="0" err="1"/>
              <a:t>A</a:t>
            </a:r>
            <a:r>
              <a:rPr lang="en-US" sz="3200" dirty="0"/>
              <a:t>  = 31,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khóa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y</a:t>
            </a:r>
            <a:r>
              <a:rPr lang="en-US" sz="3200" baseline="-25000" dirty="0" err="1"/>
              <a:t>A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30000" dirty="0" err="1"/>
              <a:t>xA</a:t>
            </a:r>
            <a:r>
              <a:rPr lang="en-US" sz="3200" dirty="0"/>
              <a:t> mod p = 89</a:t>
            </a:r>
            <a:r>
              <a:rPr lang="en-US" sz="3200" baseline="30000" dirty="0"/>
              <a:t>31</a:t>
            </a:r>
            <a:r>
              <a:rPr lang="en-US" sz="3200" dirty="0"/>
              <a:t> mod 809 = 613   </a:t>
            </a:r>
          </a:p>
          <a:p>
            <a:r>
              <a:rPr lang="en-US" sz="3200" dirty="0"/>
              <a:t> B </a:t>
            </a:r>
            <a:r>
              <a:rPr lang="en-US" sz="3200" dirty="0" err="1"/>
              <a:t>mã</a:t>
            </a:r>
            <a:r>
              <a:rPr lang="en-US" sz="3200" dirty="0"/>
              <a:t> M = 723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F</a:t>
            </a:r>
            <a:r>
              <a:rPr lang="en-US" sz="3200" baseline="-25000" dirty="0" err="1"/>
              <a:t>p</a:t>
            </a:r>
            <a:r>
              <a:rPr lang="en-US" sz="3200" baseline="30000" dirty="0"/>
              <a:t>*</a:t>
            </a:r>
            <a:r>
              <a:rPr lang="en-US" sz="3200" dirty="0"/>
              <a:t>, </a:t>
            </a:r>
            <a:r>
              <a:rPr lang="en-US" sz="3200" dirty="0" err="1"/>
              <a:t>lấy</a:t>
            </a:r>
            <a:r>
              <a:rPr lang="en-US" sz="3200" dirty="0"/>
              <a:t> k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, </a:t>
            </a:r>
            <a:r>
              <a:rPr lang="en-US" sz="3200" dirty="0" err="1"/>
              <a:t>chẳng</a:t>
            </a:r>
            <a:r>
              <a:rPr lang="en-US" sz="3200" dirty="0"/>
              <a:t> </a:t>
            </a:r>
            <a:r>
              <a:rPr lang="en-US" sz="3200" dirty="0" err="1"/>
              <a:t>hạn</a:t>
            </a:r>
            <a:r>
              <a:rPr lang="en-US" sz="3200" dirty="0"/>
              <a:t> k = 53</a:t>
            </a:r>
          </a:p>
          <a:p>
            <a:r>
              <a:rPr lang="en-US" sz="3200" dirty="0"/>
              <a:t>B </a:t>
            </a:r>
            <a:r>
              <a:rPr lang="en-US" sz="3200" dirty="0" err="1"/>
              <a:t>tính</a:t>
            </a:r>
            <a:r>
              <a:rPr lang="en-US" sz="3200" dirty="0"/>
              <a:t>: </a:t>
            </a:r>
            <a:r>
              <a:rPr lang="en-US" sz="3200" dirty="0" err="1"/>
              <a:t>g</a:t>
            </a:r>
            <a:r>
              <a:rPr lang="en-US" sz="3200" baseline="30000" dirty="0" err="1"/>
              <a:t>k</a:t>
            </a:r>
            <a:r>
              <a:rPr lang="en-US" sz="3200" dirty="0"/>
              <a:t> = 89</a:t>
            </a:r>
            <a:r>
              <a:rPr lang="en-US" sz="3200" baseline="30000" dirty="0"/>
              <a:t>53</a:t>
            </a:r>
            <a:r>
              <a:rPr lang="en-US" sz="3200" dirty="0"/>
              <a:t> mod 809 = 745</a:t>
            </a:r>
          </a:p>
          <a:p>
            <a:r>
              <a:rPr lang="en-US" sz="3200" dirty="0"/>
              <a:t>         </a:t>
            </a:r>
            <a:r>
              <a:rPr lang="en-US" sz="3200" dirty="0" err="1"/>
              <a:t>m.y</a:t>
            </a:r>
            <a:r>
              <a:rPr lang="en-US" sz="3200" baseline="-25000" dirty="0" err="1"/>
              <a:t>A</a:t>
            </a:r>
            <a:r>
              <a:rPr lang="en-US" sz="3200" baseline="30000" dirty="0" err="1"/>
              <a:t>k</a:t>
            </a:r>
            <a:r>
              <a:rPr lang="en-US" sz="3200" dirty="0"/>
              <a:t> = 723. 613</a:t>
            </a:r>
            <a:r>
              <a:rPr lang="en-US" sz="3200" baseline="30000" dirty="0"/>
              <a:t>53</a:t>
            </a:r>
            <a:r>
              <a:rPr lang="en-US" sz="3200" dirty="0"/>
              <a:t> mod 809 = 723.578 mod 809 = 450 </a:t>
            </a:r>
          </a:p>
          <a:p>
            <a:r>
              <a:rPr lang="en-US" sz="3200" dirty="0"/>
              <a:t>B </a:t>
            </a:r>
            <a:r>
              <a:rPr lang="en-US" sz="3200" dirty="0" err="1"/>
              <a:t>gửi</a:t>
            </a:r>
            <a:r>
              <a:rPr lang="en-US" sz="3200" dirty="0"/>
              <a:t> (745, 450)  </a:t>
            </a:r>
            <a:r>
              <a:rPr lang="en-US" sz="3200" dirty="0" err="1"/>
              <a:t>cho</a:t>
            </a:r>
            <a:r>
              <a:rPr lang="en-US" sz="3200" dirty="0"/>
              <a:t> A</a:t>
            </a:r>
          </a:p>
          <a:p>
            <a:r>
              <a:rPr lang="en-US" sz="3200" dirty="0"/>
              <a:t>A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mã</a:t>
            </a:r>
            <a:r>
              <a:rPr lang="en-US" sz="3200" dirty="0"/>
              <a:t>, </a:t>
            </a:r>
            <a:r>
              <a:rPr lang="en-US" sz="3200" dirty="0" err="1"/>
              <a:t>tính</a:t>
            </a:r>
            <a:r>
              <a:rPr lang="en-US" sz="3200" dirty="0"/>
              <a:t> m = 450 / 745</a:t>
            </a:r>
            <a:r>
              <a:rPr lang="en-US" sz="3200" baseline="30000" dirty="0"/>
              <a:t>31</a:t>
            </a:r>
            <a:r>
              <a:rPr lang="en-US" sz="3200" dirty="0"/>
              <a:t> mod 809 = 450 /578 mod 809 = 450*7 mod 809 = 723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RSA –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(p, 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Mã RSA đòi hỏi mỗi người sử dụng có một cặp số nguyên tố lớn (p, q) riêng</a:t>
            </a:r>
            <a:r>
              <a:rPr lang="pt-BR" sz="3600" dirty="0" smtClean="0"/>
              <a:t>.</a:t>
            </a:r>
          </a:p>
          <a:p>
            <a:r>
              <a:rPr lang="pt-BR" sz="3600" dirty="0" smtClean="0"/>
              <a:t> </a:t>
            </a:r>
            <a:r>
              <a:rPr lang="pt-BR" sz="3600" dirty="0"/>
              <a:t>Hai người sử dụng không được dùng chung cặp số </a:t>
            </a:r>
            <a:r>
              <a:rPr lang="pt-BR" sz="3600" dirty="0" smtClean="0"/>
              <a:t>  (</a:t>
            </a:r>
            <a:r>
              <a:rPr lang="pt-BR" sz="3600" dirty="0"/>
              <a:t>p, q), vì như vậy sẽ lộ khóa riêng. </a:t>
            </a:r>
            <a:endParaRPr lang="pt-BR" sz="3600" dirty="0" smtClean="0"/>
          </a:p>
          <a:p>
            <a:r>
              <a:rPr lang="pt-BR" sz="3600" dirty="0" smtClean="0"/>
              <a:t>Chính </a:t>
            </a:r>
            <a:r>
              <a:rPr lang="pt-BR" sz="3600" dirty="0"/>
              <a:t>vì vậy mã khóa công khai RSA đòi hỏi trả giá tính toán nhiều, vì kiểm tra số nguyên tố lớn là việc làm không đơn giản. 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Elgamal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Người ta mong muốn một loại mã khóa công khai mà có các số nguyên tố lớn dùng chung, </a:t>
            </a:r>
            <a:endParaRPr lang="pt-BR" sz="3600" dirty="0" smtClean="0"/>
          </a:p>
          <a:p>
            <a:r>
              <a:rPr lang="pt-BR" sz="3600" dirty="0" smtClean="0"/>
              <a:t>ở </a:t>
            </a:r>
            <a:r>
              <a:rPr lang="pt-BR" sz="3600" dirty="0"/>
              <a:t>đó mỗi người sử dụng chỉ việc chọn cho mình một khóa riêng và tính </a:t>
            </a:r>
            <a:r>
              <a:rPr lang="pt-BR" sz="3600" dirty="0" smtClean="0"/>
              <a:t>toán </a:t>
            </a:r>
            <a:r>
              <a:rPr lang="pt-BR" sz="3600" dirty="0"/>
              <a:t>khóa công khai chia sẻ với mọi người, </a:t>
            </a:r>
            <a:endParaRPr lang="pt-BR" sz="3600" dirty="0" smtClean="0"/>
          </a:p>
          <a:p>
            <a:r>
              <a:rPr lang="pt-BR" sz="3600" dirty="0" smtClean="0"/>
              <a:t>mà </a:t>
            </a:r>
            <a:r>
              <a:rPr lang="pt-BR" sz="3600" dirty="0"/>
              <a:t>việc tìm khóa riêng khi biết khóa công khai vẫn là một bài toán khó. </a:t>
            </a: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357745"/>
            <a:ext cx="10993582" cy="4819218"/>
          </a:xfrm>
        </p:spPr>
        <p:txBody>
          <a:bodyPr>
            <a:normAutofit/>
          </a:bodyPr>
          <a:lstStyle/>
          <a:p>
            <a:r>
              <a:rPr lang="pt-BR" sz="3600" dirty="0"/>
              <a:t>Người ta mong muốn một loại mã khóa công khai mà có các số nguyên tố lớn dùng chung, </a:t>
            </a:r>
            <a:endParaRPr lang="pt-BR" sz="3600" dirty="0" smtClean="0"/>
          </a:p>
          <a:p>
            <a:r>
              <a:rPr lang="pt-BR" sz="3600" dirty="0" smtClean="0"/>
              <a:t>ở </a:t>
            </a:r>
            <a:r>
              <a:rPr lang="pt-BR" sz="3600" dirty="0"/>
              <a:t>đó mỗi người sử dụng chỉ việc chọn cho mình một khóa riêng và tính </a:t>
            </a:r>
            <a:r>
              <a:rPr lang="pt-BR" sz="3600" dirty="0" smtClean="0"/>
              <a:t>toán </a:t>
            </a:r>
            <a:r>
              <a:rPr lang="pt-BR" sz="3600" dirty="0"/>
              <a:t>khóa công khai chia sẻ với mọi người, mà việc tìm khóa riêng khi biết khóa công khai vẫn là một bài toán khó. </a:t>
            </a:r>
            <a:endParaRPr lang="pt-BR" sz="3600" dirty="0" smtClean="0"/>
          </a:p>
          <a:p>
            <a:r>
              <a:rPr lang="pt-BR" sz="3600" dirty="0"/>
              <a:t>Giả sử p là s</a:t>
            </a:r>
            <a:r>
              <a:rPr lang="en-US" sz="3600" dirty="0"/>
              <a:t>ố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 smtClean="0"/>
              <a:t>tố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b="1" dirty="0"/>
              <a:t>g</a:t>
            </a:r>
            <a:r>
              <a:rPr lang="en-US" sz="3600" b="1" dirty="0" smtClean="0"/>
              <a:t> </a:t>
            </a:r>
            <a:r>
              <a:rPr lang="en-US" sz="3600" b="1" dirty="0" err="1"/>
              <a:t>là</a:t>
            </a:r>
            <a:r>
              <a:rPr lang="en-US" sz="3600" b="1" dirty="0"/>
              <a:t> </a:t>
            </a:r>
            <a:r>
              <a:rPr lang="en-US" sz="3600" b="1" dirty="0" err="1"/>
              <a:t>căn</a:t>
            </a:r>
            <a:r>
              <a:rPr lang="en-US" sz="3600" b="1" dirty="0"/>
              <a:t> </a:t>
            </a:r>
            <a:r>
              <a:rPr lang="en-US" sz="3600" b="1" dirty="0" err="1"/>
              <a:t>nguyên</a:t>
            </a:r>
            <a:r>
              <a:rPr lang="en-US" sz="3600" b="1" dirty="0"/>
              <a:t> </a:t>
            </a:r>
            <a:r>
              <a:rPr lang="en-US" sz="3600" b="1" dirty="0" err="1"/>
              <a:t>thủy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p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Cặp</a:t>
            </a:r>
            <a:r>
              <a:rPr lang="en-US" sz="3600" dirty="0" smtClean="0"/>
              <a:t> </a:t>
            </a:r>
            <a:r>
              <a:rPr lang="en-US" sz="3600" dirty="0" err="1" smtClean="0"/>
              <a:t>tham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dung </a:t>
            </a:r>
            <a:r>
              <a:rPr lang="en-US" sz="3600" dirty="0" err="1" smtClean="0"/>
              <a:t>chung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(p, </a:t>
            </a:r>
            <a:r>
              <a:rPr lang="en-US" sz="3600" dirty="0"/>
              <a:t>g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53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/>
              <a:t>, </a:t>
            </a:r>
            <a:r>
              <a:rPr lang="en-US" dirty="0" err="1"/>
              <a:t>h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  <a:r>
              <a:rPr lang="en-US" baseline="-25000" dirty="0" smtClean="0"/>
              <a:t>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0"/>
            <a:ext cx="10515600" cy="5320145"/>
          </a:xfrm>
        </p:spPr>
        <p:txBody>
          <a:bodyPr>
            <a:normAutofit fontScale="92500"/>
          </a:bodyPr>
          <a:lstStyle/>
          <a:p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người</a:t>
            </a:r>
            <a:r>
              <a:rPr lang="en-US" sz="3600" dirty="0" smtClean="0"/>
              <a:t>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rồi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NSD A </a:t>
            </a: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:   1 &lt;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&lt; p -1</a:t>
            </a:r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A: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			</a:t>
            </a:r>
            <a:r>
              <a:rPr lang="en-US" sz="3600" dirty="0" err="1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= </a:t>
            </a:r>
            <a:r>
              <a:rPr lang="en-US" sz="3600" dirty="0" err="1"/>
              <a:t>g</a:t>
            </a:r>
            <a:r>
              <a:rPr lang="en-US" sz="3600" baseline="30000" dirty="0" err="1" smtClean="0"/>
              <a:t>Xa</a:t>
            </a:r>
            <a:r>
              <a:rPr lang="en-US" sz="3600" dirty="0" smtClean="0"/>
              <a:t> mod p  </a:t>
            </a:r>
          </a:p>
          <a:p>
            <a:r>
              <a:rPr lang="en-US" sz="3600" dirty="0" err="1" smtClean="0"/>
              <a:t>Bộ</a:t>
            </a:r>
            <a:r>
              <a:rPr lang="en-US" sz="3600" dirty="0" smtClean="0"/>
              <a:t> </a:t>
            </a:r>
            <a:r>
              <a:rPr lang="en-US" sz="3600" dirty="0" err="1" smtClean="0"/>
              <a:t>tham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dùng</a:t>
            </a:r>
            <a:r>
              <a:rPr lang="en-US" sz="3600" dirty="0" smtClean="0"/>
              <a:t> </a:t>
            </a:r>
            <a:r>
              <a:rPr lang="en-US" sz="3600" dirty="0" err="1" smtClean="0"/>
              <a:t>chung</a:t>
            </a:r>
            <a:r>
              <a:rPr lang="en-US" sz="3600" dirty="0" smtClean="0"/>
              <a:t>  (p, g)</a:t>
            </a:r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NSD A: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endParaRPr lang="en-US" sz="3600" dirty="0" smtClean="0"/>
          </a:p>
          <a:p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A: </a:t>
            </a:r>
            <a:r>
              <a:rPr lang="en-US" sz="3600" dirty="0" err="1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  </a:t>
            </a:r>
            <a:endParaRPr lang="en-US" sz="3600" baseline="30000" dirty="0" smtClean="0"/>
          </a:p>
          <a:p>
            <a:r>
              <a:rPr lang="en-US" sz="3600" dirty="0" err="1" smtClean="0"/>
              <a:t>Biết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khó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: </a:t>
            </a:r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 </a:t>
            </a:r>
            <a:r>
              <a:rPr lang="en-US" sz="3600" dirty="0" err="1" smtClean="0"/>
              <a:t>Logarit</a:t>
            </a:r>
            <a:r>
              <a:rPr lang="en-US" sz="3600" dirty="0" smtClean="0"/>
              <a:t> </a:t>
            </a:r>
            <a:r>
              <a:rPr lang="en-US" sz="3600" dirty="0" err="1" smtClean="0"/>
              <a:t>rời</a:t>
            </a:r>
            <a:r>
              <a:rPr lang="en-US" sz="3600" dirty="0" smtClean="0"/>
              <a:t> </a:t>
            </a:r>
            <a:r>
              <a:rPr lang="en-US" sz="3600" dirty="0" err="1" smtClean="0"/>
              <a:t>rạc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(p, 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52647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Cho p = 809 </a:t>
            </a:r>
            <a:r>
              <a:rPr lang="en-US" sz="3600" dirty="0" err="1"/>
              <a:t>và</a:t>
            </a:r>
            <a:r>
              <a:rPr lang="en-US" sz="3600" dirty="0"/>
              <a:t> g = </a:t>
            </a:r>
            <a:r>
              <a:rPr lang="en-US" sz="3600" dirty="0" smtClean="0"/>
              <a:t>3 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thủy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p </a:t>
            </a:r>
          </a:p>
          <a:p>
            <a:pPr marL="0" indent="0">
              <a:buNone/>
            </a:pPr>
            <a:r>
              <a:rPr lang="en-US" sz="3600" dirty="0" smtClean="0"/>
              <a:t>(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g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căn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thủy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p, </a:t>
            </a:r>
            <a:r>
              <a:rPr lang="en-US" sz="3600" dirty="0" err="1"/>
              <a:t>tuy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giản</a:t>
            </a:r>
            <a:r>
              <a:rPr lang="en-US" sz="3600" dirty="0"/>
              <a:t>). </a:t>
            </a:r>
            <a:endParaRPr lang="en-US" sz="3600" b="1" dirty="0"/>
          </a:p>
          <a:p>
            <a:r>
              <a:rPr lang="en-US" sz="3600" dirty="0"/>
              <a:t>A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 smtClean="0"/>
              <a:t>cặp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-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/>
              <a:t>khai</a:t>
            </a:r>
            <a:r>
              <a:rPr lang="en-US" sz="3600" dirty="0"/>
              <a:t>: </a:t>
            </a:r>
            <a:endParaRPr lang="en-US" sz="3600" b="1" dirty="0"/>
          </a:p>
          <a:p>
            <a:r>
              <a:rPr lang="en-US" sz="3600" dirty="0" err="1"/>
              <a:t>Khóa</a:t>
            </a:r>
            <a:r>
              <a:rPr lang="en-US" sz="3600" dirty="0"/>
              <a:t> </a:t>
            </a:r>
            <a:r>
              <a:rPr lang="en-US" sz="3600" dirty="0" err="1"/>
              <a:t>riêng</a:t>
            </a:r>
            <a:r>
              <a:rPr lang="en-US" sz="3600" dirty="0"/>
              <a:t> </a:t>
            </a:r>
            <a:r>
              <a:rPr lang="en-US" sz="3600" dirty="0" err="1"/>
              <a:t>x</a:t>
            </a:r>
            <a:r>
              <a:rPr lang="en-US" sz="3600" baseline="-25000" dirty="0" err="1"/>
              <a:t>A</a:t>
            </a:r>
            <a:r>
              <a:rPr lang="en-US" sz="3600" baseline="-25000" dirty="0"/>
              <a:t> = </a:t>
            </a:r>
            <a:r>
              <a:rPr lang="en-US" sz="3600" dirty="0"/>
              <a:t> 57, </a:t>
            </a:r>
            <a:endParaRPr lang="en-US" sz="3600" b="1" dirty="0"/>
          </a:p>
          <a:p>
            <a:r>
              <a:rPr lang="en-US" sz="3600" dirty="0" err="1"/>
              <a:t>Khóa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khai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A: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err="1" smtClean="0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g</a:t>
            </a:r>
            <a:r>
              <a:rPr lang="en-US" sz="3600" baseline="30000" dirty="0" err="1"/>
              <a:t>xA</a:t>
            </a:r>
            <a:r>
              <a:rPr lang="en-US" sz="3600" dirty="0"/>
              <a:t> = 3</a:t>
            </a:r>
            <a:r>
              <a:rPr lang="en-US" sz="3600" baseline="30000" dirty="0"/>
              <a:t>57</a:t>
            </a:r>
            <a:r>
              <a:rPr lang="en-US" sz="3600" dirty="0"/>
              <a:t> mod 809 = </a:t>
            </a:r>
            <a:r>
              <a:rPr lang="en-US" sz="3600" dirty="0" smtClean="0"/>
              <a:t>3.(3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28</a:t>
            </a:r>
            <a:r>
              <a:rPr lang="en-US" sz="3600" dirty="0" smtClean="0"/>
              <a:t> mod 809 = 3.(9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14</a:t>
            </a:r>
            <a:r>
              <a:rPr lang="en-US" sz="3600" dirty="0" smtClean="0"/>
              <a:t> mod 809 =   3.(81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7</a:t>
            </a:r>
            <a:r>
              <a:rPr lang="en-US" sz="3600" dirty="0" smtClean="0"/>
              <a:t> mod 809 = 3.89.(89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mod 809 =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(3.89.640).640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mod 809 = (181. 246) mod 809 = 31  </a:t>
            </a:r>
            <a:r>
              <a:rPr lang="en-US" sz="3600" baseline="30000" dirty="0" smtClean="0"/>
              <a:t>     </a:t>
            </a: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738253"/>
          </a:xfrm>
        </p:spPr>
        <p:txBody>
          <a:bodyPr/>
          <a:lstStyle/>
          <a:p>
            <a:r>
              <a:rPr lang="en-US" sz="3600" dirty="0" smtClean="0"/>
              <a:t>NSD B </a:t>
            </a:r>
            <a:r>
              <a:rPr lang="en-US" sz="3600" dirty="0" err="1" smtClean="0"/>
              <a:t>dùng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NSD A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 </a:t>
            </a:r>
            <a:r>
              <a:rPr lang="en-US" sz="3600" dirty="0" err="1" smtClean="0"/>
              <a:t>hóa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điệp</a:t>
            </a:r>
            <a:r>
              <a:rPr lang="en-US" sz="3600" dirty="0" smtClean="0"/>
              <a:t> m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A. </a:t>
            </a:r>
          </a:p>
          <a:p>
            <a:r>
              <a:rPr lang="en-US" sz="3600" dirty="0" smtClean="0"/>
              <a:t>B </a:t>
            </a:r>
            <a:r>
              <a:rPr lang="en-US" sz="3600" dirty="0" err="1" smtClean="0"/>
              <a:t>mã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điệp</a:t>
            </a:r>
            <a:r>
              <a:rPr lang="en-US" sz="3600" dirty="0" smtClean="0"/>
              <a:t> m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A: </a:t>
            </a:r>
            <a:endParaRPr lang="en-US" sz="3600" b="1" dirty="0" smtClean="0"/>
          </a:p>
          <a:p>
            <a:pPr lvl="0"/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ngẫu</a:t>
            </a:r>
            <a:r>
              <a:rPr lang="en-US" sz="3600" dirty="0" smtClean="0"/>
              <a:t> </a:t>
            </a:r>
            <a:r>
              <a:rPr lang="en-US" sz="3600" dirty="0" err="1" smtClean="0"/>
              <a:t>nhiên</a:t>
            </a:r>
            <a:r>
              <a:rPr lang="en-US" sz="3600" dirty="0" smtClean="0"/>
              <a:t> k </a:t>
            </a:r>
            <a:endParaRPr lang="en-US" sz="3600" b="1" dirty="0" smtClean="0"/>
          </a:p>
          <a:p>
            <a:pPr lvl="0"/>
            <a:r>
              <a:rPr lang="en-US" sz="3600" dirty="0" err="1" smtClean="0"/>
              <a:t>Tính</a:t>
            </a:r>
            <a:r>
              <a:rPr lang="en-US" sz="3600" dirty="0" smtClean="0"/>
              <a:t> c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= </a:t>
            </a:r>
            <a:r>
              <a:rPr lang="en-US" sz="3600" dirty="0" err="1" smtClean="0"/>
              <a:t>g</a:t>
            </a:r>
            <a:r>
              <a:rPr lang="en-US" sz="3600" baseline="30000" dirty="0" err="1"/>
              <a:t>k</a:t>
            </a:r>
            <a:r>
              <a:rPr lang="en-US" sz="3600" dirty="0" smtClean="0"/>
              <a:t> mod p </a:t>
            </a:r>
            <a:endParaRPr lang="en-US" sz="3600" b="1" dirty="0" smtClean="0"/>
          </a:p>
          <a:p>
            <a:pPr lvl="0"/>
            <a:r>
              <a:rPr lang="en-US" sz="3600" dirty="0" err="1" smtClean="0"/>
              <a:t>Tính</a:t>
            </a:r>
            <a:r>
              <a:rPr lang="en-US" sz="3600" dirty="0" smtClean="0"/>
              <a:t> c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= m. </a:t>
            </a:r>
            <a:r>
              <a:rPr lang="en-US" sz="3600" dirty="0" err="1" smtClean="0"/>
              <a:t>h</a:t>
            </a:r>
            <a:r>
              <a:rPr lang="en-US" sz="3600" baseline="-25000" dirty="0" err="1" smtClean="0"/>
              <a:t>A</a:t>
            </a:r>
            <a:r>
              <a:rPr lang="en-US" sz="3600" baseline="30000" dirty="0" err="1" smtClean="0"/>
              <a:t>k</a:t>
            </a:r>
            <a:r>
              <a:rPr lang="en-US" sz="3600" dirty="0" smtClean="0"/>
              <a:t> mod p</a:t>
            </a:r>
            <a:endParaRPr lang="en-US" sz="3600" b="1" dirty="0" smtClean="0"/>
          </a:p>
          <a:p>
            <a:pPr lvl="0"/>
            <a:r>
              <a:rPr lang="en-US" sz="3600" dirty="0" smtClean="0"/>
              <a:t>B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A: c = (c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, c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</a:t>
            </a:r>
            <a:endParaRPr lang="en-US" sz="36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m = 270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6"/>
            <a:ext cx="10515600" cy="4791508"/>
          </a:xfrm>
        </p:spPr>
        <p:txBody>
          <a:bodyPr/>
          <a:lstStyle/>
          <a:p>
            <a:r>
              <a:rPr lang="en-US" sz="3600" dirty="0" smtClean="0"/>
              <a:t>NSD B </a:t>
            </a:r>
            <a:r>
              <a:rPr lang="en-US" sz="3600" dirty="0" err="1" smtClean="0"/>
              <a:t>dùng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NSD A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 </a:t>
            </a:r>
            <a:r>
              <a:rPr lang="en-US" sz="3600" dirty="0" err="1" smtClean="0"/>
              <a:t>hóa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điệp</a:t>
            </a:r>
            <a:r>
              <a:rPr lang="en-US" sz="3600" dirty="0" smtClean="0"/>
              <a:t> m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A. </a:t>
            </a:r>
          </a:p>
          <a:p>
            <a:r>
              <a:rPr lang="en-US" sz="3600" dirty="0"/>
              <a:t>B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điệp</a:t>
            </a:r>
            <a:r>
              <a:rPr lang="en-US" sz="3600" dirty="0"/>
              <a:t> m = 270 </a:t>
            </a:r>
            <a:r>
              <a:rPr lang="en-US" sz="3600" dirty="0" err="1"/>
              <a:t>gửi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A: </a:t>
            </a:r>
            <a:endParaRPr lang="en-US" sz="3600" b="1" dirty="0"/>
          </a:p>
          <a:p>
            <a:pPr lvl="0"/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ngẫu</a:t>
            </a:r>
            <a:r>
              <a:rPr lang="en-US" sz="3600" dirty="0"/>
              <a:t> </a:t>
            </a:r>
            <a:r>
              <a:rPr lang="en-US" sz="3600" dirty="0" err="1"/>
              <a:t>nhiên</a:t>
            </a:r>
            <a:r>
              <a:rPr lang="en-US" sz="3600" dirty="0"/>
              <a:t> k = 150</a:t>
            </a:r>
            <a:endParaRPr lang="en-US" sz="3600" b="1" dirty="0"/>
          </a:p>
          <a:p>
            <a:pPr lvl="0"/>
            <a:r>
              <a:rPr lang="en-US" sz="3600" dirty="0" err="1"/>
              <a:t>Tính</a:t>
            </a:r>
            <a:r>
              <a:rPr lang="en-US" sz="3600" dirty="0"/>
              <a:t> c</a:t>
            </a:r>
            <a:r>
              <a:rPr lang="en-US" sz="3600" baseline="-25000" dirty="0"/>
              <a:t>1</a:t>
            </a:r>
            <a:r>
              <a:rPr lang="en-US" sz="3600" dirty="0"/>
              <a:t> = 3</a:t>
            </a:r>
            <a:r>
              <a:rPr lang="en-US" sz="3600" baseline="30000" dirty="0"/>
              <a:t>150</a:t>
            </a:r>
            <a:r>
              <a:rPr lang="en-US" sz="3600" dirty="0"/>
              <a:t> mod 809 = 665</a:t>
            </a:r>
            <a:endParaRPr lang="en-US" sz="3600" b="1" dirty="0"/>
          </a:p>
          <a:p>
            <a:pPr lvl="0"/>
            <a:r>
              <a:rPr lang="en-US" sz="3600" dirty="0" err="1"/>
              <a:t>Tính</a:t>
            </a:r>
            <a:r>
              <a:rPr lang="en-US" sz="3600" dirty="0"/>
              <a:t> c</a:t>
            </a:r>
            <a:r>
              <a:rPr lang="en-US" sz="3600" baseline="-25000" dirty="0"/>
              <a:t>2</a:t>
            </a:r>
            <a:r>
              <a:rPr lang="en-US" sz="3600" dirty="0"/>
              <a:t> = 270. 31</a:t>
            </a:r>
            <a:r>
              <a:rPr lang="en-US" sz="3600" baseline="30000" dirty="0"/>
              <a:t>150</a:t>
            </a:r>
            <a:r>
              <a:rPr lang="en-US" sz="3600" dirty="0"/>
              <a:t> mod 809 = 270.622 mod 809 = </a:t>
            </a:r>
            <a:r>
              <a:rPr lang="en-US" sz="3600" dirty="0" smtClean="0"/>
              <a:t>477</a:t>
            </a:r>
            <a:endParaRPr lang="en-US" sz="3600" b="1" dirty="0"/>
          </a:p>
          <a:p>
            <a:pPr lvl="0"/>
            <a:r>
              <a:rPr lang="en-US" sz="3600" dirty="0"/>
              <a:t>B </a:t>
            </a:r>
            <a:r>
              <a:rPr lang="en-US" sz="3600" dirty="0" err="1"/>
              <a:t>gửi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A: c = (665, </a:t>
            </a:r>
            <a:r>
              <a:rPr lang="en-US" sz="3600" dirty="0" smtClean="0"/>
              <a:t>477)</a:t>
            </a: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NSD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7"/>
            <a:ext cx="10515600" cy="533400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NSD A dung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riêng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mình</a:t>
            </a:r>
            <a:r>
              <a:rPr lang="en-US" sz="3200" dirty="0" smtClean="0"/>
              <a:t> </a:t>
            </a:r>
            <a:r>
              <a:rPr lang="en-US" sz="3200" dirty="0" err="1" smtClean="0"/>
              <a:t>x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       c = (c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, 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  </a:t>
            </a:r>
          </a:p>
          <a:p>
            <a:r>
              <a:rPr lang="en-US" sz="3200" dirty="0" err="1" smtClean="0"/>
              <a:t>Tính</a:t>
            </a:r>
            <a:r>
              <a:rPr lang="en-US" sz="3200" dirty="0" smtClean="0"/>
              <a:t>   d = c</a:t>
            </a:r>
            <a:r>
              <a:rPr lang="en-US" sz="3200" baseline="-25000" dirty="0" smtClean="0"/>
              <a:t>1</a:t>
            </a:r>
            <a:r>
              <a:rPr lang="en-US" sz="3200" baseline="30000" dirty="0" smtClean="0"/>
              <a:t>xA </a:t>
            </a:r>
            <a:r>
              <a:rPr lang="en-US" sz="3200" dirty="0" smtClean="0"/>
              <a:t>mod p </a:t>
            </a:r>
          </a:p>
          <a:p>
            <a:r>
              <a:rPr lang="en-US" sz="3200" dirty="0" err="1" smtClean="0"/>
              <a:t>Tính</a:t>
            </a:r>
            <a:r>
              <a:rPr lang="en-US" sz="3200" dirty="0" smtClean="0"/>
              <a:t>  d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 mod p </a:t>
            </a:r>
            <a:endParaRPr lang="en-US" sz="3200" b="1" dirty="0" smtClean="0"/>
          </a:p>
          <a:p>
            <a:r>
              <a:rPr lang="en-US" sz="3200" dirty="0" err="1" smtClean="0"/>
              <a:t>Tính</a:t>
            </a:r>
            <a:r>
              <a:rPr lang="en-US" sz="3200" dirty="0" smtClean="0"/>
              <a:t>  m = 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/ c</a:t>
            </a:r>
            <a:r>
              <a:rPr lang="en-US" sz="3200" baseline="-25000" dirty="0" smtClean="0"/>
              <a:t>1</a:t>
            </a:r>
            <a:r>
              <a:rPr lang="en-US" sz="3200" baseline="30000" dirty="0" smtClean="0"/>
              <a:t>xA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mod p = (c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.d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) mod p </a:t>
            </a:r>
          </a:p>
          <a:p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vậy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</a:t>
            </a:r>
            <a:r>
              <a:rPr lang="en-US" baseline="-25000" dirty="0" smtClean="0"/>
              <a:t>2</a:t>
            </a:r>
            <a:r>
              <a:rPr lang="en-US" dirty="0" smtClean="0"/>
              <a:t>/ c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xA</a:t>
            </a:r>
            <a:r>
              <a:rPr lang="en-US" baseline="-25000" dirty="0" smtClean="0"/>
              <a:t> </a:t>
            </a:r>
            <a:r>
              <a:rPr lang="en-US" dirty="0" smtClean="0"/>
              <a:t>mod p = (</a:t>
            </a:r>
            <a:r>
              <a:rPr lang="en-US" dirty="0" err="1" smtClean="0"/>
              <a:t>m.h</a:t>
            </a:r>
            <a:r>
              <a:rPr lang="en-US" baseline="-25000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 / (</a:t>
            </a:r>
            <a:r>
              <a:rPr lang="en-US" dirty="0" err="1"/>
              <a:t>g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  <a:r>
              <a:rPr lang="en-US" baseline="30000" dirty="0" err="1" smtClean="0"/>
              <a:t>xA</a:t>
            </a:r>
            <a:r>
              <a:rPr lang="en-US" dirty="0" smtClean="0"/>
              <a:t>) mod p </a:t>
            </a:r>
          </a:p>
          <a:p>
            <a:pPr marL="0" indent="0">
              <a:buNone/>
            </a:pPr>
            <a:r>
              <a:rPr lang="en-US" dirty="0" smtClean="0"/>
              <a:t>                              = (</a:t>
            </a:r>
            <a:r>
              <a:rPr lang="en-US" dirty="0" err="1" smtClean="0"/>
              <a:t>m.h</a:t>
            </a:r>
            <a:r>
              <a:rPr lang="en-US" baseline="-25000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 / (</a:t>
            </a:r>
            <a:r>
              <a:rPr lang="en-US" dirty="0" err="1"/>
              <a:t>g</a:t>
            </a:r>
            <a:r>
              <a:rPr lang="en-US" baseline="30000" dirty="0" err="1" smtClean="0"/>
              <a:t>xA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/>
              <a:t>) mod 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=  (</a:t>
            </a:r>
            <a:r>
              <a:rPr lang="en-US" dirty="0" err="1" smtClean="0"/>
              <a:t>m.h</a:t>
            </a:r>
            <a:r>
              <a:rPr lang="en-US" baseline="-25000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 / </a:t>
            </a:r>
            <a:r>
              <a:rPr lang="en-US" dirty="0" err="1" smtClean="0"/>
              <a:t>h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) mod 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=   m mod p = m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1374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Chương 2:  Mã khóa công khai và xác thực thông điệp</vt:lpstr>
      <vt:lpstr>Nhược điểm RSA – Không dùng chung (p, q)</vt:lpstr>
      <vt:lpstr>Mã khóa công khai Elgamal</vt:lpstr>
      <vt:lpstr>Phương án gốc</vt:lpstr>
      <vt:lpstr>Tạo cặp khóa riêng và công khai (xA , hA)     </vt:lpstr>
      <vt:lpstr>Elgamal:  Tạo cặp khóa (p, g)</vt:lpstr>
      <vt:lpstr>Elgamal: mã hóa</vt:lpstr>
      <vt:lpstr>Elgamal: Mã hóa thông điệp m = 270</vt:lpstr>
      <vt:lpstr>Elgamal: NSD dùng khóa riêng để giải mã</vt:lpstr>
      <vt:lpstr>Elgamal: A giải mã thông điệp (c1,c2)= (665,477) </vt:lpstr>
      <vt:lpstr>Elgamal:  Tạo cặp khóa (p, g)</vt:lpstr>
      <vt:lpstr>Elgamal: Mã hóa thông điệp m = 5</vt:lpstr>
      <vt:lpstr>Elgamal: Giải mã thông điệp (9,2) </vt:lpstr>
      <vt:lpstr>Phương án cải tiến</vt:lpstr>
      <vt:lpstr>Khởi tạo tham số dung chung</vt:lpstr>
      <vt:lpstr>Tạo tham số dung chung</vt:lpstr>
      <vt:lpstr>Elgamal: sinh khóa, mã và giải mã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 Mã khóa công khai và xác thực thông điệp</dc:title>
  <dc:creator>Admin</dc:creator>
  <cp:lastModifiedBy>Admin</cp:lastModifiedBy>
  <cp:revision>31</cp:revision>
  <dcterms:created xsi:type="dcterms:W3CDTF">2021-02-23T23:19:18Z</dcterms:created>
  <dcterms:modified xsi:type="dcterms:W3CDTF">2022-03-18T04:16:19Z</dcterms:modified>
</cp:coreProperties>
</file>