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gh, Vivek" initials="SV" lastIdx="1" clrIdx="0">
    <p:extLst>
      <p:ext uri="{19B8F6BF-5375-455C-9EA6-DF929625EA0E}">
        <p15:presenceInfo xmlns:p15="http://schemas.microsoft.com/office/powerpoint/2012/main" userId="S::vsingh5@in.imshealth.com::869c9f60-3d40-4c9c-a113-2218683325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A5C2-1712-4BC7-8E90-797C82E3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C7DCF-71DE-4259-A4C6-0AE77655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B8E0-44DE-477B-BA1C-C77B5BA2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8D42-70D1-411D-BB19-5C76A6D7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7BC4-9F3D-4013-9CE6-290F1B3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93B6-1BAE-46E9-9AE9-FEF1A723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1C47-A898-4B8B-B69A-09E701AE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730B-C143-4566-84E4-6A8A97E3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9409-7066-4668-8B7C-0E9191E4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6A6F-79FB-4DC4-BD69-9ECA7308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BC11A-A4FE-4DB3-9C4E-C069B240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B6791-4997-47E7-AE47-06E91AA1F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EC7B-1A32-4DB2-B2E5-7479FD4A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95DC-0330-4FF6-AFC7-E4339145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5B7D-1BF9-466A-94A9-4DC771F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F034-BEEE-4744-9F9E-0FA34E16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06D8-506C-44A4-98A7-ED9FA5EC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D863-ABB4-4920-819E-6DFB2B4B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0418-0B83-4D51-A19E-576DF8AC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00E-243E-4B5B-A588-60EF7F51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A38F-D840-42D0-B48C-44B873B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EB4-B13B-43F7-A985-F1457747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47EE-D946-4EFD-82C1-AECE89C9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5008-BFF2-4D92-9C0E-82BA8B25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1353-0830-4059-8DD4-A8644407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CC0-6DAA-4C76-A4F9-4BE2A600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A214-A111-4085-8167-1BA464BCE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2AC08-B9F6-4954-862B-9C827071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AE379-566E-45CD-BEA7-01882B4D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33B9-EBE4-404C-B0FB-0C69BBDE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CD72-DC7C-4C23-A11E-31F71022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631-3D79-47CD-9702-07AD751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867F-077E-4E1C-9CD1-5AB668B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BF22-7F1C-4F7E-9991-54E65A72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F4EB4-366A-4960-B7B7-1098C786F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81F45-B6F8-4C1D-B8EC-98BD068FD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E294F-B00E-420D-B6DB-77695BAC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FF3AF-3C6D-4AF7-93E8-303681A3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8D37D-E140-4A9C-9372-7A23B345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FD11-8DC8-455B-BF68-B3722F8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7104E-AF8C-4C6F-B146-C84DA085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A168-3FBA-470E-B874-831D5ED9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24885-6E24-441E-9D42-82E2F3B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CB576-B243-44B7-B313-99DEF2D0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0F72-8921-470A-8E84-BE56D868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89570-2A8A-439C-947E-6A73085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CC1-D31F-48C5-96A9-5EB66645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3D6D-A042-4866-BA9B-316F4B5C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4ECB9-96A6-44BE-B9F1-F3E6FA97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3EB02-A376-4B6E-8D53-9086C564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9E6B-68C7-451E-882F-7D0CD86D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9D869-B2FC-4978-A39F-F94D4619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A5B3-C769-4485-9A47-C18789E9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BD317-E351-43BE-8E96-BDFCC37CC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1F39-E08A-4D8C-A700-9870FBD6B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7A6F-BFF4-40DC-B0BE-FD115100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32EAC-C350-4D37-9EA9-F14B5779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0E17-E963-4B5A-A799-A70CD0D0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6B0F2-C07A-43B0-9C50-999095DD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6BE99-8488-4DC6-AC61-AC5C5576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9148-BA43-4AEA-B4D0-733E6065C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DA3A-6224-446B-A4C0-212FCE55E96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43DD-C55A-42F7-B7C3-22D4428BF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2C5B-8C05-433F-94AC-72D7B03A4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4227-6C73-43DD-B5D7-E43CA734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300D-9678-4C61-BEEF-46EB06778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4F190-2041-4EA1-ACD8-CE5057FA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and Programming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520B05D-457A-465B-B38B-6D10E98F0F88}"/>
              </a:ext>
            </a:extLst>
          </p:cNvPr>
          <p:cNvSpPr/>
          <p:nvPr/>
        </p:nvSpPr>
        <p:spPr>
          <a:xfrm>
            <a:off x="1252603" y="1302707"/>
            <a:ext cx="1227550" cy="13653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DB/HDFS </a:t>
            </a:r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B794E-323D-4672-8BF8-84144260A1AA}"/>
              </a:ext>
            </a:extLst>
          </p:cNvPr>
          <p:cNvSpPr/>
          <p:nvPr/>
        </p:nvSpPr>
        <p:spPr>
          <a:xfrm>
            <a:off x="3456210" y="3543544"/>
            <a:ext cx="3043825" cy="826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 Bucket or Azure S3 bucket or Hive Tables on Inhouse cluster</a:t>
            </a:r>
          </a:p>
        </p:txBody>
      </p:sp>
      <p:cxnSp>
        <p:nvCxnSpPr>
          <p:cNvPr id="5" name="Straight Arrow Connector 4" descr="PySpark or SparkScala jobs could be used for this purpose.">
            <a:extLst>
              <a:ext uri="{FF2B5EF4-FFF2-40B4-BE49-F238E27FC236}">
                <a16:creationId xmlns:a16="http://schemas.microsoft.com/office/drawing/2014/main" id="{FFBFFA96-2B81-4260-ACDF-2E83BEDCAE9C}"/>
              </a:ext>
            </a:extLst>
          </p:cNvPr>
          <p:cNvCxnSpPr/>
          <p:nvPr/>
        </p:nvCxnSpPr>
        <p:spPr>
          <a:xfrm>
            <a:off x="2253435" y="2599638"/>
            <a:ext cx="1215025" cy="105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D9CA36-4762-4524-BAD9-8E59F1854D0C}"/>
              </a:ext>
            </a:extLst>
          </p:cNvPr>
          <p:cNvSpPr/>
          <p:nvPr/>
        </p:nvSpPr>
        <p:spPr>
          <a:xfrm>
            <a:off x="501041" y="833398"/>
            <a:ext cx="273067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6DFD5A-44E6-412E-8793-762CB8B5771C}"/>
              </a:ext>
            </a:extLst>
          </p:cNvPr>
          <p:cNvSpPr/>
          <p:nvPr/>
        </p:nvSpPr>
        <p:spPr>
          <a:xfrm>
            <a:off x="8097520" y="2276396"/>
            <a:ext cx="2078624" cy="84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Streaming/AWS Kinesis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DF0D-8AE8-4A67-99BA-EAF20B734FAD}"/>
              </a:ext>
            </a:extLst>
          </p:cNvPr>
          <p:cNvSpPr/>
          <p:nvPr/>
        </p:nvSpPr>
        <p:spPr>
          <a:xfrm>
            <a:off x="7762240" y="609600"/>
            <a:ext cx="2730674" cy="44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 Source/ API 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394DA3C-7D94-4E52-9BA5-4EAB1FFF0198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rot="5400000">
            <a:off x="7399542" y="2219613"/>
            <a:ext cx="837784" cy="2636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2DA4FD-AA17-42BF-B8AB-817EF482739B}"/>
              </a:ext>
            </a:extLst>
          </p:cNvPr>
          <p:cNvSpPr txBox="1"/>
          <p:nvPr/>
        </p:nvSpPr>
        <p:spPr>
          <a:xfrm>
            <a:off x="8430780" y="3908597"/>
            <a:ext cx="2676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Spark Streaming /Kafka consumer could be used for the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429A9-A91A-4458-AB11-43D05625D014}"/>
              </a:ext>
            </a:extLst>
          </p:cNvPr>
          <p:cNvSpPr txBox="1"/>
          <p:nvPr/>
        </p:nvSpPr>
        <p:spPr>
          <a:xfrm>
            <a:off x="2733040" y="2668044"/>
            <a:ext cx="1656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Spark Batch Job or </a:t>
            </a:r>
            <a:r>
              <a:rPr lang="en-US" sz="1100" dirty="0" err="1"/>
              <a:t>PySpark</a:t>
            </a:r>
            <a:endParaRPr lang="en-US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9B43A9-A80F-447D-AB51-E857997F1A5C}"/>
              </a:ext>
            </a:extLst>
          </p:cNvPr>
          <p:cNvCxnSpPr>
            <a:stCxn id="3" idx="2"/>
          </p:cNvCxnSpPr>
          <p:nvPr/>
        </p:nvCxnSpPr>
        <p:spPr>
          <a:xfrm flipH="1">
            <a:off x="4966571" y="4370262"/>
            <a:ext cx="11552" cy="7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27FC2A-BC0B-453D-9A5A-CDC8A32AB049}"/>
              </a:ext>
            </a:extLst>
          </p:cNvPr>
          <p:cNvSpPr/>
          <p:nvPr/>
        </p:nvSpPr>
        <p:spPr>
          <a:xfrm>
            <a:off x="3449181" y="5136994"/>
            <a:ext cx="3057881" cy="76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Glue Tables or Kudu tables in Inhouse cluster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B97999-1A32-470F-B728-57BBBF891544}"/>
              </a:ext>
            </a:extLst>
          </p:cNvPr>
          <p:cNvSpPr txBox="1"/>
          <p:nvPr/>
        </p:nvSpPr>
        <p:spPr>
          <a:xfrm>
            <a:off x="2976601" y="6211669"/>
            <a:ext cx="4003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Reporting tables could use these tables for Querying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75CF7-E4D0-4A97-B6C9-E97F2A407E0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127577" y="1057197"/>
            <a:ext cx="9255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868A91-8867-478B-A025-5E115825DD8E}"/>
              </a:ext>
            </a:extLst>
          </p:cNvPr>
          <p:cNvSpPr txBox="1"/>
          <p:nvPr/>
        </p:nvSpPr>
        <p:spPr>
          <a:xfrm>
            <a:off x="4978121" y="4599431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can use </a:t>
            </a:r>
            <a:r>
              <a:rPr lang="en-US" sz="1200" dirty="0" err="1"/>
              <a:t>PySpark</a:t>
            </a:r>
            <a:r>
              <a:rPr lang="en-US" sz="1200" dirty="0"/>
              <a:t> or any other batch processing tool</a:t>
            </a:r>
          </a:p>
        </p:txBody>
      </p:sp>
    </p:spTree>
    <p:extLst>
      <p:ext uri="{BB962C8B-B14F-4D97-AF65-F5344CB8AC3E}">
        <p14:creationId xmlns:p14="http://schemas.microsoft.com/office/powerpoint/2010/main" val="21517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94055-A702-4C42-ABA5-B1454DE54C0C}"/>
              </a:ext>
            </a:extLst>
          </p:cNvPr>
          <p:cNvSpPr txBox="1"/>
          <p:nvPr/>
        </p:nvSpPr>
        <p:spPr>
          <a:xfrm>
            <a:off x="447040" y="386080"/>
            <a:ext cx="11531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Kafka Streaming(  streaming source , JSON Source , API data):</a:t>
            </a:r>
          </a:p>
          <a:p>
            <a:r>
              <a:rPr lang="en-US" dirty="0"/>
              <a:t>Kafka works well for Streaming purpose It can be used for low latency messaging system. We can use Spark streaming also if processing of high volume is required.</a:t>
            </a:r>
          </a:p>
          <a:p>
            <a:endParaRPr lang="en-US" dirty="0"/>
          </a:p>
          <a:p>
            <a:r>
              <a:rPr lang="en-US" b="1" dirty="0"/>
              <a:t>AWS Kinesis Data Firehose:</a:t>
            </a:r>
          </a:p>
          <a:p>
            <a:r>
              <a:rPr lang="en-US" dirty="0"/>
              <a:t>This is AWS end to end pipe line which could be used for streaming and messaging as well . Load data into Redshift / Amazon S3 / </a:t>
            </a:r>
            <a:r>
              <a:rPr lang="en-US" dirty="0" err="1"/>
              <a:t>ElasticSearch</a:t>
            </a:r>
            <a:r>
              <a:rPr lang="en-US" dirty="0"/>
              <a:t> / Splunk. Lambda is used for data transformation purpose.</a:t>
            </a:r>
          </a:p>
          <a:p>
            <a:endParaRPr lang="en-US" dirty="0"/>
          </a:p>
          <a:p>
            <a:r>
              <a:rPr lang="en-US" b="1" dirty="0"/>
              <a:t>S3 storage or Any inhouse storage: </a:t>
            </a:r>
          </a:p>
          <a:p>
            <a:r>
              <a:rPr lang="en-US" dirty="0"/>
              <a:t>Once the data is transformed then it can be saved in the S3 storage or HDFS location. </a:t>
            </a:r>
          </a:p>
          <a:p>
            <a:endParaRPr lang="en-US" dirty="0"/>
          </a:p>
          <a:p>
            <a:r>
              <a:rPr lang="en-US" b="1" dirty="0"/>
              <a:t>ETL processing:</a:t>
            </a:r>
          </a:p>
          <a:p>
            <a:r>
              <a:rPr lang="en-US" dirty="0"/>
              <a:t>Raw ingested data could be transformed using spark batch jobs or any other ETL tool like AWS Glue.</a:t>
            </a:r>
          </a:p>
          <a:p>
            <a:endParaRPr lang="en-US" dirty="0"/>
          </a:p>
          <a:p>
            <a:r>
              <a:rPr lang="en-US" b="1" dirty="0"/>
              <a:t>Open source reporting tool or AWS tools:</a:t>
            </a:r>
          </a:p>
          <a:p>
            <a:r>
              <a:rPr lang="en-US" dirty="0" err="1"/>
              <a:t>Kylin</a:t>
            </a:r>
            <a:r>
              <a:rPr lang="en-US" dirty="0"/>
              <a:t> is an open source tool which can directly work on Hive tables. Similarly we can use AWS Athena for the same  purpose.</a:t>
            </a:r>
          </a:p>
          <a:p>
            <a:endParaRPr lang="en-US" dirty="0"/>
          </a:p>
          <a:p>
            <a:r>
              <a:rPr lang="en-US" b="1" dirty="0" err="1"/>
              <a:t>DataLoss</a:t>
            </a:r>
            <a:r>
              <a:rPr lang="en-US" b="1" dirty="0"/>
              <a:t>:</a:t>
            </a:r>
          </a:p>
          <a:p>
            <a:r>
              <a:rPr lang="en-US" dirty="0"/>
              <a:t>While moving data across the cluster we could use multiple checks like checksum and count matching of Manifest </a:t>
            </a:r>
            <a:r>
              <a:rPr lang="en-US" dirty="0" err="1"/>
              <a:t>file.To</a:t>
            </a:r>
            <a:r>
              <a:rPr lang="en-US" dirty="0"/>
              <a:t> make sure data is not corrupted while transfer across the Network.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Big Data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Architecture</dc:title>
  <dc:creator>Singh, Vivek</dc:creator>
  <cp:lastModifiedBy>Singh, Vivek</cp:lastModifiedBy>
  <cp:revision>10</cp:revision>
  <dcterms:created xsi:type="dcterms:W3CDTF">2020-07-02T07:53:13Z</dcterms:created>
  <dcterms:modified xsi:type="dcterms:W3CDTF">2020-07-02T11:41:40Z</dcterms:modified>
</cp:coreProperties>
</file>