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app0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package/2006/relationships/metadata/extended-properties" Target="docProps/app0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258" r:id="rId3"/>
    <p:sldId id="259" r:id="rId4"/>
    <p:sldId id="265" r:id="rId5"/>
    <p:sldId id="260" r:id="rId6"/>
    <p:sldId id="261" r:id="rId7"/>
    <p:sldId id="262" r:id="rId8"/>
    <p:sldId id="266" r:id="rId9"/>
    <p:sldId id="263" r:id="rId10"/>
    <p:sldId id="267" r:id="rId11"/>
  </p:sldIdLst>
  <p:sldSz cx="9144000" cy="5143500" type="screen16x9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43" autoAdjust="0"/>
    <p:restoredTop sz="94694" autoAdjust="0"/>
  </p:normalViewPr>
  <p:slideViewPr>
    <p:cSldViewPr snapToGrid="0" snapToObjects="1">
      <p:cViewPr varScale="1">
        <p:scale>
          <a:sx n="99" d="100"/>
          <a:sy n="99" d="100"/>
        </p:scale>
        <p:origin x="922" y="72"/>
      </p:cViewPr>
      <p:guideLst>
        <p:guide orient="horz" pos="162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3" d="2"/>
        <a:sy n="3" d="2"/>
      </p:scale>
      <p:origin x="0" y="-5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1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8/5/2025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rtl="0" eaLnBrk="1" latinLnBrk="0" hangingPunct="1">
        <a:spcBef>
          <a:spcPct val="0"/>
        </a:spcBef>
        <a:buNone/>
        <a:defRPr sz="33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3429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342900" algn="l" defTabSz="342900" rtl="0" eaLnBrk="1" latinLnBrk="0" hangingPunct="1">
        <a:spcBef>
          <a:spcPct val="20000"/>
        </a:spcBef>
        <a:buFont typeface="Arial"/>
        <a:buChar char="–"/>
        <a:defRPr sz="2100" kern="1200">
          <a:solidFill>
            <a:schemeClr val="tx1"/>
          </a:solidFill>
          <a:latin typeface="+mn-lt"/>
          <a:ea typeface="+mn-ea"/>
          <a:cs typeface="+mn-cs"/>
        </a:defRPr>
      </a:lvl2pPr>
      <a:lvl3pPr marL="1028700" indent="-342900" algn="l" defTabSz="342900" rtl="0" eaLnBrk="1" latinLnBrk="0" hangingPunct="1">
        <a:spcBef>
          <a:spcPct val="20000"/>
        </a:spcBef>
        <a:buFont typeface="Arial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indent="-342900" algn="l" defTabSz="342900" rtl="0" eaLnBrk="1" latinLnBrk="0" hangingPunct="1">
        <a:spcBef>
          <a:spcPct val="20000"/>
        </a:spcBef>
        <a:buFont typeface="Arial"/>
        <a:buChar char="–"/>
        <a:defRPr sz="1500" kern="1200">
          <a:solidFill>
            <a:schemeClr val="tx1"/>
          </a:solidFill>
          <a:latin typeface="+mn-lt"/>
          <a:ea typeface="+mn-ea"/>
          <a:cs typeface="+mn-cs"/>
        </a:defRPr>
      </a:lvl4pPr>
      <a:lvl5pPr marL="1714500" indent="-342900" algn="l" defTabSz="342900" rtl="0" eaLnBrk="1" latinLnBrk="0" hangingPunct="1">
        <a:spcBef>
          <a:spcPct val="20000"/>
        </a:spcBef>
        <a:buFont typeface="Arial"/>
        <a:buChar char="»"/>
        <a:defRPr sz="1500" kern="1200">
          <a:solidFill>
            <a:schemeClr val="tx1"/>
          </a:solidFill>
          <a:latin typeface="+mn-lt"/>
          <a:ea typeface="+mn-ea"/>
          <a:cs typeface="+mn-cs"/>
        </a:defRPr>
      </a:lvl5pPr>
      <a:lvl6pPr marL="20574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6pPr>
      <a:lvl7pPr marL="24003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7pPr>
      <a:lvl8pPr marL="27432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8pPr>
      <a:lvl9pPr marL="3086100" indent="-342900" algn="l" defTabSz="342900" rtl="0" eaLnBrk="1" latinLnBrk="0" hangingPunct="1">
        <a:spcBef>
          <a:spcPct val="20000"/>
        </a:spcBef>
        <a:buFont typeface="Arial"/>
        <a:buChar char="•"/>
        <a:defRPr sz="15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1pPr>
      <a:lvl2pPr marL="3429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2pPr>
      <a:lvl3pPr marL="6858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3pPr>
      <a:lvl4pPr marL="10287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4pPr>
      <a:lvl5pPr marL="13716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5pPr>
      <a:lvl6pPr marL="17145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6pPr>
      <a:lvl7pPr marL="20574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7pPr>
      <a:lvl8pPr marL="24003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8pPr>
      <a:lvl9pPr marL="2743200" algn="l" defTabSz="342900" rtl="0" eaLnBrk="1" latinLnBrk="0" hangingPunct="1">
        <a:defRPr sz="135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>
            <a:extLst>
              <a:ext uri="{FF2B5EF4-FFF2-40B4-BE49-F238E27FC236}">
                <a16:creationId xmlns:a16="http://schemas.microsoft.com/office/drawing/2014/main" id="{0B761509-3B9A-49A6-A84B-C3D86811697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1" y="0"/>
            <a:ext cx="9143998" cy="5143500"/>
          </a:xfrm>
          <a:prstGeom prst="rect">
            <a:avLst/>
          </a:prstGeom>
          <a:solidFill>
            <a:schemeClr val="tx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 useBgFill="1">
        <p:nvSpPr>
          <p:cNvPr id="9" name="Freeform: Shape 8">
            <a:extLst>
              <a:ext uri="{FF2B5EF4-FFF2-40B4-BE49-F238E27FC236}">
                <a16:creationId xmlns:a16="http://schemas.microsoft.com/office/drawing/2014/main" id="{91DE43FD-EB47-414A-B0AB-169B0FFFA52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6954691" cy="5143500"/>
          </a:xfrm>
          <a:custGeom>
            <a:avLst/>
            <a:gdLst>
              <a:gd name="connsiteX0" fmla="*/ 0 w 9272922"/>
              <a:gd name="connsiteY0" fmla="*/ 0 h 6858000"/>
              <a:gd name="connsiteX1" fmla="*/ 1733417 w 9272922"/>
              <a:gd name="connsiteY1" fmla="*/ 0 h 6858000"/>
              <a:gd name="connsiteX2" fmla="*/ 3307976 w 9272922"/>
              <a:gd name="connsiteY2" fmla="*/ 0 h 6858000"/>
              <a:gd name="connsiteX3" fmla="*/ 8126249 w 9272922"/>
              <a:gd name="connsiteY3" fmla="*/ 0 h 6858000"/>
              <a:gd name="connsiteX4" fmla="*/ 8138896 w 9272922"/>
              <a:gd name="connsiteY4" fmla="*/ 31774 h 6858000"/>
              <a:gd name="connsiteX5" fmla="*/ 9193904 w 9272922"/>
              <a:gd name="connsiteY5" fmla="*/ 2682457 h 6858000"/>
              <a:gd name="connsiteX6" fmla="*/ 9193904 w 9272922"/>
              <a:gd name="connsiteY6" fmla="*/ 3752208 h 6858000"/>
              <a:gd name="connsiteX7" fmla="*/ 8036400 w 9272922"/>
              <a:gd name="connsiteY7" fmla="*/ 6660411 h 6858000"/>
              <a:gd name="connsiteX8" fmla="*/ 7957938 w 9272922"/>
              <a:gd name="connsiteY8" fmla="*/ 6857542 h 6858000"/>
              <a:gd name="connsiteX9" fmla="*/ 3307976 w 9272922"/>
              <a:gd name="connsiteY9" fmla="*/ 6857542 h 6858000"/>
              <a:gd name="connsiteX10" fmla="*/ 3307976 w 9272922"/>
              <a:gd name="connsiteY10" fmla="*/ 6858000 h 6858000"/>
              <a:gd name="connsiteX11" fmla="*/ 0 w 9272922"/>
              <a:gd name="connsiteY11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</a:cxnLst>
            <a:rect l="l" t="t" r="r" b="b"/>
            <a:pathLst>
              <a:path w="9272922" h="6858000">
                <a:moveTo>
                  <a:pt x="0" y="0"/>
                </a:moveTo>
                <a:lnTo>
                  <a:pt x="1733417" y="0"/>
                </a:lnTo>
                <a:lnTo>
                  <a:pt x="3307976" y="0"/>
                </a:lnTo>
                <a:lnTo>
                  <a:pt x="8126249" y="0"/>
                </a:lnTo>
                <a:lnTo>
                  <a:pt x="8138896" y="31774"/>
                </a:lnTo>
                <a:cubicBezTo>
                  <a:pt x="9193904" y="2682457"/>
                  <a:pt x="9193904" y="2682457"/>
                  <a:pt x="9193904" y="2682457"/>
                </a:cubicBezTo>
                <a:cubicBezTo>
                  <a:pt x="9299262" y="2988100"/>
                  <a:pt x="9299262" y="3446565"/>
                  <a:pt x="9193904" y="3752208"/>
                </a:cubicBezTo>
                <a:cubicBezTo>
                  <a:pt x="8709916" y="4968215"/>
                  <a:pt x="8331802" y="5918220"/>
                  <a:pt x="8036400" y="6660411"/>
                </a:cubicBezTo>
                <a:lnTo>
                  <a:pt x="7957938" y="6857542"/>
                </a:lnTo>
                <a:lnTo>
                  <a:pt x="3307976" y="6857542"/>
                </a:lnTo>
                <a:lnTo>
                  <a:pt x="3307976" y="6858000"/>
                </a:lnTo>
                <a:lnTo>
                  <a:pt x="0" y="6858000"/>
                </a:lnTo>
                <a:close/>
              </a:path>
            </a:pathLst>
          </a:cu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58495BCC-CE77-4CC2-952E-846F41119FD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 noGrp="1" noUngrp="1" noRot="1" noChangeAspect="1" noMove="1" noResize="1"/>
          </p:cNvGrp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GrpSpPr>
        <p:grpSpPr>
          <a:xfrm>
            <a:off x="6870420" y="806391"/>
            <a:ext cx="1171701" cy="879729"/>
            <a:chOff x="9160561" y="1075188"/>
            <a:chExt cx="1562267" cy="1172973"/>
          </a:xfrm>
        </p:grpSpPr>
        <p:sp>
          <p:nvSpPr>
            <p:cNvPr id="12" name="Freeform 5">
              <a:extLst>
                <a:ext uri="{FF2B5EF4-FFF2-40B4-BE49-F238E27FC236}">
                  <a16:creationId xmlns:a16="http://schemas.microsoft.com/office/drawing/2014/main" id="{1B42538B-E30F-4967-A6C1-8EBA775F4D60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160561" y="1423846"/>
              <a:ext cx="935037" cy="8243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9A6BD9AC-4DE7-4B20-8547-4E3B375C21F7}"/>
                </a:ext>
                <a:ext uri="{C183D7F6-B498-43B3-948B-1728B52AA6E4}">
                  <adec:decorative xmlns:adec="http://schemas.microsoft.com/office/drawing/2017/decorative" val="1"/>
                </a:ext>
              </a:extLst>
            </p:cNvPr>
            <p:cNvSpPr>
              <a:spLocks/>
            </p:cNvSpPr>
            <p:nvPr>
              <p:extLst>
                <p:ext uri="{386F3935-93C4-4BCD-93E2-E3B085C9AB24}">
                  <p16:designElem xmlns:p16="http://schemas.microsoft.com/office/powerpoint/2015/main" val="1"/>
                </p:ext>
              </p:extLst>
            </p:nvPr>
          </p:nvSpPr>
          <p:spPr bwMode="auto">
            <a:xfrm>
              <a:off x="9960661" y="1075188"/>
              <a:ext cx="762167" cy="671915"/>
            </a:xfrm>
            <a:custGeom>
              <a:avLst/>
              <a:gdLst>
                <a:gd name="T0" fmla="*/ 225 w 785"/>
                <a:gd name="T1" fmla="*/ 692 h 692"/>
                <a:gd name="T2" fmla="*/ 177 w 785"/>
                <a:gd name="T3" fmla="*/ 665 h 692"/>
                <a:gd name="T4" fmla="*/ 9 w 785"/>
                <a:gd name="T5" fmla="*/ 374 h 692"/>
                <a:gd name="T6" fmla="*/ 9 w 785"/>
                <a:gd name="T7" fmla="*/ 318 h 692"/>
                <a:gd name="T8" fmla="*/ 177 w 785"/>
                <a:gd name="T9" fmla="*/ 27 h 692"/>
                <a:gd name="T10" fmla="*/ 225 w 785"/>
                <a:gd name="T11" fmla="*/ 0 h 692"/>
                <a:gd name="T12" fmla="*/ 561 w 785"/>
                <a:gd name="T13" fmla="*/ 0 h 692"/>
                <a:gd name="T14" fmla="*/ 609 w 785"/>
                <a:gd name="T15" fmla="*/ 27 h 692"/>
                <a:gd name="T16" fmla="*/ 777 w 785"/>
                <a:gd name="T17" fmla="*/ 318 h 692"/>
                <a:gd name="T18" fmla="*/ 777 w 785"/>
                <a:gd name="T19" fmla="*/ 374 h 692"/>
                <a:gd name="T20" fmla="*/ 609 w 785"/>
                <a:gd name="T21" fmla="*/ 665 h 692"/>
                <a:gd name="T22" fmla="*/ 561 w 785"/>
                <a:gd name="T23" fmla="*/ 692 h 692"/>
                <a:gd name="T24" fmla="*/ 225 w 785"/>
                <a:gd name="T25" fmla="*/ 692 h 692"/>
              </a:gdLst>
              <a:ahLst/>
              <a:cxnLst>
                <a:cxn ang="0">
                  <a:pos x="T0" y="T1"/>
                </a:cxn>
                <a:cxn ang="0">
                  <a:pos x="T2" y="T3"/>
                </a:cxn>
                <a:cxn ang="0">
                  <a:pos x="T4" y="T5"/>
                </a:cxn>
                <a:cxn ang="0">
                  <a:pos x="T6" y="T7"/>
                </a:cxn>
                <a:cxn ang="0">
                  <a:pos x="T8" y="T9"/>
                </a:cxn>
                <a:cxn ang="0">
                  <a:pos x="T10" y="T11"/>
                </a:cxn>
                <a:cxn ang="0">
                  <a:pos x="T12" y="T13"/>
                </a:cxn>
                <a:cxn ang="0">
                  <a:pos x="T14" y="T15"/>
                </a:cxn>
                <a:cxn ang="0">
                  <a:pos x="T16" y="T17"/>
                </a:cxn>
                <a:cxn ang="0">
                  <a:pos x="T18" y="T19"/>
                </a:cxn>
                <a:cxn ang="0">
                  <a:pos x="T20" y="T21"/>
                </a:cxn>
                <a:cxn ang="0">
                  <a:pos x="T22" y="T23"/>
                </a:cxn>
                <a:cxn ang="0">
                  <a:pos x="T24" y="T25"/>
                </a:cxn>
              </a:cxnLst>
              <a:rect l="0" t="0" r="r" b="b"/>
              <a:pathLst>
                <a:path w="785" h="692">
                  <a:moveTo>
                    <a:pt x="225" y="692"/>
                  </a:moveTo>
                  <a:cubicBezTo>
                    <a:pt x="207" y="692"/>
                    <a:pt x="185" y="680"/>
                    <a:pt x="177" y="665"/>
                  </a:cubicBezTo>
                  <a:cubicBezTo>
                    <a:pt x="9" y="374"/>
                    <a:pt x="9" y="374"/>
                    <a:pt x="9" y="374"/>
                  </a:cubicBezTo>
                  <a:cubicBezTo>
                    <a:pt x="0" y="358"/>
                    <a:pt x="0" y="334"/>
                    <a:pt x="9" y="318"/>
                  </a:cubicBezTo>
                  <a:cubicBezTo>
                    <a:pt x="177" y="27"/>
                    <a:pt x="177" y="27"/>
                    <a:pt x="177" y="27"/>
                  </a:cubicBezTo>
                  <a:cubicBezTo>
                    <a:pt x="185" y="12"/>
                    <a:pt x="207" y="0"/>
                    <a:pt x="225" y="0"/>
                  </a:cubicBezTo>
                  <a:cubicBezTo>
                    <a:pt x="561" y="0"/>
                    <a:pt x="561" y="0"/>
                    <a:pt x="561" y="0"/>
                  </a:cubicBezTo>
                  <a:cubicBezTo>
                    <a:pt x="578" y="0"/>
                    <a:pt x="600" y="12"/>
                    <a:pt x="609" y="27"/>
                  </a:cubicBezTo>
                  <a:cubicBezTo>
                    <a:pt x="777" y="318"/>
                    <a:pt x="777" y="318"/>
                    <a:pt x="777" y="318"/>
                  </a:cubicBezTo>
                  <a:cubicBezTo>
                    <a:pt x="785" y="334"/>
                    <a:pt x="785" y="358"/>
                    <a:pt x="777" y="374"/>
                  </a:cubicBezTo>
                  <a:cubicBezTo>
                    <a:pt x="609" y="665"/>
                    <a:pt x="609" y="665"/>
                    <a:pt x="609" y="665"/>
                  </a:cubicBezTo>
                  <a:cubicBezTo>
                    <a:pt x="600" y="680"/>
                    <a:pt x="578" y="692"/>
                    <a:pt x="561" y="692"/>
                  </a:cubicBezTo>
                  <a:lnTo>
                    <a:pt x="225" y="692"/>
                  </a:lnTo>
                  <a:close/>
                </a:path>
              </a:pathLst>
            </a:custGeom>
            <a:noFill/>
            <a:ln w="28575" cmpd="sng">
              <a:solidFill>
                <a:schemeClr val="bg1"/>
              </a:solidFill>
            </a:ln>
          </p:spPr>
          <p:txBody>
            <a:bodyPr vert="horz" wrap="square" lIns="91440" tIns="45720" rIns="91440" bIns="45720" numCol="1" anchor="t" anchorCtr="0" compatLnSpc="1">
              <a:prstTxWarp prst="textNoShape">
                <a:avLst/>
              </a:prstTxWarp>
            </a:bodyPr>
            <a:lstStyle/>
            <a:p>
              <a:endParaRPr lang="en-US"/>
            </a:p>
          </p:txBody>
        </p:sp>
      </p:grpSp>
      <p:pic>
        <p:nvPicPr>
          <p:cNvPr id="3" name="Picture 2" descr="sqlserver.png">
            <a:extLst>
              <a:ext uri="{FF2B5EF4-FFF2-40B4-BE49-F238E27FC236}">
                <a16:creationId xmlns:a16="http://schemas.microsoft.com/office/drawing/2014/main" id="{F9321E30-686E-5DFF-29F0-46EBBC5D4A3D}"/>
              </a:ext>
            </a:extLst>
          </p:cNvPr>
          <p:cNvPicPr>
            <a:picLocks noGrp="1" noChangeAspect="1"/>
          </p:cNvPicPr>
          <p:nvPr/>
        </p:nvPicPr>
        <p:blipFill>
          <a:blip r:embed="rId2"/>
          <a:srcRect l="2193" t="4481" r="3658" b="6674"/>
          <a:stretch>
            <a:fillRect/>
          </a:stretch>
        </p:blipFill>
        <p:spPr bwMode="auto">
          <a:xfrm>
            <a:off x="131736" y="1619573"/>
            <a:ext cx="6540285" cy="1666364"/>
          </a:xfrm>
          <a:prstGeom prst="rect">
            <a:avLst/>
          </a:prstGeom>
          <a:noFill/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689E04-78FB-306E-C4FC-6B7D6F2FF1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E09BE40-09B0-3F0B-09CE-986F399D85A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FOREIGN KEY Constraints on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and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projectno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columns in the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emp_projects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table referencing the respective columns in the</a:t>
            </a: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emp and projects tables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employees.emp_projects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fk_emp_no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FOREIGN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empno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employees.emp_projects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fk_project_no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FOREIGN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projectno</a:t>
            </a:r>
            <a:r>
              <a:rPr lang="en-US" sz="1400" dirty="0">
                <a:latin typeface="Courier"/>
              </a:rPr>
              <a:t>)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employees.projects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 err="1">
                <a:latin typeface="Courier"/>
              </a:rPr>
              <a:t>projectno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orders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order_id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customer_id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lang="en-US" sz="1400" dirty="0">
                <a:latin typeface="Courier"/>
              </a:rPr>
              <a:t> customers(</a:t>
            </a:r>
            <a:r>
              <a:rPr lang="en-US" sz="1400" dirty="0" err="1">
                <a:latin typeface="Courier"/>
              </a:rPr>
              <a:t>customer_id</a:t>
            </a:r>
            <a:r>
              <a:rPr lang="en-US" sz="1400" dirty="0">
                <a:latin typeface="Courier"/>
              </a:rPr>
              <a:t>),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order_date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);</a:t>
            </a:r>
            <a:endParaRPr sz="1400" dirty="0">
              <a:latin typeface="Courier"/>
            </a:endParaRP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5AA8959-66D7-BFE7-CFFD-082214E68530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FOREIGN KEY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EF1E7D8-05B6-A8B6-5B4E-B2ED94490FF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B41BF0A-F32E-9175-2A43-3567F0A4E02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1432935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rmAutofit/>
          </a:bodyPr>
          <a:lstStyle/>
          <a:p>
            <a:pPr lvl="0"/>
            <a:r>
              <a:rPr sz="1800" dirty="0"/>
              <a:t>In SQL Server, Data Definition Language (DDL) constraints are also used to enforce rules on the structure of a database table, ensuring data integrity and consistency by enforcing certain conditions on the data being inserted, updated, or deleted in the table.</a:t>
            </a:r>
          </a:p>
          <a:p>
            <a:pPr lvl="0"/>
            <a:r>
              <a:rPr sz="1800" dirty="0"/>
              <a:t>These constraints are applied to columns when the table is created or altered.</a:t>
            </a:r>
          </a:p>
        </p:txBody>
      </p:sp>
      <p:sp>
        <p:nvSpPr>
          <p:cNvPr id="10" name="Title 1">
            <a:extLst>
              <a:ext uri="{FF2B5EF4-FFF2-40B4-BE49-F238E27FC236}">
                <a16:creationId xmlns:a16="http://schemas.microsoft.com/office/drawing/2014/main" id="{F6B7387A-1D7A-68C4-694B-5B503DCEB70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DDL - Constraints</a:t>
            </a:r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3749658B-7317-4BC5-34FA-9EAEC474864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12" name="Title 1">
            <a:extLst>
              <a:ext uri="{FF2B5EF4-FFF2-40B4-BE49-F238E27FC236}">
                <a16:creationId xmlns:a16="http://schemas.microsoft.com/office/drawing/2014/main" id="{FC1AD834-7CF3-1545-97BA-BB4B81E35BA7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ensures that a column cannot contain NULL values.</a:t>
            </a:r>
          </a:p>
          <a:p>
            <a:pPr lvl="0"/>
            <a:r>
              <a:rPr sz="1800" dirty="0"/>
              <a:t>It enforces that every row in the table must have a value for that column.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emp_projectno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EmpProjects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employees.emp_projects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emp_projectno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dept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NOT NULL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projectno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projects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COLUMN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projectno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sz="1400" dirty="0">
                <a:latin typeface="Courier"/>
              </a:rPr>
              <a:t>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793D4B76-B99B-B05F-AFBC-9609661BD23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NULL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F12910CE-810A-F107-F4AC-ECDFC62C489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2B5A4AE3-1895-17CC-C153-88FE3362BBF1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854C36F-DCB9-4478-58C9-C8012A65098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79DE869-3F59-E56B-8E2D-7A05CDF4290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staff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name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lang="en-US" sz="1400" dirty="0">
                <a:latin typeface="Courier"/>
              </a:rPr>
              <a:t>(</a:t>
            </a:r>
            <a:r>
              <a:rPr lang="en-US" sz="1400" dirty="0">
                <a:solidFill>
                  <a:srgbClr val="0000CF"/>
                </a:solidFill>
                <a:latin typeface="Courier"/>
              </a:rPr>
              <a:t>255</a:t>
            </a:r>
            <a:r>
              <a:rPr lang="en-US" sz="1400" dirty="0">
                <a:latin typeface="Courier"/>
              </a:rPr>
              <a:t>)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NOT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NULL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age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);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D6D294F7-4021-BA12-DAEE-AF9D90CA320D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NOT NULL Constraint: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635EAC14-5B37-3661-756E-6D836F6B55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9" name="Title 1">
            <a:extLst>
              <a:ext uri="{FF2B5EF4-FFF2-40B4-BE49-F238E27FC236}">
                <a16:creationId xmlns:a16="http://schemas.microsoft.com/office/drawing/2014/main" id="{264A85C8-15D2-86A2-7DB5-7234EBD83695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90866267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ensures that the values in a column (or a group of columns) are unique across all rows in the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UNIQUE Constraint to the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unique_empno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UNIQUE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students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student_id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email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UNIQUE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name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100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also add unique constraint across group of columns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students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unique_ename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UNIQUE</a:t>
            </a:r>
            <a:r>
              <a:rPr sz="1400" dirty="0">
                <a:latin typeface="Courier"/>
              </a:rPr>
              <a:t> (email, name);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13091398-0DCA-A110-EBC0-A83BDD4DB3C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UNIQUE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B2A761C6-F42A-F8D5-2C23-A04D413C8A6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C545AD51-C3D0-436A-9E56-D8BFB47BC3AD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specifies a condition that must be satisfied for each row in the table.</a:t>
            </a:r>
          </a:p>
          <a:p>
            <a:pPr lvl="0"/>
            <a:r>
              <a:rPr sz="1800" dirty="0"/>
              <a:t>It allows you to define custom rules for data validation.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CHECK Constraint on budget column in the projects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chk_budget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CHECK</a:t>
            </a:r>
            <a:r>
              <a:rPr sz="1400" dirty="0">
                <a:latin typeface="Courier"/>
              </a:rPr>
              <a:t> (budget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products (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product_id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dirty="0" err="1">
                <a:latin typeface="Courier"/>
              </a:rPr>
              <a:t>product_name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VARCHAR</a:t>
            </a:r>
            <a:r>
              <a:rPr sz="1400" dirty="0">
                <a:latin typeface="Courier"/>
              </a:rPr>
              <a:t>(</a:t>
            </a:r>
            <a:r>
              <a:rPr sz="1400" dirty="0">
                <a:solidFill>
                  <a:srgbClr val="0000CF"/>
                </a:solidFill>
                <a:latin typeface="Courier"/>
              </a:rPr>
              <a:t>255</a:t>
            </a:r>
            <a:r>
              <a:rPr sz="1400" dirty="0">
                <a:latin typeface="Courier"/>
              </a:rPr>
              <a:t>),</a:t>
            </a:r>
            <a:br>
              <a:rPr sz="1400" dirty="0"/>
            </a:br>
            <a:r>
              <a:rPr sz="1400" dirty="0">
                <a:latin typeface="Courier"/>
              </a:rPr>
              <a:t>    price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DECIMAL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quantity </a:t>
            </a:r>
            <a:r>
              <a:rPr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sz="1400" dirty="0">
                <a:latin typeface="Courier"/>
              </a:rPr>
              <a:t>,</a:t>
            </a:r>
            <a:br>
              <a:rPr sz="1400" dirty="0"/>
            </a:br>
            <a:r>
              <a:rPr sz="1400" dirty="0">
                <a:latin typeface="Courier"/>
              </a:rPr>
              <a:t>   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chk_price_quantity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CHECK</a:t>
            </a:r>
            <a:r>
              <a:rPr sz="1400" dirty="0">
                <a:latin typeface="Courier"/>
              </a:rPr>
              <a:t> (price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AND</a:t>
            </a:r>
            <a:r>
              <a:rPr sz="1400" dirty="0">
                <a:latin typeface="Courier"/>
              </a:rPr>
              <a:t> quantity </a:t>
            </a:r>
            <a:r>
              <a:rPr sz="1400" b="1" dirty="0">
                <a:solidFill>
                  <a:srgbClr val="CE5C00"/>
                </a:solidFill>
                <a:latin typeface="Courier"/>
              </a:rPr>
              <a:t>&gt;=</a:t>
            </a:r>
            <a:r>
              <a:rPr sz="1400" dirty="0">
                <a:latin typeface="Courier"/>
              </a:rPr>
              <a:t> </a:t>
            </a:r>
            <a:r>
              <a:rPr sz="1400" dirty="0">
                <a:solidFill>
                  <a:srgbClr val="0000CF"/>
                </a:solidFill>
                <a:latin typeface="Courier"/>
              </a:rPr>
              <a:t>0</a:t>
            </a:r>
            <a:r>
              <a:rPr sz="1400" dirty="0">
                <a:latin typeface="Courier"/>
              </a:rPr>
              <a:t>)</a:t>
            </a:r>
            <a:br>
              <a:rPr sz="1400" dirty="0"/>
            </a:b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18EE356-8608-613D-5295-163D506D1E52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CHECK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7AD97107-A244-3722-7173-F641E924AEF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E78355A2-C178-0D1B-2A23-405993E8787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uniquely identifies each record in a table and ensures that there are no duplicate values in the specified column(s).</a:t>
            </a:r>
            <a:endParaRPr sz="1400" dirty="0"/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dept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pk_dept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empno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pk_emp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empno</a:t>
            </a:r>
            <a:r>
              <a:rPr sz="1400" dirty="0">
                <a:latin typeface="Courier"/>
              </a:rPr>
              <a:t>);</a:t>
            </a:r>
            <a:br>
              <a:rPr sz="1400" dirty="0"/>
            </a:b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projectno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projects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employees.projects</a:t>
            </a:r>
            <a:r>
              <a:rPr sz="1400" dirty="0">
                <a:latin typeface="Courier"/>
              </a:rPr>
              <a:t> 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pk_projects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projectno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3E8611AD-15CF-F0C8-CC77-BA0374576A5B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PRIMARY KEY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1A316BA1-A1F2-11EC-90DB-1AB8D282952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706C51DB-F37B-1870-274D-89F113B4E2A9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73242DE-0B67-E262-ECBE-5BA8C5D838B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F8F0C58-7D05-5794-5C2D-6EBCD430801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 indent="0">
              <a:buNone/>
            </a:pPr>
            <a:r>
              <a:rPr lang="en-US" sz="1400" i="1" dirty="0">
                <a:solidFill>
                  <a:srgbClr val="8F5902"/>
                </a:solidFill>
                <a:latin typeface="Courier"/>
              </a:rPr>
              <a:t>-- PRIMARY KEY Constraint on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emp_projectno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column in the </a:t>
            </a:r>
            <a:r>
              <a:rPr lang="en-US" sz="1400" i="1" dirty="0" err="1">
                <a:solidFill>
                  <a:srgbClr val="8F5902"/>
                </a:solidFill>
                <a:latin typeface="Courier"/>
              </a:rPr>
              <a:t>EmpProjects</a:t>
            </a:r>
            <a:r>
              <a:rPr lang="en-US" sz="1400" i="1" dirty="0">
                <a:solidFill>
                  <a:srgbClr val="8F5902"/>
                </a:solidFill>
                <a:latin typeface="Courier"/>
              </a:rPr>
              <a:t> table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employees.emp_projects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 err="1">
                <a:latin typeface="Courier"/>
              </a:rPr>
              <a:t>pk_empprojects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 (</a:t>
            </a:r>
            <a:r>
              <a:rPr lang="en-US" sz="1400" dirty="0" err="1">
                <a:latin typeface="Courier"/>
              </a:rPr>
              <a:t>emp_projectno</a:t>
            </a:r>
            <a:r>
              <a:rPr lang="en-US" sz="1400" dirty="0">
                <a:latin typeface="Courier"/>
              </a:rPr>
              <a:t>);</a:t>
            </a:r>
            <a:br>
              <a:rPr lang="en-US" sz="1400" dirty="0"/>
            </a:br>
            <a:br>
              <a:rPr lang="en-US" sz="1400" dirty="0"/>
            </a:br>
            <a:r>
              <a:rPr lang="en-US" sz="1400" i="1" dirty="0">
                <a:solidFill>
                  <a:srgbClr val="8F5902"/>
                </a:solidFill>
                <a:latin typeface="Courier"/>
              </a:rPr>
              <a:t>-- We can also specify this constraint while table creation; for example</a:t>
            </a:r>
            <a:br>
              <a:rPr lang="en-US" sz="1400" dirty="0"/>
            </a:br>
            <a:r>
              <a:rPr lang="en-US" sz="1400" b="1" dirty="0">
                <a:solidFill>
                  <a:srgbClr val="204A87"/>
                </a:solidFill>
                <a:latin typeface="Courier"/>
              </a:rPr>
              <a:t>CREATE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lang="en-US" sz="1400" dirty="0">
                <a:latin typeface="Courier"/>
              </a:rPr>
              <a:t> customers (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customer_id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INT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PRIMARY</a:t>
            </a:r>
            <a:r>
              <a:rPr lang="en-US" sz="1400" dirty="0">
                <a:latin typeface="Courier"/>
              </a:rPr>
              <a:t> </a:t>
            </a:r>
            <a:r>
              <a:rPr lang="en-US"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lang="en-US" sz="1400" dirty="0">
                <a:latin typeface="Courier"/>
              </a:rPr>
              <a:t>,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    </a:t>
            </a:r>
            <a:r>
              <a:rPr lang="en-US" sz="1400" dirty="0" err="1">
                <a:latin typeface="Courier"/>
              </a:rPr>
              <a:t>order_date</a:t>
            </a:r>
            <a:r>
              <a:rPr lang="en-US" sz="1400" dirty="0">
                <a:latin typeface="Courier"/>
              </a:rPr>
              <a:t> </a:t>
            </a:r>
            <a:r>
              <a:rPr lang="en-US" sz="1400" dirty="0">
                <a:solidFill>
                  <a:srgbClr val="204A87"/>
                </a:solidFill>
                <a:latin typeface="Courier"/>
              </a:rPr>
              <a:t>DATE</a:t>
            </a:r>
            <a:br>
              <a:rPr lang="en-US" sz="1400" dirty="0"/>
            </a:br>
            <a:r>
              <a:rPr lang="en-US"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977A6C2E-C27E-6518-A3C7-9A2CF21BF7E6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PRIMARY KEY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FC59322-0015-0484-4761-84B2FB60093B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A79C1C4D-B7A6-FB60-3CBE-ADCFE633E2E3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926631075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57200" y="874514"/>
            <a:ext cx="8229600" cy="3394472"/>
          </a:xfrm>
        </p:spPr>
        <p:txBody>
          <a:bodyPr>
            <a:noAutofit/>
          </a:bodyPr>
          <a:lstStyle/>
          <a:p>
            <a:pPr lvl="0"/>
            <a:r>
              <a:rPr sz="1800" dirty="0"/>
              <a:t>This constraint establishes a relationship between two tables.</a:t>
            </a:r>
          </a:p>
          <a:p>
            <a:pPr lvl="0"/>
            <a:r>
              <a:rPr sz="1800" dirty="0"/>
              <a:t>It ensures referential integrity by enforcing a link between the data in the foreign key column(s) and the primary key or unique key in another table.</a:t>
            </a:r>
          </a:p>
          <a:p>
            <a:pPr lvl="0" indent="0">
              <a:buNone/>
            </a:pPr>
            <a:r>
              <a:rPr sz="1400" i="1" dirty="0">
                <a:solidFill>
                  <a:srgbClr val="8F5902"/>
                </a:solidFill>
                <a:latin typeface="Courier"/>
              </a:rPr>
              <a:t>-- FOREIGN KEY Constraint on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emp table referencing the</a:t>
            </a:r>
            <a:br>
              <a:rPr sz="1400" dirty="0"/>
            </a:br>
            <a:r>
              <a:rPr sz="1400" i="1" dirty="0">
                <a:solidFill>
                  <a:srgbClr val="8F5902"/>
                </a:solidFill>
                <a:latin typeface="Courier"/>
              </a:rPr>
              <a:t>-- </a:t>
            </a:r>
            <a:r>
              <a:rPr sz="1400" i="1" dirty="0" err="1">
                <a:solidFill>
                  <a:srgbClr val="8F5902"/>
                </a:solidFill>
                <a:latin typeface="Courier"/>
              </a:rPr>
              <a:t>deptno</a:t>
            </a:r>
            <a:r>
              <a:rPr sz="1400" i="1" dirty="0">
                <a:solidFill>
                  <a:srgbClr val="8F5902"/>
                </a:solidFill>
                <a:latin typeface="Courier"/>
              </a:rPr>
              <a:t> column in the dept table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ALTER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TABLE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employees.emp</a:t>
            </a:r>
            <a:br>
              <a:rPr sz="1400" dirty="0"/>
            </a:br>
            <a:r>
              <a:rPr sz="1400" b="1" dirty="0">
                <a:solidFill>
                  <a:srgbClr val="204A87"/>
                </a:solidFill>
                <a:latin typeface="Courier"/>
              </a:rPr>
              <a:t>ADD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CONSTRAINT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fk_deptno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FOREIGN</a:t>
            </a:r>
            <a:r>
              <a:rPr sz="1400" dirty="0">
                <a:latin typeface="Courier"/>
              </a:rPr>
              <a:t>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KEY</a:t>
            </a:r>
            <a:r>
              <a:rPr sz="1400" dirty="0">
                <a:latin typeface="Courier"/>
              </a:rPr>
              <a:t> 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 </a:t>
            </a:r>
            <a:r>
              <a:rPr sz="1400" b="1" dirty="0">
                <a:solidFill>
                  <a:srgbClr val="204A87"/>
                </a:solidFill>
                <a:latin typeface="Courier"/>
              </a:rPr>
              <a:t>REFERENCES</a:t>
            </a:r>
            <a:r>
              <a:rPr sz="1400" dirty="0">
                <a:latin typeface="Courier"/>
              </a:rPr>
              <a:t> </a:t>
            </a:r>
            <a:r>
              <a:rPr sz="1400" dirty="0" err="1">
                <a:latin typeface="Courier"/>
              </a:rPr>
              <a:t>employees.dept</a:t>
            </a:r>
            <a:r>
              <a:rPr sz="1400" dirty="0">
                <a:latin typeface="Courier"/>
              </a:rPr>
              <a:t>(</a:t>
            </a:r>
            <a:r>
              <a:rPr sz="1400" dirty="0" err="1">
                <a:latin typeface="Courier"/>
              </a:rPr>
              <a:t>deptno</a:t>
            </a:r>
            <a:r>
              <a:rPr sz="1400" dirty="0">
                <a:latin typeface="Courier"/>
              </a:rPr>
              <a:t>);</a:t>
            </a:r>
          </a:p>
        </p:txBody>
      </p:sp>
      <p:sp>
        <p:nvSpPr>
          <p:cNvPr id="4" name="Title 1">
            <a:extLst>
              <a:ext uri="{FF2B5EF4-FFF2-40B4-BE49-F238E27FC236}">
                <a16:creationId xmlns:a16="http://schemas.microsoft.com/office/drawing/2014/main" id="{09256B9D-116C-4E98-BDE2-98D598125927}"/>
              </a:ext>
            </a:extLst>
          </p:cNvPr>
          <p:cNvSpPr txBox="1">
            <a:spLocks/>
          </p:cNvSpPr>
          <p:nvPr/>
        </p:nvSpPr>
        <p:spPr>
          <a:xfrm>
            <a:off x="0" y="1"/>
            <a:ext cx="9144000" cy="548876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pPr algn="l"/>
            <a:r>
              <a:rPr lang="en-IN" sz="2800" dirty="0">
                <a:solidFill>
                  <a:schemeClr val="bg1"/>
                </a:solidFill>
              </a:rPr>
              <a:t>FOREIGN KEY Constraint: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025B1C3D-EC85-A2CB-CCAB-82A46F330FB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63675" y="51792"/>
            <a:ext cx="3380325" cy="445294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15048B87-2F5C-E558-EBC1-42476C9BDA20}"/>
              </a:ext>
            </a:extLst>
          </p:cNvPr>
          <p:cNvSpPr txBox="1">
            <a:spLocks/>
          </p:cNvSpPr>
          <p:nvPr/>
        </p:nvSpPr>
        <p:spPr>
          <a:xfrm>
            <a:off x="0" y="4858718"/>
            <a:ext cx="9144000" cy="284781"/>
          </a:xfrm>
          <a:prstGeom prst="rect">
            <a:avLst/>
          </a:prstGeom>
          <a:solidFill>
            <a:schemeClr val="tx1"/>
          </a:solidFill>
        </p:spPr>
        <p:txBody>
          <a:bodyPr vert="horz" lIns="91440" tIns="45720" rIns="91440" bIns="45720" rtlCol="0" anchor="ctr">
            <a:normAutofit/>
          </a:bodyPr>
          <a:lstStyle>
            <a:lvl1pPr algn="ctr" defTabSz="342900" rtl="0" eaLnBrk="1" latinLnBrk="0" hangingPunct="1">
              <a:spcBef>
                <a:spcPct val="0"/>
              </a:spcBef>
              <a:buNone/>
              <a:defRPr sz="33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IN" sz="1200" dirty="0">
                <a:solidFill>
                  <a:schemeClr val="bg1"/>
                </a:solidFill>
              </a:rPr>
              <a:t>(©) tinitiate.com</a:t>
            </a:r>
            <a:endParaRPr lang="en-IN" sz="1000" dirty="0">
              <a:solidFill>
                <a:schemeClr val="bg1"/>
              </a:solidFill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Custom 7">
      <a:dk1>
        <a:srgbClr val="1F497D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</TotalTime>
  <Words>962</Words>
  <Application>Microsoft Office PowerPoint</Application>
  <PresentationFormat>On-screen Show (16:9)</PresentationFormat>
  <Paragraphs>36</Paragraphs>
  <Slides>10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Arial</vt:lpstr>
      <vt:lpstr>Calibri</vt:lpstr>
      <vt:lpstr>Courier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app0.xml><?xml version="1.0" encoding="utf-8"?>
<Properties xmlns="http://schemas.openxmlformats.org/officeDocument/2006/extended-properties" xmlns:vt="http://schemas.openxmlformats.org/officeDocument/2006/docPropsVTypes">
  <TotalTime>2</TotalTime>
  <Words>49</Words>
  <Application>Microsoft Macintosh PowerPoint</Application>
  <PresentationFormat>On-screen Show (16:9)</PresentationFormat>
  <Paragraphs>15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cp:lastModifiedBy>Rohit K</cp:lastModifiedBy>
  <cp:revision>2</cp:revision>
  <dcterms:created xsi:type="dcterms:W3CDTF">2025-08-01T09:30:49Z</dcterms:created>
  <dcterms:modified xsi:type="dcterms:W3CDTF">2025-08-05T05:30:29Z</dcterms:modified>
</cp:coreProperties>
</file>