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3" d="2"/>
        <a:sy n="3" d="2"/>
      </p:scale>
      <p:origin x="0" y="-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F443B-D587-400B-A812-A610DD58865E}"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8C646-B65E-4C9F-B7FC-43E373E593AF}" type="slidenum">
              <a:rPr lang="en-IN" smtClean="0"/>
              <a:t>‹#›</a:t>
            </a:fld>
            <a:endParaRPr lang="en-IN"/>
          </a:p>
        </p:txBody>
      </p:sp>
    </p:spTree>
    <p:extLst>
      <p:ext uri="{BB962C8B-B14F-4D97-AF65-F5344CB8AC3E}">
        <p14:creationId xmlns:p14="http://schemas.microsoft.com/office/powerpoint/2010/main" val="19118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78C646-B65E-4C9F-B7FC-43E373E593AF}" type="slidenum">
              <a:rPr lang="en-IN" smtClean="0"/>
              <a:t>1</a:t>
            </a:fld>
            <a:endParaRPr lang="en-IN"/>
          </a:p>
        </p:txBody>
      </p:sp>
    </p:spTree>
    <p:extLst>
      <p:ext uri="{BB962C8B-B14F-4D97-AF65-F5344CB8AC3E}">
        <p14:creationId xmlns:p14="http://schemas.microsoft.com/office/powerpoint/2010/main" val="310715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8/5/2025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3" name="Picture 2" descr="sqlserver.png">
            <a:extLst>
              <a:ext uri="{FF2B5EF4-FFF2-40B4-BE49-F238E27FC236}">
                <a16:creationId xmlns:a16="http://schemas.microsoft.com/office/drawing/2014/main" id="{73CDC526-A0AE-437B-BAB9-4E8C488A254D}"/>
              </a:ext>
            </a:extLst>
          </p:cNvPr>
          <p:cNvPicPr>
            <a:picLocks noGrp="1" noChangeAspect="1"/>
          </p:cNvPicPr>
          <p:nvPr/>
        </p:nvPicPr>
        <p:blipFill>
          <a:blip r:embed="rId3"/>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In SQL Server, DDL (Data Definition Language) encompasses a group of SQL commands that are used to create, modify, and remove the structure of database objects. These objects include tables, indexes, views, schemas, sequences, and more.</a:t>
            </a:r>
          </a:p>
          <a:p>
            <a:pPr lvl="0"/>
            <a:r>
              <a:rPr sz="1800" dirty="0"/>
              <a:t>DDL statements are crucial for establishing the database schema, defining relationships between tables, and ensuring data integrity. They serve as the foundation for organizing and managing data within SQL Server databases.</a:t>
            </a:r>
          </a:p>
        </p:txBody>
      </p:sp>
      <p:sp>
        <p:nvSpPr>
          <p:cNvPr id="4" name="Title 1">
            <a:extLst>
              <a:ext uri="{FF2B5EF4-FFF2-40B4-BE49-F238E27FC236}">
                <a16:creationId xmlns:a16="http://schemas.microsoft.com/office/drawing/2014/main" id="{5EA0BC90-95A1-D01B-3F43-66FE58A0F728}"/>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DDL - Data Definition Language</a:t>
            </a:r>
          </a:p>
        </p:txBody>
      </p:sp>
      <p:pic>
        <p:nvPicPr>
          <p:cNvPr id="5" name="Picture 4">
            <a:extLst>
              <a:ext uri="{FF2B5EF4-FFF2-40B4-BE49-F238E27FC236}">
                <a16:creationId xmlns:a16="http://schemas.microsoft.com/office/drawing/2014/main" id="{143CB91C-6F6F-C739-51E6-ABF514598E8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6EA1C361-04DF-28CD-FC56-A408192A7BE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marL="0" lvl="0" indent="0">
              <a:spcBef>
                <a:spcPts val="3000"/>
              </a:spcBef>
              <a:buNone/>
            </a:pPr>
            <a:r>
              <a:rPr sz="1800" b="1" dirty="0"/>
              <a:t>CREATE:</a:t>
            </a:r>
          </a:p>
          <a:p>
            <a:pPr lvl="0"/>
            <a:r>
              <a:rPr sz="1800" dirty="0"/>
              <a:t>Used to create new database objects such as tables, indexes, views, schemas, sequences, and other objects.</a:t>
            </a:r>
          </a:p>
          <a:p>
            <a:pPr lvl="0" indent="0">
              <a:buNone/>
            </a:pPr>
            <a:r>
              <a:rPr sz="1400" i="1" dirty="0">
                <a:solidFill>
                  <a:srgbClr val="8F5902"/>
                </a:solidFill>
                <a:latin typeface="Courier"/>
              </a:rPr>
              <a:t>-- Use database</a:t>
            </a:r>
            <a:br>
              <a:rPr sz="1400" dirty="0"/>
            </a:br>
            <a:r>
              <a:rPr sz="1400" b="1" dirty="0">
                <a:solidFill>
                  <a:srgbClr val="204A87"/>
                </a:solidFill>
                <a:latin typeface="Courier"/>
              </a:rPr>
              <a:t>USE</a:t>
            </a:r>
            <a:r>
              <a:rPr sz="1400" dirty="0">
                <a:latin typeface="Courier"/>
              </a:rPr>
              <a:t> </a:t>
            </a:r>
            <a:r>
              <a:rPr sz="1400" dirty="0" err="1">
                <a:latin typeface="Courier"/>
              </a:rPr>
              <a:t>tinitiate</a:t>
            </a:r>
            <a:r>
              <a:rPr sz="1400" dirty="0">
                <a:latin typeface="Courier"/>
              </a:rPr>
              <a:t>;</a:t>
            </a:r>
            <a:br>
              <a:rPr sz="1400" dirty="0"/>
            </a:br>
            <a:br>
              <a:rPr sz="1400" dirty="0"/>
            </a:br>
            <a:r>
              <a:rPr sz="1400" i="1" dirty="0">
                <a:solidFill>
                  <a:srgbClr val="8F5902"/>
                </a:solidFill>
                <a:latin typeface="Courier"/>
              </a:rPr>
              <a:t>-- Schema DDL</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SCHEMA</a:t>
            </a:r>
            <a:r>
              <a:rPr sz="1400" dirty="0">
                <a:latin typeface="Courier"/>
              </a:rPr>
              <a:t> employees;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USER</a:t>
            </a:r>
            <a:r>
              <a:rPr sz="1400" dirty="0">
                <a:latin typeface="Courier"/>
              </a:rPr>
              <a:t> </a:t>
            </a:r>
            <a:r>
              <a:rPr sz="1400" dirty="0" err="1">
                <a:latin typeface="Courier"/>
              </a:rPr>
              <a:t>ti</a:t>
            </a:r>
            <a:r>
              <a:rPr sz="1400" dirty="0">
                <a:latin typeface="Courier"/>
              </a:rPr>
              <a:t> </a:t>
            </a:r>
            <a:r>
              <a:rPr sz="1400" b="1" dirty="0">
                <a:solidFill>
                  <a:srgbClr val="204A87"/>
                </a:solidFill>
                <a:latin typeface="Courier"/>
              </a:rPr>
              <a:t>WITH</a:t>
            </a:r>
            <a:r>
              <a:rPr sz="1400" dirty="0">
                <a:latin typeface="Courier"/>
              </a:rPr>
              <a:t> </a:t>
            </a:r>
            <a:r>
              <a:rPr sz="1400" b="1" dirty="0">
                <a:solidFill>
                  <a:srgbClr val="204A87"/>
                </a:solidFill>
                <a:latin typeface="Courier"/>
              </a:rPr>
              <a:t>PASSWORD</a:t>
            </a:r>
            <a:r>
              <a:rPr sz="1400" dirty="0">
                <a:latin typeface="Courier"/>
              </a:rPr>
              <a:t> </a:t>
            </a:r>
            <a:r>
              <a:rPr sz="1400" b="1" dirty="0">
                <a:solidFill>
                  <a:srgbClr val="CE5C00"/>
                </a:solidFill>
                <a:latin typeface="Courier"/>
              </a:rPr>
              <a:t>=</a:t>
            </a:r>
            <a:r>
              <a:rPr sz="1400" dirty="0">
                <a:latin typeface="Courier"/>
              </a:rPr>
              <a:t> </a:t>
            </a:r>
            <a:r>
              <a:rPr sz="1400" dirty="0">
                <a:solidFill>
                  <a:srgbClr val="4E9A06"/>
                </a:solidFill>
                <a:latin typeface="Courier"/>
              </a:rPr>
              <a:t>'Tinitiate!23'</a:t>
            </a:r>
            <a:r>
              <a:rPr sz="1400" dirty="0">
                <a:latin typeface="Courier"/>
              </a:rPr>
              <a:t>;</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AUTHORIZATION</a:t>
            </a:r>
            <a:r>
              <a:rPr sz="1400" dirty="0">
                <a:latin typeface="Courier"/>
              </a:rPr>
              <a:t> </a:t>
            </a:r>
            <a:r>
              <a:rPr sz="1400" b="1" dirty="0">
                <a:solidFill>
                  <a:srgbClr val="204A87"/>
                </a:solidFill>
                <a:latin typeface="Courier"/>
              </a:rPr>
              <a:t>ON</a:t>
            </a:r>
            <a:r>
              <a:rPr sz="1400" dirty="0">
                <a:latin typeface="Courier"/>
              </a:rPr>
              <a:t> </a:t>
            </a:r>
            <a:r>
              <a:rPr sz="1400" b="1" dirty="0">
                <a:solidFill>
                  <a:srgbClr val="204A87"/>
                </a:solidFill>
                <a:latin typeface="Courier"/>
              </a:rPr>
              <a:t>SCHEMA</a:t>
            </a:r>
            <a:r>
              <a:rPr sz="1400" dirty="0">
                <a:latin typeface="Courier"/>
              </a:rPr>
              <a:t>:</a:t>
            </a:r>
            <a:r>
              <a:rPr sz="1400" dirty="0">
                <a:solidFill>
                  <a:srgbClr val="4E9A06"/>
                </a:solidFill>
                <a:latin typeface="Courier"/>
              </a:rPr>
              <a:t>:employees</a:t>
            </a:r>
            <a:r>
              <a:rPr sz="1400" dirty="0">
                <a:latin typeface="Courier"/>
              </a:rPr>
              <a:t> </a:t>
            </a:r>
            <a:r>
              <a:rPr sz="1400" b="1" dirty="0">
                <a:solidFill>
                  <a:srgbClr val="204A87"/>
                </a:solidFill>
                <a:latin typeface="Courier"/>
              </a:rPr>
              <a:t>TO</a:t>
            </a:r>
            <a:r>
              <a:rPr sz="1400" dirty="0">
                <a:latin typeface="Courier"/>
              </a:rPr>
              <a:t> </a:t>
            </a:r>
            <a:r>
              <a:rPr sz="1400" dirty="0" err="1">
                <a:latin typeface="Courier"/>
              </a:rPr>
              <a:t>ti</a:t>
            </a:r>
            <a:r>
              <a:rPr sz="1400" dirty="0">
                <a:latin typeface="Courier"/>
              </a:rPr>
              <a:t>;</a:t>
            </a:r>
            <a:br>
              <a:rPr sz="1400" dirty="0"/>
            </a:br>
            <a:br>
              <a:rPr sz="1400" dirty="0"/>
            </a:br>
            <a:r>
              <a:rPr sz="1400" i="1" dirty="0">
                <a:solidFill>
                  <a:srgbClr val="8F5902"/>
                </a:solidFill>
                <a:latin typeface="Courier"/>
              </a:rPr>
              <a:t>-- Set the schema where you want to create the DB objects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USER</a:t>
            </a:r>
            <a:r>
              <a:rPr sz="1400" dirty="0">
                <a:latin typeface="Courier"/>
              </a:rPr>
              <a:t> </a:t>
            </a:r>
            <a:r>
              <a:rPr sz="1400" dirty="0" err="1">
                <a:latin typeface="Courier"/>
              </a:rPr>
              <a:t>ti</a:t>
            </a:r>
            <a:r>
              <a:rPr sz="1400" dirty="0">
                <a:latin typeface="Courier"/>
              </a:rPr>
              <a:t> </a:t>
            </a:r>
            <a:r>
              <a:rPr sz="1400" b="1" dirty="0">
                <a:solidFill>
                  <a:srgbClr val="204A87"/>
                </a:solidFill>
                <a:latin typeface="Courier"/>
              </a:rPr>
              <a:t>WITH</a:t>
            </a:r>
            <a:r>
              <a:rPr sz="1400" dirty="0">
                <a:latin typeface="Courier"/>
              </a:rPr>
              <a:t> DEFAULT_SCHEMA </a:t>
            </a:r>
            <a:r>
              <a:rPr sz="1400" b="1" dirty="0">
                <a:solidFill>
                  <a:srgbClr val="CE5C00"/>
                </a:solidFill>
                <a:latin typeface="Courier"/>
              </a:rPr>
              <a:t>=</a:t>
            </a:r>
            <a:r>
              <a:rPr sz="1400" dirty="0">
                <a:latin typeface="Courier"/>
              </a:rPr>
              <a:t> employees;</a:t>
            </a:r>
            <a:endParaRPr sz="1800" dirty="0">
              <a:latin typeface="Courier"/>
            </a:endParaRPr>
          </a:p>
        </p:txBody>
      </p:sp>
      <p:sp>
        <p:nvSpPr>
          <p:cNvPr id="4" name="Title 1">
            <a:extLst>
              <a:ext uri="{FF2B5EF4-FFF2-40B4-BE49-F238E27FC236}">
                <a16:creationId xmlns:a16="http://schemas.microsoft.com/office/drawing/2014/main" id="{C9D91B9F-5705-4398-8568-C25CE3CC4113}"/>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7302FA79-24B3-5EED-88CD-09CE4E5C63CA}"/>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D47DAEB-460B-88C6-FDC9-77CF096D24D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68D17-9247-2E7F-656D-57F74F68E96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5778E-FA4D-500A-E326-9B4001D32780}"/>
              </a:ext>
            </a:extLst>
          </p:cNvPr>
          <p:cNvSpPr>
            <a:spLocks noGrp="1"/>
          </p:cNvSpPr>
          <p:nvPr>
            <p:ph idx="1"/>
          </p:nvPr>
        </p:nvSpPr>
        <p:spPr>
          <a:xfrm>
            <a:off x="457200" y="874514"/>
            <a:ext cx="8229600" cy="3394472"/>
          </a:xfrm>
        </p:spPr>
        <p:txBody>
          <a:bodyPr>
            <a:noAutofit/>
          </a:bodyPr>
          <a:lstStyle/>
          <a:p>
            <a:pPr lvl="0"/>
            <a:r>
              <a:rPr sz="1200" dirty="0"/>
              <a:t>Create </a:t>
            </a:r>
            <a:r>
              <a:rPr sz="1200" dirty="0" err="1">
                <a:latin typeface="Courier"/>
              </a:rPr>
              <a:t>employees.dept</a:t>
            </a:r>
            <a:r>
              <a:rPr sz="1200" dirty="0"/>
              <a:t> table</a:t>
            </a:r>
          </a:p>
          <a:p>
            <a:pPr lvl="0" indent="0">
              <a:buNone/>
            </a:pPr>
            <a:r>
              <a:rPr sz="1200" i="1" dirty="0">
                <a:solidFill>
                  <a:srgbClr val="8F5902"/>
                </a:solidFill>
                <a:latin typeface="Courier"/>
              </a:rPr>
              <a:t>-- Create table </a:t>
            </a:r>
            <a:r>
              <a:rPr sz="1200" i="1" dirty="0" err="1">
                <a:solidFill>
                  <a:srgbClr val="8F5902"/>
                </a:solidFill>
                <a:latin typeface="Courier"/>
              </a:rPr>
              <a:t>employees.dept</a:t>
            </a:r>
            <a:br>
              <a:rPr sz="1200" dirty="0"/>
            </a:br>
            <a:r>
              <a:rPr sz="1200" b="1" dirty="0">
                <a:solidFill>
                  <a:srgbClr val="204A87"/>
                </a:solidFill>
                <a:latin typeface="Courier"/>
              </a:rPr>
              <a:t>CREATE</a:t>
            </a:r>
            <a:r>
              <a:rPr sz="1200" dirty="0">
                <a:latin typeface="Courier"/>
              </a:rPr>
              <a:t> </a:t>
            </a:r>
            <a:r>
              <a:rPr sz="1200" b="1" dirty="0">
                <a:solidFill>
                  <a:srgbClr val="204A87"/>
                </a:solidFill>
                <a:latin typeface="Courier"/>
              </a:rPr>
              <a:t>TABLE</a:t>
            </a:r>
            <a:r>
              <a:rPr sz="1200" dirty="0">
                <a:latin typeface="Courier"/>
              </a:rPr>
              <a:t> </a:t>
            </a:r>
            <a:r>
              <a:rPr sz="1200" dirty="0" err="1">
                <a:latin typeface="Courier"/>
              </a:rPr>
              <a:t>employees.dept</a:t>
            </a:r>
            <a:br>
              <a:rPr sz="1200" dirty="0"/>
            </a:br>
            <a:r>
              <a:rPr sz="1200" dirty="0">
                <a:latin typeface="Courier"/>
              </a:rPr>
              <a:t>( </a:t>
            </a:r>
            <a:br>
              <a:rPr sz="1200" dirty="0"/>
            </a:br>
            <a:r>
              <a:rPr sz="1200" dirty="0">
                <a:latin typeface="Courier"/>
              </a:rPr>
              <a:t>  </a:t>
            </a:r>
            <a:r>
              <a:rPr sz="1200" dirty="0" err="1">
                <a:latin typeface="Courier"/>
              </a:rPr>
              <a:t>deptno</a:t>
            </a:r>
            <a:r>
              <a:rPr sz="1200" dirty="0">
                <a:latin typeface="Courier"/>
              </a:rPr>
              <a:t> </a:t>
            </a:r>
            <a:r>
              <a:rPr sz="1200" dirty="0">
                <a:solidFill>
                  <a:srgbClr val="204A87"/>
                </a:solidFill>
                <a:latin typeface="Courier"/>
              </a:rPr>
              <a:t>INT</a:t>
            </a:r>
            <a:r>
              <a:rPr sz="1200" dirty="0">
                <a:latin typeface="Courier"/>
              </a:rPr>
              <a:t>,</a:t>
            </a:r>
            <a:br>
              <a:rPr sz="1200" dirty="0"/>
            </a:br>
            <a:r>
              <a:rPr sz="1200" dirty="0">
                <a:latin typeface="Courier"/>
              </a:rPr>
              <a:t>  </a:t>
            </a:r>
            <a:r>
              <a:rPr sz="1200" dirty="0" err="1">
                <a:latin typeface="Courier"/>
              </a:rPr>
              <a:t>dname</a:t>
            </a:r>
            <a:r>
              <a:rPr sz="1200" dirty="0">
                <a:latin typeface="Courier"/>
              </a:rPr>
              <a:t> </a:t>
            </a:r>
            <a:r>
              <a:rPr sz="1200" dirty="0">
                <a:solidFill>
                  <a:srgbClr val="204A87"/>
                </a:solidFill>
                <a:latin typeface="Courier"/>
              </a:rPr>
              <a:t>VARCHAR</a:t>
            </a:r>
            <a:r>
              <a:rPr sz="1200" dirty="0">
                <a:latin typeface="Courier"/>
              </a:rPr>
              <a:t>(</a:t>
            </a:r>
            <a:r>
              <a:rPr sz="1200" dirty="0">
                <a:solidFill>
                  <a:srgbClr val="0000CF"/>
                </a:solidFill>
                <a:latin typeface="Courier"/>
              </a:rPr>
              <a:t>14</a:t>
            </a:r>
            <a:r>
              <a:rPr sz="1200" dirty="0">
                <a:latin typeface="Courier"/>
              </a:rPr>
              <a:t>),</a:t>
            </a:r>
            <a:br>
              <a:rPr sz="1200" dirty="0"/>
            </a:br>
            <a:r>
              <a:rPr sz="1200" dirty="0">
                <a:latin typeface="Courier"/>
              </a:rPr>
              <a:t>  loc </a:t>
            </a:r>
            <a:r>
              <a:rPr sz="1200" dirty="0">
                <a:solidFill>
                  <a:srgbClr val="204A87"/>
                </a:solidFill>
                <a:latin typeface="Courier"/>
              </a:rPr>
              <a:t>VARCHAR</a:t>
            </a:r>
            <a:r>
              <a:rPr sz="1200" dirty="0">
                <a:latin typeface="Courier"/>
              </a:rPr>
              <a:t>(</a:t>
            </a:r>
            <a:r>
              <a:rPr sz="1200" dirty="0">
                <a:solidFill>
                  <a:srgbClr val="0000CF"/>
                </a:solidFill>
                <a:latin typeface="Courier"/>
              </a:rPr>
              <a:t>13</a:t>
            </a:r>
            <a:r>
              <a:rPr sz="1200" dirty="0">
                <a:latin typeface="Courier"/>
              </a:rPr>
              <a:t>)</a:t>
            </a:r>
            <a:br>
              <a:rPr sz="1200" dirty="0"/>
            </a:br>
            <a:r>
              <a:rPr sz="1200" dirty="0">
                <a:latin typeface="Courier"/>
              </a:rPr>
              <a:t>);</a:t>
            </a:r>
          </a:p>
          <a:p>
            <a:pPr lvl="0"/>
            <a:r>
              <a:rPr sz="1200" dirty="0"/>
              <a:t>Create </a:t>
            </a:r>
            <a:r>
              <a:rPr sz="1200" dirty="0" err="1">
                <a:latin typeface="Courier"/>
              </a:rPr>
              <a:t>employees.emp</a:t>
            </a:r>
            <a:r>
              <a:rPr sz="1200" dirty="0"/>
              <a:t> table</a:t>
            </a:r>
          </a:p>
          <a:p>
            <a:pPr lvl="0" indent="0">
              <a:buNone/>
            </a:pPr>
            <a:r>
              <a:rPr lang="en-US" sz="1200" i="1" dirty="0">
                <a:solidFill>
                  <a:srgbClr val="8F5902"/>
                </a:solidFill>
                <a:latin typeface="Courier"/>
              </a:rPr>
              <a:t>-- Create table </a:t>
            </a:r>
            <a:r>
              <a:rPr lang="en-US" sz="1200" i="1" dirty="0" err="1">
                <a:solidFill>
                  <a:srgbClr val="8F5902"/>
                </a:solidFill>
                <a:latin typeface="Courier"/>
              </a:rPr>
              <a:t>employees.emp</a:t>
            </a:r>
            <a:br>
              <a:rPr lang="en-US" sz="1200" dirty="0"/>
            </a:br>
            <a:r>
              <a:rPr lang="en-US" sz="1200" b="1" dirty="0">
                <a:solidFill>
                  <a:srgbClr val="204A87"/>
                </a:solidFill>
                <a:latin typeface="Courier"/>
              </a:rPr>
              <a:t>CREATE</a:t>
            </a:r>
            <a:r>
              <a:rPr lang="en-US" sz="1200" dirty="0">
                <a:latin typeface="Courier"/>
              </a:rPr>
              <a:t> </a:t>
            </a:r>
            <a:r>
              <a:rPr lang="en-US" sz="1200" b="1" dirty="0">
                <a:solidFill>
                  <a:srgbClr val="204A87"/>
                </a:solidFill>
                <a:latin typeface="Courier"/>
              </a:rPr>
              <a:t>TABLE</a:t>
            </a:r>
            <a:r>
              <a:rPr lang="en-US" sz="1200" dirty="0">
                <a:latin typeface="Courier"/>
              </a:rPr>
              <a:t> </a:t>
            </a:r>
            <a:r>
              <a:rPr lang="en-US" sz="1200" dirty="0" err="1">
                <a:latin typeface="Courier"/>
              </a:rPr>
              <a:t>employees.emp</a:t>
            </a:r>
            <a:br>
              <a:rPr lang="en-US" sz="1200" dirty="0"/>
            </a:br>
            <a:r>
              <a:rPr lang="en-US" sz="1200" dirty="0">
                <a:latin typeface="Courier"/>
              </a:rPr>
              <a:t>( </a:t>
            </a:r>
            <a:br>
              <a:rPr lang="en-US" sz="1200" dirty="0"/>
            </a:br>
            <a:r>
              <a:rPr lang="en-US" sz="1200" dirty="0">
                <a:latin typeface="Courier"/>
              </a:rPr>
              <a:t>  </a:t>
            </a:r>
            <a:r>
              <a:rPr lang="en-US" sz="1200" dirty="0" err="1">
                <a:latin typeface="Courier"/>
              </a:rPr>
              <a:t>empno</a:t>
            </a:r>
            <a:r>
              <a:rPr lang="en-US" sz="1200" dirty="0">
                <a:latin typeface="Courier"/>
              </a:rPr>
              <a:t>      </a:t>
            </a:r>
            <a:r>
              <a:rPr lang="en-US" sz="1200" dirty="0">
                <a:solidFill>
                  <a:srgbClr val="204A87"/>
                </a:solidFill>
                <a:latin typeface="Courier"/>
              </a:rPr>
              <a:t>INT</a:t>
            </a:r>
            <a:r>
              <a:rPr lang="en-US" sz="1200" dirty="0">
                <a:latin typeface="Courier"/>
              </a:rPr>
              <a:t>,</a:t>
            </a:r>
            <a:br>
              <a:rPr lang="en-US" sz="1200" dirty="0"/>
            </a:br>
            <a:r>
              <a:rPr lang="en-US" sz="1200" dirty="0">
                <a:latin typeface="Courier"/>
              </a:rPr>
              <a:t>  </a:t>
            </a:r>
            <a:r>
              <a:rPr lang="en-US" sz="1200" dirty="0" err="1">
                <a:latin typeface="Courier"/>
              </a:rPr>
              <a:t>ename</a:t>
            </a:r>
            <a:r>
              <a:rPr lang="en-US" sz="1200" dirty="0">
                <a:latin typeface="Courier"/>
              </a:rPr>
              <a:t>      </a:t>
            </a:r>
            <a:r>
              <a:rPr lang="en-US" sz="1200" dirty="0">
                <a:solidFill>
                  <a:srgbClr val="204A87"/>
                </a:solidFill>
                <a:latin typeface="Courier"/>
              </a:rPr>
              <a:t>VARCHAR</a:t>
            </a:r>
            <a:r>
              <a:rPr lang="en-US" sz="1200" dirty="0">
                <a:latin typeface="Courier"/>
              </a:rPr>
              <a:t>(</a:t>
            </a:r>
            <a:r>
              <a:rPr lang="en-US" sz="1200" dirty="0">
                <a:solidFill>
                  <a:srgbClr val="0000CF"/>
                </a:solidFill>
                <a:latin typeface="Courier"/>
              </a:rPr>
              <a:t>10</a:t>
            </a:r>
            <a:r>
              <a:rPr lang="en-US" sz="1200" dirty="0">
                <a:latin typeface="Courier"/>
              </a:rPr>
              <a:t>),</a:t>
            </a:r>
            <a:br>
              <a:rPr lang="en-US" sz="1200" dirty="0"/>
            </a:br>
            <a:r>
              <a:rPr lang="en-US" sz="1200" dirty="0">
                <a:latin typeface="Courier"/>
              </a:rPr>
              <a:t>  job        </a:t>
            </a:r>
            <a:r>
              <a:rPr lang="en-US" sz="1200" dirty="0">
                <a:solidFill>
                  <a:srgbClr val="204A87"/>
                </a:solidFill>
                <a:latin typeface="Courier"/>
              </a:rPr>
              <a:t>VARCHAR</a:t>
            </a:r>
            <a:r>
              <a:rPr lang="en-US" sz="1200" dirty="0">
                <a:latin typeface="Courier"/>
              </a:rPr>
              <a:t>(</a:t>
            </a:r>
            <a:r>
              <a:rPr lang="en-US" sz="1200" dirty="0">
                <a:solidFill>
                  <a:srgbClr val="0000CF"/>
                </a:solidFill>
                <a:latin typeface="Courier"/>
              </a:rPr>
              <a:t>9</a:t>
            </a:r>
            <a:r>
              <a:rPr lang="en-US" sz="1200" dirty="0">
                <a:latin typeface="Courier"/>
              </a:rPr>
              <a:t>),</a:t>
            </a:r>
            <a:br>
              <a:rPr lang="en-US" sz="1200" dirty="0"/>
            </a:br>
            <a:r>
              <a:rPr lang="en-US" sz="1200" dirty="0">
                <a:latin typeface="Courier"/>
              </a:rPr>
              <a:t>  </a:t>
            </a:r>
            <a:r>
              <a:rPr lang="en-US" sz="1200" dirty="0" err="1">
                <a:latin typeface="Courier"/>
              </a:rPr>
              <a:t>mgr</a:t>
            </a:r>
            <a:r>
              <a:rPr lang="en-US" sz="1200" dirty="0">
                <a:latin typeface="Courier"/>
              </a:rPr>
              <a:t>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4</a:t>
            </a:r>
            <a:r>
              <a:rPr lang="en-US" sz="1200" dirty="0">
                <a:latin typeface="Courier"/>
              </a:rPr>
              <a:t>),</a:t>
            </a:r>
            <a:br>
              <a:rPr lang="en-US" sz="1200" dirty="0"/>
            </a:br>
            <a:r>
              <a:rPr lang="en-US" sz="1200" dirty="0">
                <a:latin typeface="Courier"/>
              </a:rPr>
              <a:t>  </a:t>
            </a:r>
            <a:r>
              <a:rPr lang="en-US" sz="1200" dirty="0" err="1">
                <a:latin typeface="Courier"/>
              </a:rPr>
              <a:t>sal</a:t>
            </a:r>
            <a:r>
              <a:rPr lang="en-US" sz="1200" dirty="0">
                <a:latin typeface="Courier"/>
              </a:rPr>
              <a:t>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7</a:t>
            </a:r>
            <a:r>
              <a:rPr lang="en-US" sz="1200" dirty="0">
                <a:latin typeface="Courier"/>
              </a:rPr>
              <a:t>,</a:t>
            </a:r>
            <a:r>
              <a:rPr lang="en-US" sz="1200" dirty="0">
                <a:solidFill>
                  <a:srgbClr val="0000CF"/>
                </a:solidFill>
                <a:latin typeface="Courier"/>
              </a:rPr>
              <a:t>2</a:t>
            </a:r>
            <a:r>
              <a:rPr lang="en-US" sz="1200" dirty="0">
                <a:latin typeface="Courier"/>
              </a:rPr>
              <a:t>),</a:t>
            </a:r>
            <a:br>
              <a:rPr lang="en-US" sz="1200" dirty="0"/>
            </a:br>
            <a:r>
              <a:rPr lang="en-US" sz="1200" dirty="0">
                <a:latin typeface="Courier"/>
              </a:rPr>
              <a:t>  commission </a:t>
            </a:r>
            <a:r>
              <a:rPr lang="en-US" sz="1200" dirty="0">
                <a:solidFill>
                  <a:srgbClr val="204A87"/>
                </a:solidFill>
                <a:latin typeface="Courier"/>
              </a:rPr>
              <a:t>NUMERIC</a:t>
            </a:r>
            <a:r>
              <a:rPr lang="en-US" sz="1200" dirty="0">
                <a:latin typeface="Courier"/>
              </a:rPr>
              <a:t>(</a:t>
            </a:r>
            <a:r>
              <a:rPr lang="en-US" sz="1200" dirty="0">
                <a:solidFill>
                  <a:srgbClr val="0000CF"/>
                </a:solidFill>
                <a:latin typeface="Courier"/>
              </a:rPr>
              <a:t>7</a:t>
            </a:r>
            <a:r>
              <a:rPr lang="en-US" sz="1200" dirty="0">
                <a:latin typeface="Courier"/>
              </a:rPr>
              <a:t>,</a:t>
            </a:r>
            <a:r>
              <a:rPr lang="en-US" sz="1200" dirty="0">
                <a:solidFill>
                  <a:srgbClr val="0000CF"/>
                </a:solidFill>
                <a:latin typeface="Courier"/>
              </a:rPr>
              <a:t>2</a:t>
            </a:r>
            <a:r>
              <a:rPr lang="en-US" sz="1200" dirty="0">
                <a:latin typeface="Courier"/>
              </a:rPr>
              <a:t>),</a:t>
            </a:r>
            <a:br>
              <a:rPr lang="en-US" sz="1200" dirty="0"/>
            </a:br>
            <a:r>
              <a:rPr lang="en-US" sz="1200" dirty="0">
                <a:latin typeface="Courier"/>
              </a:rPr>
              <a:t>  </a:t>
            </a:r>
            <a:r>
              <a:rPr lang="en-US" sz="1200" dirty="0" err="1">
                <a:latin typeface="Courier"/>
              </a:rPr>
              <a:t>deptno</a:t>
            </a:r>
            <a:r>
              <a:rPr lang="en-US" sz="1200" dirty="0">
                <a:latin typeface="Courier"/>
              </a:rPr>
              <a:t>     </a:t>
            </a:r>
            <a:r>
              <a:rPr lang="en-US" sz="1200" dirty="0">
                <a:solidFill>
                  <a:srgbClr val="204A87"/>
                </a:solidFill>
                <a:latin typeface="Courier"/>
              </a:rPr>
              <a:t>INT</a:t>
            </a:r>
            <a:r>
              <a:rPr lang="en-US" sz="1200" dirty="0">
                <a:latin typeface="Courier"/>
              </a:rPr>
              <a:t> </a:t>
            </a:r>
            <a:br>
              <a:rPr lang="en-US" sz="1200" dirty="0"/>
            </a:br>
            <a:r>
              <a:rPr lang="en-US" sz="1200" dirty="0">
                <a:latin typeface="Courier"/>
              </a:rPr>
              <a:t>);</a:t>
            </a:r>
            <a:endParaRPr lang="en-US" sz="1600" dirty="0">
              <a:latin typeface="Courier"/>
            </a:endParaRPr>
          </a:p>
        </p:txBody>
      </p:sp>
      <p:sp>
        <p:nvSpPr>
          <p:cNvPr id="4" name="Title 1">
            <a:extLst>
              <a:ext uri="{FF2B5EF4-FFF2-40B4-BE49-F238E27FC236}">
                <a16:creationId xmlns:a16="http://schemas.microsoft.com/office/drawing/2014/main" id="{8C0F69B5-4C7D-39ED-018F-5A0EBE5CB0E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DB935131-D4A1-39DA-0E86-3B9DB795CEC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E11B94CF-413C-E2B1-048D-2268989FE87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999191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C46F-8209-1462-143F-DC8BAE5F5C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45E94-97E4-5A02-ACCD-48E74FA7562C}"/>
              </a:ext>
            </a:extLst>
          </p:cNvPr>
          <p:cNvSpPr>
            <a:spLocks noGrp="1"/>
          </p:cNvSpPr>
          <p:nvPr>
            <p:ph idx="1"/>
          </p:nvPr>
        </p:nvSpPr>
        <p:spPr>
          <a:xfrm>
            <a:off x="457200" y="874514"/>
            <a:ext cx="8229600" cy="3394472"/>
          </a:xfrm>
        </p:spPr>
        <p:txBody>
          <a:bodyPr>
            <a:noAutofit/>
          </a:bodyPr>
          <a:lstStyle/>
          <a:p>
            <a:pPr lvl="0"/>
            <a:r>
              <a:rPr sz="1400" dirty="0"/>
              <a:t>Create </a:t>
            </a:r>
            <a:r>
              <a:rPr sz="1400" dirty="0" err="1">
                <a:latin typeface="Courier"/>
              </a:rPr>
              <a:t>employees.salgrade</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employees.salgrade</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employees.salgrade</a:t>
            </a:r>
            <a:br>
              <a:rPr sz="1400" dirty="0"/>
            </a:br>
            <a:r>
              <a:rPr sz="1400" dirty="0">
                <a:latin typeface="Courier"/>
              </a:rPr>
              <a:t>( </a:t>
            </a:r>
            <a:br>
              <a:rPr sz="1400" dirty="0"/>
            </a:br>
            <a:r>
              <a:rPr sz="1400" dirty="0">
                <a:latin typeface="Courier"/>
              </a:rPr>
              <a:t>  grade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losal</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hisal</a:t>
            </a:r>
            <a:r>
              <a:rPr sz="1400" dirty="0">
                <a:latin typeface="Courier"/>
              </a:rPr>
              <a:t> </a:t>
            </a:r>
            <a:r>
              <a:rPr sz="1400" dirty="0">
                <a:solidFill>
                  <a:srgbClr val="204A87"/>
                </a:solidFill>
                <a:latin typeface="Courier"/>
              </a:rPr>
              <a:t>INT</a:t>
            </a:r>
            <a:br>
              <a:rPr sz="1400" dirty="0"/>
            </a:br>
            <a:r>
              <a:rPr sz="1400" dirty="0">
                <a:latin typeface="Courier"/>
              </a:rPr>
              <a:t>);</a:t>
            </a:r>
          </a:p>
          <a:p>
            <a:pPr lvl="0"/>
            <a:r>
              <a:rPr sz="1400" dirty="0"/>
              <a:t>Create </a:t>
            </a:r>
            <a:r>
              <a:rPr sz="1400" dirty="0" err="1">
                <a:latin typeface="Courier"/>
              </a:rPr>
              <a:t>employees.projects</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employees.projects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br>
              <a:rPr sz="1400" dirty="0"/>
            </a:br>
            <a:r>
              <a:rPr sz="1400" dirty="0">
                <a:latin typeface="Courier"/>
              </a:rPr>
              <a:t>( </a:t>
            </a:r>
            <a:br>
              <a:rPr sz="1400" dirty="0"/>
            </a:br>
            <a:r>
              <a:rPr sz="1400" dirty="0">
                <a:latin typeface="Courier"/>
              </a:rPr>
              <a:t>  </a:t>
            </a:r>
            <a:r>
              <a:rPr sz="1400" dirty="0" err="1">
                <a:latin typeface="Courier"/>
              </a:rPr>
              <a:t>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budget              </a:t>
            </a:r>
            <a:r>
              <a:rPr sz="1400" dirty="0">
                <a:solidFill>
                  <a:srgbClr val="204A87"/>
                </a:solidFill>
                <a:latin typeface="Courier"/>
              </a:rPr>
              <a:t>NUMERIC</a:t>
            </a:r>
            <a:r>
              <a:rPr sz="1400" dirty="0">
                <a:latin typeface="Courier"/>
              </a:rPr>
              <a:t>(</a:t>
            </a:r>
            <a:r>
              <a:rPr sz="1400" dirty="0">
                <a:solidFill>
                  <a:srgbClr val="0000CF"/>
                </a:solidFill>
                <a:latin typeface="Courier"/>
              </a:rPr>
              <a:t>7</a:t>
            </a:r>
            <a:r>
              <a:rPr sz="1400" dirty="0">
                <a:latin typeface="Courier"/>
              </a:rPr>
              <a:t>,</a:t>
            </a:r>
            <a:r>
              <a:rPr sz="1400" dirty="0">
                <a:solidFill>
                  <a:srgbClr val="0000CF"/>
                </a:solidFill>
                <a:latin typeface="Courier"/>
              </a:rPr>
              <a:t>2</a:t>
            </a:r>
            <a:r>
              <a:rPr sz="1400" dirty="0">
                <a:latin typeface="Courier"/>
              </a:rPr>
              <a:t>),</a:t>
            </a:r>
            <a:br>
              <a:rPr sz="1400" dirty="0"/>
            </a:br>
            <a:r>
              <a:rPr sz="1400" dirty="0">
                <a:latin typeface="Courier"/>
              </a:rPr>
              <a:t>  </a:t>
            </a:r>
            <a:r>
              <a:rPr sz="1400" dirty="0" err="1">
                <a:latin typeface="Courier"/>
              </a:rPr>
              <a:t>monthly_commission</a:t>
            </a:r>
            <a:r>
              <a:rPr sz="1400" dirty="0">
                <a:latin typeface="Courier"/>
              </a:rPr>
              <a:t>  </a:t>
            </a:r>
            <a:r>
              <a:rPr sz="1400" dirty="0">
                <a:solidFill>
                  <a:srgbClr val="204A87"/>
                </a:solidFill>
                <a:latin typeface="Courier"/>
              </a:rPr>
              <a:t>NUMERIC</a:t>
            </a:r>
            <a:r>
              <a:rPr sz="1400" dirty="0">
                <a:latin typeface="Courier"/>
              </a:rPr>
              <a:t>(</a:t>
            </a:r>
            <a:r>
              <a:rPr sz="1400" dirty="0">
                <a:solidFill>
                  <a:srgbClr val="0000CF"/>
                </a:solidFill>
                <a:latin typeface="Courier"/>
              </a:rPr>
              <a:t>7</a:t>
            </a:r>
            <a:r>
              <a:rPr sz="1400" dirty="0">
                <a:latin typeface="Courier"/>
              </a:rPr>
              <a:t>,</a:t>
            </a:r>
            <a:r>
              <a:rPr sz="1400" dirty="0">
                <a:solidFill>
                  <a:srgbClr val="0000CF"/>
                </a:solidFill>
                <a:latin typeface="Courier"/>
              </a:rPr>
              <a:t>2</a:t>
            </a:r>
            <a:r>
              <a:rPr sz="1400" dirty="0">
                <a:latin typeface="Courier"/>
              </a:rPr>
              <a:t>)</a:t>
            </a:r>
            <a:br>
              <a:rPr sz="1400" dirty="0"/>
            </a:b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0B18C5BF-4487-7CC3-0900-76E33FABAF9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8D71ED83-EE68-19DC-B862-60483DAE471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C657FA5-7481-04DD-36C7-853628987107}"/>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408590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58445-5E9B-7D8B-C495-2B8347E52AE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E5105-926F-03EE-08D8-5B00C4FCF330}"/>
              </a:ext>
            </a:extLst>
          </p:cNvPr>
          <p:cNvSpPr>
            <a:spLocks noGrp="1"/>
          </p:cNvSpPr>
          <p:nvPr>
            <p:ph idx="1"/>
          </p:nvPr>
        </p:nvSpPr>
        <p:spPr>
          <a:xfrm>
            <a:off x="457200" y="874514"/>
            <a:ext cx="8229600" cy="3394472"/>
          </a:xfrm>
        </p:spPr>
        <p:txBody>
          <a:bodyPr>
            <a:noAutofit/>
          </a:bodyPr>
          <a:lstStyle/>
          <a:p>
            <a:pPr lvl="0"/>
            <a:r>
              <a:rPr sz="1400" dirty="0"/>
              <a:t>Create </a:t>
            </a:r>
            <a:r>
              <a:rPr sz="1400" dirty="0" err="1">
                <a:latin typeface="Courier"/>
              </a:rPr>
              <a:t>employees.emp_projects</a:t>
            </a:r>
            <a:r>
              <a:rPr sz="1400" dirty="0"/>
              <a:t> table</a:t>
            </a:r>
          </a:p>
          <a:p>
            <a:pPr lvl="0" indent="0">
              <a:buNone/>
            </a:pPr>
            <a:r>
              <a:rPr sz="1400" i="1" dirty="0">
                <a:solidFill>
                  <a:srgbClr val="8F5902"/>
                </a:solidFill>
                <a:latin typeface="Courier"/>
              </a:rPr>
              <a:t>-- Create table </a:t>
            </a:r>
            <a:r>
              <a:rPr sz="1400" i="1" dirty="0" err="1">
                <a:solidFill>
                  <a:srgbClr val="8F5902"/>
                </a:solidFill>
                <a:latin typeface="Courier"/>
              </a:rPr>
              <a:t>employees.emp_projects</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employees.emp_projects</a:t>
            </a:r>
            <a:br>
              <a:rPr sz="1400" dirty="0"/>
            </a:br>
            <a:r>
              <a:rPr sz="1400" dirty="0">
                <a:latin typeface="Courier"/>
              </a:rPr>
              <a:t>( </a:t>
            </a:r>
            <a:br>
              <a:rPr sz="1400" dirty="0"/>
            </a:br>
            <a:r>
              <a:rPr sz="1400" dirty="0">
                <a:latin typeface="Courier"/>
              </a:rPr>
              <a:t>  </a:t>
            </a:r>
            <a:r>
              <a:rPr sz="1400" dirty="0" err="1">
                <a:latin typeface="Courier"/>
              </a:rPr>
              <a:t>emp_projectno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empno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projectno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start_date</a:t>
            </a:r>
            <a:r>
              <a:rPr sz="1400" dirty="0">
                <a:latin typeface="Courier"/>
              </a:rPr>
              <a:t>     </a:t>
            </a:r>
            <a:r>
              <a:rPr sz="1400" dirty="0">
                <a:solidFill>
                  <a:srgbClr val="204A87"/>
                </a:solidFill>
                <a:latin typeface="Courier"/>
              </a:rPr>
              <a:t>DATE</a:t>
            </a:r>
            <a:r>
              <a:rPr sz="1400" dirty="0">
                <a:latin typeface="Courier"/>
              </a:rPr>
              <a:t>,</a:t>
            </a:r>
            <a:br>
              <a:rPr sz="1400" dirty="0"/>
            </a:br>
            <a:r>
              <a:rPr sz="1400" dirty="0">
                <a:latin typeface="Courier"/>
              </a:rPr>
              <a:t>  </a:t>
            </a:r>
            <a:r>
              <a:rPr sz="1400" dirty="0" err="1">
                <a:latin typeface="Courier"/>
              </a:rPr>
              <a:t>end_date</a:t>
            </a:r>
            <a:r>
              <a:rPr sz="1400" dirty="0">
                <a:latin typeface="Courier"/>
              </a:rPr>
              <a:t>       </a:t>
            </a:r>
            <a:r>
              <a:rPr sz="1400" dirty="0">
                <a:solidFill>
                  <a:srgbClr val="204A87"/>
                </a:solidFill>
                <a:latin typeface="Courier"/>
              </a:rPr>
              <a:t>DATE</a:t>
            </a:r>
            <a:br>
              <a:rPr sz="1400" dirty="0"/>
            </a:b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D6868F00-09A2-028C-596E-ACF99D5962F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D772D509-6EB3-D9CB-E619-3D2C6A3BF334}"/>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4DE8EF4-B0C9-CF27-743C-C296C6E6D86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09650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B7D0-4A05-A493-ACDB-C75D8F11FB7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C15058-D19C-C5B0-0DBF-9E1BF8663231}"/>
              </a:ext>
            </a:extLst>
          </p:cNvPr>
          <p:cNvSpPr>
            <a:spLocks noGrp="1"/>
          </p:cNvSpPr>
          <p:nvPr>
            <p:ph idx="1"/>
          </p:nvPr>
        </p:nvSpPr>
        <p:spPr>
          <a:xfrm>
            <a:off x="457200" y="874514"/>
            <a:ext cx="8229600" cy="3394472"/>
          </a:xfrm>
        </p:spPr>
        <p:txBody>
          <a:bodyPr>
            <a:noAutofit/>
          </a:bodyPr>
          <a:lstStyle/>
          <a:p>
            <a:pPr marL="0" lvl="0" indent="0">
              <a:spcBef>
                <a:spcPts val="3000"/>
              </a:spcBef>
              <a:buNone/>
            </a:pPr>
            <a:r>
              <a:rPr sz="1800" b="1" dirty="0"/>
              <a:t>ALTER:</a:t>
            </a:r>
          </a:p>
          <a:p>
            <a:pPr lvl="0"/>
            <a:r>
              <a:rPr sz="1800" dirty="0"/>
              <a:t>Modifies the structure of existing database objects, such as adding or dropping columns from a table.</a:t>
            </a:r>
          </a:p>
          <a:p>
            <a:pPr lvl="0" indent="0">
              <a:buNone/>
            </a:pPr>
            <a:r>
              <a:rPr sz="1400" i="1" dirty="0">
                <a:solidFill>
                  <a:srgbClr val="8F5902"/>
                </a:solidFill>
                <a:latin typeface="Courier"/>
              </a:rPr>
              <a:t>-- Alter table "emp": Add a new column called "</a:t>
            </a:r>
            <a:r>
              <a:rPr sz="1400" i="1" dirty="0" err="1">
                <a:solidFill>
                  <a:srgbClr val="8F5902"/>
                </a:solidFill>
                <a:latin typeface="Courier"/>
              </a:rPr>
              <a:t>hire_date</a:t>
            </a:r>
            <a:r>
              <a:rPr sz="1400" i="1" dirty="0">
                <a:solidFill>
                  <a:srgbClr val="8F5902"/>
                </a:solidFill>
                <a:latin typeface="Courier"/>
              </a:rPr>
              <a:t>" of type DATE.</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a:t>
            </a:r>
            <a:r>
              <a:rPr sz="1400" dirty="0">
                <a:latin typeface="Courier"/>
              </a:rPr>
              <a:t> </a:t>
            </a:r>
            <a:r>
              <a:rPr sz="1400" b="1" dirty="0">
                <a:solidFill>
                  <a:srgbClr val="204A87"/>
                </a:solidFill>
                <a:latin typeface="Courier"/>
              </a:rPr>
              <a:t>ADD</a:t>
            </a:r>
            <a:r>
              <a:rPr sz="1400" dirty="0">
                <a:latin typeface="Courier"/>
              </a:rPr>
              <a:t> </a:t>
            </a:r>
            <a:r>
              <a:rPr sz="1400" dirty="0" err="1">
                <a:latin typeface="Courier"/>
              </a:rPr>
              <a:t>hire_date</a:t>
            </a:r>
            <a:r>
              <a:rPr sz="1400" dirty="0">
                <a:latin typeface="Courier"/>
              </a:rPr>
              <a:t> </a:t>
            </a:r>
            <a:r>
              <a:rPr sz="1400" dirty="0">
                <a:solidFill>
                  <a:srgbClr val="204A87"/>
                </a:solidFill>
                <a:latin typeface="Courier"/>
              </a:rPr>
              <a:t>DATE</a:t>
            </a:r>
            <a:r>
              <a:rPr sz="1400" dirty="0">
                <a:latin typeface="Courier"/>
              </a:rPr>
              <a:t>;</a:t>
            </a:r>
            <a:br>
              <a:rPr sz="1400" dirty="0"/>
            </a:br>
            <a:r>
              <a:rPr sz="1400" i="1" dirty="0">
                <a:solidFill>
                  <a:srgbClr val="8F5902"/>
                </a:solidFill>
                <a:latin typeface="Courier"/>
              </a:rPr>
              <a:t>-- To change back to previous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employees.emp</a:t>
            </a:r>
            <a:r>
              <a:rPr sz="1400" dirty="0">
                <a:latin typeface="Courier"/>
              </a:rPr>
              <a:t> </a:t>
            </a:r>
            <a:r>
              <a:rPr sz="1400" b="1" dirty="0">
                <a:solidFill>
                  <a:srgbClr val="204A87"/>
                </a:solidFill>
                <a:latin typeface="Courier"/>
              </a:rPr>
              <a:t>DROP</a:t>
            </a:r>
            <a:r>
              <a:rPr sz="1400" dirty="0">
                <a:latin typeface="Courier"/>
              </a:rPr>
              <a:t> </a:t>
            </a:r>
            <a:r>
              <a:rPr sz="1400" b="1" dirty="0">
                <a:solidFill>
                  <a:srgbClr val="204A87"/>
                </a:solidFill>
                <a:latin typeface="Courier"/>
              </a:rPr>
              <a:t>COLUMN</a:t>
            </a:r>
            <a:r>
              <a:rPr sz="1400" dirty="0">
                <a:latin typeface="Courier"/>
              </a:rPr>
              <a:t> </a:t>
            </a:r>
            <a:r>
              <a:rPr sz="1400" dirty="0" err="1">
                <a:latin typeface="Courier"/>
              </a:rPr>
              <a:t>hire_date</a:t>
            </a:r>
            <a:r>
              <a:rPr sz="1400" dirty="0">
                <a:latin typeface="Courier"/>
              </a:rPr>
              <a:t>;</a:t>
            </a:r>
            <a:br>
              <a:rPr sz="1400" dirty="0"/>
            </a:br>
            <a:br>
              <a:rPr sz="1400" dirty="0"/>
            </a:br>
            <a:r>
              <a:rPr sz="1400" i="1" dirty="0">
                <a:solidFill>
                  <a:srgbClr val="8F5902"/>
                </a:solidFill>
                <a:latin typeface="Courier"/>
              </a:rPr>
              <a:t>-- Alter table "projects":</a:t>
            </a:r>
            <a:br>
              <a:rPr sz="1400" dirty="0"/>
            </a:br>
            <a:r>
              <a:rPr sz="1400" i="1" dirty="0">
                <a:solidFill>
                  <a:srgbClr val="8F5902"/>
                </a:solidFill>
                <a:latin typeface="Courier"/>
              </a:rPr>
              <a:t>-- Change the data type of the column "budget" to DECIMAL(12,2).</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r>
              <a:rPr sz="1400" dirty="0">
                <a:latin typeface="Courier"/>
              </a:rPr>
              <a:t> </a:t>
            </a:r>
            <a:r>
              <a:rPr sz="1400" b="1" dirty="0">
                <a:solidFill>
                  <a:srgbClr val="204A87"/>
                </a:solidFill>
                <a:latin typeface="Courier"/>
              </a:rPr>
              <a:t>ALTER</a:t>
            </a:r>
            <a:r>
              <a:rPr sz="1400" dirty="0">
                <a:latin typeface="Courier"/>
              </a:rPr>
              <a:t> </a:t>
            </a:r>
            <a:r>
              <a:rPr sz="1400" b="1" dirty="0">
                <a:solidFill>
                  <a:srgbClr val="204A87"/>
                </a:solidFill>
                <a:latin typeface="Courier"/>
              </a:rPr>
              <a:t>COLUMN</a:t>
            </a:r>
            <a:r>
              <a:rPr sz="1400" dirty="0">
                <a:latin typeface="Courier"/>
              </a:rPr>
              <a:t> budget </a:t>
            </a:r>
            <a:r>
              <a:rPr sz="1400" dirty="0">
                <a:solidFill>
                  <a:srgbClr val="204A87"/>
                </a:solidFill>
                <a:latin typeface="Courier"/>
              </a:rPr>
              <a:t>DECIMAL</a:t>
            </a:r>
            <a:r>
              <a:rPr sz="1400" dirty="0">
                <a:latin typeface="Courier"/>
              </a:rPr>
              <a:t>(</a:t>
            </a:r>
            <a:r>
              <a:rPr sz="1400" dirty="0">
                <a:solidFill>
                  <a:srgbClr val="0000CF"/>
                </a:solidFill>
                <a:latin typeface="Courier"/>
              </a:rPr>
              <a:t>12</a:t>
            </a:r>
            <a:r>
              <a:rPr sz="1400" dirty="0">
                <a:latin typeface="Courier"/>
              </a:rPr>
              <a:t>,</a:t>
            </a:r>
            <a:r>
              <a:rPr sz="1400" dirty="0">
                <a:solidFill>
                  <a:srgbClr val="0000CF"/>
                </a:solidFill>
                <a:latin typeface="Courier"/>
              </a:rPr>
              <a:t>2</a:t>
            </a:r>
            <a:r>
              <a:rPr sz="1400" dirty="0">
                <a:latin typeface="Courier"/>
              </a:rPr>
              <a:t>);</a:t>
            </a:r>
            <a:br>
              <a:rPr sz="1400" dirty="0"/>
            </a:br>
            <a:r>
              <a:rPr sz="1400" i="1" dirty="0">
                <a:solidFill>
                  <a:srgbClr val="8F5902"/>
                </a:solidFill>
                <a:latin typeface="Courier"/>
              </a:rPr>
              <a:t>-- To change back to previous</a:t>
            </a:r>
            <a:br>
              <a:rPr sz="1400" dirty="0"/>
            </a:br>
            <a:r>
              <a:rPr sz="1400" b="1" dirty="0">
                <a:solidFill>
                  <a:srgbClr val="204A87"/>
                </a:solidFill>
                <a:latin typeface="Courier"/>
              </a:rPr>
              <a:t>ALTER</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employees.projects</a:t>
            </a:r>
            <a:r>
              <a:rPr sz="1400" dirty="0">
                <a:latin typeface="Courier"/>
              </a:rPr>
              <a:t> </a:t>
            </a:r>
            <a:r>
              <a:rPr sz="1400" b="1" dirty="0">
                <a:solidFill>
                  <a:srgbClr val="204A87"/>
                </a:solidFill>
                <a:latin typeface="Courier"/>
              </a:rPr>
              <a:t>ALTER</a:t>
            </a:r>
            <a:r>
              <a:rPr sz="1400" dirty="0">
                <a:latin typeface="Courier"/>
              </a:rPr>
              <a:t> </a:t>
            </a:r>
            <a:r>
              <a:rPr sz="1400" b="1" dirty="0">
                <a:solidFill>
                  <a:srgbClr val="204A87"/>
                </a:solidFill>
                <a:latin typeface="Courier"/>
              </a:rPr>
              <a:t>COLUMN</a:t>
            </a:r>
            <a:r>
              <a:rPr sz="1400" dirty="0">
                <a:latin typeface="Courier"/>
              </a:rPr>
              <a:t> budget </a:t>
            </a:r>
            <a:r>
              <a:rPr sz="1400" dirty="0">
                <a:solidFill>
                  <a:srgbClr val="204A87"/>
                </a:solidFill>
                <a:latin typeface="Courier"/>
              </a:rPr>
              <a:t>NUMERIC</a:t>
            </a:r>
            <a:r>
              <a:rPr sz="1400" dirty="0">
                <a:latin typeface="Courier"/>
              </a:rPr>
              <a:t>(</a:t>
            </a:r>
            <a:r>
              <a:rPr sz="1400" dirty="0">
                <a:solidFill>
                  <a:srgbClr val="0000CF"/>
                </a:solidFill>
                <a:latin typeface="Courier"/>
              </a:rPr>
              <a:t>12</a:t>
            </a:r>
            <a:r>
              <a:rPr sz="1400" dirty="0">
                <a:latin typeface="Courier"/>
              </a:rPr>
              <a:t>,</a:t>
            </a:r>
            <a:r>
              <a:rPr sz="1400" dirty="0">
                <a:solidFill>
                  <a:srgbClr val="0000CF"/>
                </a:solidFill>
                <a:latin typeface="Courier"/>
              </a:rPr>
              <a:t>2</a:t>
            </a: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4761FC3A-30B6-DBB3-F494-57DD6C5A4CC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EC4385CE-DD64-0CFE-1E1F-75B8413843D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A379FC3-106E-3E4B-8D58-321B3BD13D35}"/>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2956493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D57CD-DAD6-86E4-1CFC-75C3796FD6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9266C-EAA8-E654-A04E-2896CBC9F1F6}"/>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Alter table "</a:t>
            </a:r>
            <a:r>
              <a:rPr lang="en-US" sz="1400" i="1" dirty="0" err="1">
                <a:solidFill>
                  <a:srgbClr val="8F5902"/>
                </a:solidFill>
                <a:latin typeface="Courier"/>
              </a:rPr>
              <a:t>emp_projects</a:t>
            </a:r>
            <a:r>
              <a:rPr lang="en-US" sz="1400" i="1" dirty="0">
                <a:solidFill>
                  <a:srgbClr val="8F5902"/>
                </a:solidFill>
                <a:latin typeface="Courier"/>
              </a:rPr>
              <a:t>": Drop the column "</a:t>
            </a:r>
            <a:r>
              <a:rPr lang="en-US" sz="1400" i="1" dirty="0" err="1">
                <a:solidFill>
                  <a:srgbClr val="8F5902"/>
                </a:solidFill>
                <a:latin typeface="Courier"/>
              </a:rPr>
              <a:t>end_date</a:t>
            </a:r>
            <a:r>
              <a:rPr lang="en-US" sz="1400" i="1" dirty="0">
                <a:solidFill>
                  <a:srgbClr val="8F5902"/>
                </a:solidFill>
                <a:latin typeface="Courier"/>
              </a:rPr>
              <a:t>".</a:t>
            </a:r>
            <a:br>
              <a:rPr lang="en-US" sz="1400" dirty="0"/>
            </a:br>
            <a:r>
              <a:rPr lang="en-US" sz="1400" b="1" dirty="0">
                <a:solidFill>
                  <a:srgbClr val="204A87"/>
                </a:solidFill>
                <a:latin typeface="Courier"/>
              </a:rPr>
              <a:t>ALTER</a:t>
            </a:r>
            <a:r>
              <a:rPr lang="en-US" sz="1400" dirty="0">
                <a:latin typeface="Courier"/>
              </a:rPr>
              <a:t> </a:t>
            </a:r>
            <a:r>
              <a:rPr lang="en-US" sz="1400" b="1" dirty="0">
                <a:solidFill>
                  <a:srgbClr val="204A87"/>
                </a:solidFill>
                <a:latin typeface="Courier"/>
              </a:rPr>
              <a:t>TABLE</a:t>
            </a:r>
            <a:r>
              <a:rPr lang="en-US" sz="1400" dirty="0">
                <a:latin typeface="Courier"/>
              </a:rPr>
              <a:t> </a:t>
            </a:r>
            <a:r>
              <a:rPr lang="en-US" sz="1400" dirty="0" err="1">
                <a:latin typeface="Courier"/>
              </a:rPr>
              <a:t>employees.emp_projects</a:t>
            </a:r>
            <a:r>
              <a:rPr lang="en-US" sz="1400" dirty="0">
                <a:latin typeface="Courier"/>
              </a:rPr>
              <a:t> </a:t>
            </a:r>
            <a:r>
              <a:rPr lang="en-US" sz="1400" b="1" dirty="0">
                <a:solidFill>
                  <a:srgbClr val="204A87"/>
                </a:solidFill>
                <a:latin typeface="Courier"/>
              </a:rPr>
              <a:t>DROP</a:t>
            </a:r>
            <a:r>
              <a:rPr lang="en-US" sz="1400" dirty="0">
                <a:latin typeface="Courier"/>
              </a:rPr>
              <a:t> </a:t>
            </a:r>
            <a:r>
              <a:rPr lang="en-US" sz="1400" b="1" dirty="0">
                <a:solidFill>
                  <a:srgbClr val="204A87"/>
                </a:solidFill>
                <a:latin typeface="Courier"/>
              </a:rPr>
              <a:t>COLUMN</a:t>
            </a:r>
            <a:r>
              <a:rPr lang="en-US" sz="1400" dirty="0">
                <a:latin typeface="Courier"/>
              </a:rPr>
              <a:t> </a:t>
            </a:r>
            <a:r>
              <a:rPr lang="en-US" sz="1400" dirty="0" err="1">
                <a:latin typeface="Courier"/>
              </a:rPr>
              <a:t>end_date</a:t>
            </a:r>
            <a:r>
              <a:rPr lang="en-US" sz="1400" dirty="0">
                <a:latin typeface="Courier"/>
              </a:rPr>
              <a:t>;</a:t>
            </a:r>
            <a:br>
              <a:rPr lang="en-US" sz="1400" dirty="0"/>
            </a:br>
            <a:r>
              <a:rPr lang="en-US" sz="1400" i="1" dirty="0">
                <a:solidFill>
                  <a:srgbClr val="8F5902"/>
                </a:solidFill>
                <a:latin typeface="Courier"/>
              </a:rPr>
              <a:t>-- To change back to previous</a:t>
            </a:r>
            <a:br>
              <a:rPr lang="en-US" sz="1400" dirty="0"/>
            </a:br>
            <a:r>
              <a:rPr lang="en-US" sz="1400" b="1" dirty="0">
                <a:solidFill>
                  <a:srgbClr val="204A87"/>
                </a:solidFill>
                <a:latin typeface="Courier"/>
              </a:rPr>
              <a:t>ALTER</a:t>
            </a:r>
            <a:r>
              <a:rPr lang="en-US" sz="1400" dirty="0">
                <a:latin typeface="Courier"/>
              </a:rPr>
              <a:t> </a:t>
            </a:r>
            <a:r>
              <a:rPr lang="en-US" sz="1400" b="1" dirty="0">
                <a:solidFill>
                  <a:srgbClr val="204A87"/>
                </a:solidFill>
                <a:latin typeface="Courier"/>
              </a:rPr>
              <a:t>TABLE</a:t>
            </a:r>
            <a:r>
              <a:rPr lang="en-US" sz="1400" dirty="0">
                <a:latin typeface="Courier"/>
              </a:rPr>
              <a:t> </a:t>
            </a:r>
            <a:r>
              <a:rPr lang="en-US" sz="1400" dirty="0" err="1">
                <a:latin typeface="Courier"/>
              </a:rPr>
              <a:t>employees.emp_projects</a:t>
            </a:r>
            <a:r>
              <a:rPr lang="en-US" sz="1400" dirty="0">
                <a:latin typeface="Courier"/>
              </a:rPr>
              <a:t> </a:t>
            </a:r>
            <a:r>
              <a:rPr lang="en-US" sz="1400" b="1" dirty="0">
                <a:solidFill>
                  <a:srgbClr val="204A87"/>
                </a:solidFill>
                <a:latin typeface="Courier"/>
              </a:rPr>
              <a:t>ADD</a:t>
            </a:r>
            <a:r>
              <a:rPr lang="en-US" sz="1400" dirty="0">
                <a:latin typeface="Courier"/>
              </a:rPr>
              <a:t> </a:t>
            </a:r>
            <a:r>
              <a:rPr lang="en-US" sz="1400" dirty="0" err="1">
                <a:latin typeface="Courier"/>
              </a:rPr>
              <a:t>end_date</a:t>
            </a:r>
            <a:r>
              <a:rPr lang="en-US" sz="1400" dirty="0">
                <a:latin typeface="Courier"/>
              </a:rPr>
              <a:t> </a:t>
            </a:r>
            <a:r>
              <a:rPr lang="en-US" sz="1400" dirty="0">
                <a:solidFill>
                  <a:srgbClr val="204A87"/>
                </a:solidFill>
                <a:latin typeface="Courier"/>
              </a:rPr>
              <a:t>DATE</a:t>
            </a:r>
            <a:r>
              <a:rPr lang="en-US"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89EED034-DF7C-9DC9-8448-D3396F6C57AD}"/>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845771D2-8DA9-34E2-D284-BBED0135C4E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FC310F9-6961-A9FF-205B-FF243BCB7BFD}"/>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766257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7014A-A7D0-833B-61D5-0A577A8B84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A1337-EF02-1898-A41D-829CDE575C45}"/>
              </a:ext>
            </a:extLst>
          </p:cNvPr>
          <p:cNvSpPr>
            <a:spLocks noGrp="1"/>
          </p:cNvSpPr>
          <p:nvPr>
            <p:ph idx="1"/>
          </p:nvPr>
        </p:nvSpPr>
        <p:spPr>
          <a:xfrm>
            <a:off x="457200" y="874514"/>
            <a:ext cx="8229600" cy="3394472"/>
          </a:xfrm>
        </p:spPr>
        <p:txBody>
          <a:bodyPr>
            <a:noAutofit/>
          </a:bodyPr>
          <a:lstStyle/>
          <a:p>
            <a:pPr marL="0" lvl="0" indent="0">
              <a:spcBef>
                <a:spcPts val="3000"/>
              </a:spcBef>
              <a:buNone/>
            </a:pPr>
            <a:r>
              <a:rPr sz="1800" b="1" dirty="0"/>
              <a:t>DROP:</a:t>
            </a:r>
          </a:p>
          <a:p>
            <a:pPr lvl="0"/>
            <a:r>
              <a:rPr sz="1800" dirty="0"/>
              <a:t>Deletes existing database objects, such as tables, indexes, or views.</a:t>
            </a:r>
          </a:p>
          <a:p>
            <a:pPr lvl="0" indent="0">
              <a:buNone/>
            </a:pPr>
            <a:r>
              <a:rPr sz="1400" i="1" dirty="0">
                <a:solidFill>
                  <a:srgbClr val="8F5902"/>
                </a:solidFill>
                <a:latin typeface="Courier"/>
              </a:rPr>
              <a:t>-- To drop dept table in emp schema</a:t>
            </a:r>
            <a:br>
              <a:rPr sz="1400" dirty="0"/>
            </a:br>
            <a:r>
              <a:rPr sz="1400" b="1" dirty="0">
                <a:solidFill>
                  <a:srgbClr val="204A87"/>
                </a:solidFill>
                <a:latin typeface="Courier"/>
              </a:rPr>
              <a:t>DROP</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employees.dept</a:t>
            </a:r>
            <a:r>
              <a:rPr sz="1400" dirty="0">
                <a:latin typeface="Courier"/>
              </a:rPr>
              <a:t>;</a:t>
            </a:r>
            <a:br>
              <a:rPr sz="1400" dirty="0"/>
            </a:br>
            <a:br>
              <a:rPr sz="1400" dirty="0"/>
            </a:br>
            <a:r>
              <a:rPr sz="1400" i="1" dirty="0">
                <a:solidFill>
                  <a:srgbClr val="8F5902"/>
                </a:solidFill>
                <a:latin typeface="Courier"/>
              </a:rPr>
              <a:t>-- To again create it</a:t>
            </a:r>
            <a:br>
              <a:rPr sz="1400" dirty="0"/>
            </a:br>
            <a:r>
              <a:rPr sz="1400" b="1" dirty="0">
                <a:solidFill>
                  <a:srgbClr val="204A87"/>
                </a:solidFill>
                <a:latin typeface="Courier"/>
              </a:rPr>
              <a:t>CREATE</a:t>
            </a:r>
            <a:r>
              <a:rPr sz="1400" dirty="0">
                <a:latin typeface="Courier"/>
              </a:rPr>
              <a:t> </a:t>
            </a:r>
            <a:r>
              <a:rPr sz="1400" b="1" dirty="0">
                <a:solidFill>
                  <a:srgbClr val="204A87"/>
                </a:solidFill>
                <a:latin typeface="Courier"/>
              </a:rPr>
              <a:t>TABLE</a:t>
            </a:r>
            <a:r>
              <a:rPr sz="1400" dirty="0">
                <a:latin typeface="Courier"/>
              </a:rPr>
              <a:t> </a:t>
            </a:r>
            <a:r>
              <a:rPr sz="1400" dirty="0" err="1">
                <a:latin typeface="Courier"/>
              </a:rPr>
              <a:t>employees.dept</a:t>
            </a:r>
            <a:r>
              <a:rPr sz="1400" dirty="0">
                <a:latin typeface="Courier"/>
              </a:rPr>
              <a:t> (</a:t>
            </a:r>
            <a:br>
              <a:rPr sz="1400" dirty="0"/>
            </a:br>
            <a:r>
              <a:rPr sz="1400" dirty="0">
                <a:latin typeface="Courier"/>
              </a:rPr>
              <a:t>    </a:t>
            </a:r>
            <a:r>
              <a:rPr sz="1400" dirty="0" err="1">
                <a:latin typeface="Courier"/>
              </a:rPr>
              <a:t>deptno</a:t>
            </a:r>
            <a:r>
              <a:rPr sz="1400" dirty="0">
                <a:latin typeface="Courier"/>
              </a:rPr>
              <a:t>  </a:t>
            </a:r>
            <a:r>
              <a:rPr sz="1400" dirty="0">
                <a:solidFill>
                  <a:srgbClr val="204A87"/>
                </a:solidFill>
                <a:latin typeface="Courier"/>
              </a:rPr>
              <a:t>INT</a:t>
            </a:r>
            <a:r>
              <a:rPr sz="1400" dirty="0">
                <a:latin typeface="Courier"/>
              </a:rPr>
              <a:t>,</a:t>
            </a:r>
            <a:br>
              <a:rPr sz="1400" dirty="0"/>
            </a:br>
            <a:r>
              <a:rPr sz="1400" dirty="0">
                <a:latin typeface="Courier"/>
              </a:rPr>
              <a:t>    </a:t>
            </a:r>
            <a:r>
              <a:rPr sz="1400" dirty="0" err="1">
                <a:latin typeface="Courier"/>
              </a:rPr>
              <a:t>dname</a:t>
            </a:r>
            <a:r>
              <a:rPr sz="1400" dirty="0">
                <a:latin typeface="Courier"/>
              </a:rPr>
              <a:t>   </a:t>
            </a:r>
            <a:r>
              <a:rPr sz="1400" dirty="0">
                <a:solidFill>
                  <a:srgbClr val="204A87"/>
                </a:solidFill>
                <a:latin typeface="Courier"/>
              </a:rPr>
              <a:t>VARCHAR</a:t>
            </a:r>
            <a:r>
              <a:rPr sz="1400" dirty="0">
                <a:latin typeface="Courier"/>
              </a:rPr>
              <a:t>(</a:t>
            </a:r>
            <a:r>
              <a:rPr sz="1400" dirty="0">
                <a:solidFill>
                  <a:srgbClr val="0000CF"/>
                </a:solidFill>
                <a:latin typeface="Courier"/>
              </a:rPr>
              <a:t>100</a:t>
            </a:r>
            <a:r>
              <a:rPr sz="1400" dirty="0">
                <a:latin typeface="Courier"/>
              </a:rPr>
              <a:t>),</a:t>
            </a:r>
            <a:br>
              <a:rPr sz="1400" dirty="0"/>
            </a:br>
            <a:r>
              <a:rPr sz="1400" dirty="0">
                <a:latin typeface="Courier"/>
              </a:rPr>
              <a:t>    loc </a:t>
            </a:r>
            <a:r>
              <a:rPr sz="1400" dirty="0">
                <a:solidFill>
                  <a:srgbClr val="204A87"/>
                </a:solidFill>
                <a:latin typeface="Courier"/>
              </a:rPr>
              <a:t>VARCHAR</a:t>
            </a:r>
            <a:r>
              <a:rPr sz="1400" dirty="0">
                <a:latin typeface="Courier"/>
              </a:rPr>
              <a:t>(</a:t>
            </a:r>
            <a:r>
              <a:rPr sz="1400" dirty="0">
                <a:solidFill>
                  <a:srgbClr val="0000CF"/>
                </a:solidFill>
                <a:latin typeface="Courier"/>
              </a:rPr>
              <a:t>13</a:t>
            </a:r>
            <a:r>
              <a:rPr sz="1400" dirty="0">
                <a:latin typeface="Courier"/>
              </a:rPr>
              <a:t>)</a:t>
            </a:r>
            <a:br>
              <a:rPr sz="1400" dirty="0"/>
            </a:br>
            <a:r>
              <a:rPr sz="1400" dirty="0">
                <a:latin typeface="Courier"/>
              </a:rPr>
              <a:t>);</a:t>
            </a:r>
            <a:endParaRPr sz="1800" dirty="0">
              <a:latin typeface="Courier"/>
            </a:endParaRPr>
          </a:p>
        </p:txBody>
      </p:sp>
      <p:sp>
        <p:nvSpPr>
          <p:cNvPr id="4" name="Title 1">
            <a:extLst>
              <a:ext uri="{FF2B5EF4-FFF2-40B4-BE49-F238E27FC236}">
                <a16:creationId xmlns:a16="http://schemas.microsoft.com/office/drawing/2014/main" id="{832F5911-5088-F274-AB7B-1EBFEAC9D5AA}"/>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US" sz="2800" dirty="0">
                <a:solidFill>
                  <a:schemeClr val="bg1"/>
                </a:solidFill>
              </a:rPr>
              <a:t>Primary DDL commands in SQL Server:</a:t>
            </a:r>
            <a:endParaRPr lang="en-IN" sz="2800" dirty="0">
              <a:solidFill>
                <a:schemeClr val="bg1"/>
              </a:solidFill>
            </a:endParaRPr>
          </a:p>
        </p:txBody>
      </p:sp>
      <p:pic>
        <p:nvPicPr>
          <p:cNvPr id="5" name="Picture 4">
            <a:extLst>
              <a:ext uri="{FF2B5EF4-FFF2-40B4-BE49-F238E27FC236}">
                <a16:creationId xmlns:a16="http://schemas.microsoft.com/office/drawing/2014/main" id="{691C1357-9F27-6429-700B-CDF75A7D13A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77519D0-0E65-CE71-30D9-3BA387460AB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996056888"/>
      </p:ext>
    </p:extLst>
  </p:cSld>
  <p:clrMapOvr>
    <a:masterClrMapping/>
  </p:clrMapOvr>
</p:sld>
</file>

<file path=ppt/theme/theme1.xml><?xml version="1.0" encoding="utf-8"?>
<a:theme xmlns:a="http://schemas.openxmlformats.org/drawingml/2006/main" name="Office Theme">
  <a:themeElements>
    <a:clrScheme name="Custom 6">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742</Words>
  <Application>Microsoft Office PowerPoint</Application>
  <PresentationFormat>On-screen Show (16:9)</PresentationFormat>
  <Paragraphs>39</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2</cp:revision>
  <dcterms:created xsi:type="dcterms:W3CDTF">2025-08-01T09:18:34Z</dcterms:created>
  <dcterms:modified xsi:type="dcterms:W3CDTF">2025-08-05T05:26:37Z</dcterms:modified>
</cp:coreProperties>
</file>