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4" r:id="rId5"/>
    <p:sldId id="265" r:id="rId6"/>
    <p:sldId id="266" r:id="rId7"/>
    <p:sldId id="267" r:id="rId8"/>
    <p:sldId id="268" r:id="rId9"/>
    <p:sldId id="260" r:id="rId10"/>
    <p:sldId id="269" r:id="rId11"/>
    <p:sldId id="261" r:id="rId12"/>
    <p:sldId id="270" r:id="rId13"/>
    <p:sldId id="262" r:id="rId14"/>
    <p:sldId id="271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99" d="100"/>
          <a:sy n="99" d="100"/>
        </p:scale>
        <p:origin x="922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998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954691" cy="51435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420" y="806391"/>
            <a:ext cx="1171701" cy="879729"/>
            <a:chOff x="9160561" y="1075188"/>
            <a:chExt cx="1562267" cy="1172973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" name="Picture 2" descr="sqlserver.png">
            <a:extLst>
              <a:ext uri="{FF2B5EF4-FFF2-40B4-BE49-F238E27FC236}">
                <a16:creationId xmlns:a16="http://schemas.microsoft.com/office/drawing/2014/main" id="{153DE476-31C0-8359-07C4-C87186FD805C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rcRect l="2193" t="4481" r="3658" b="6674"/>
          <a:stretch>
            <a:fillRect/>
          </a:stretch>
        </p:blipFill>
        <p:spPr bwMode="auto">
          <a:xfrm>
            <a:off x="131736" y="1619573"/>
            <a:ext cx="6540285" cy="16663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F43387-8C60-DBEE-FDB2-5255F26C7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32976-F436-5C84-2DD5-D86E028E3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 indent="0">
              <a:buNone/>
            </a:pPr>
            <a:r>
              <a:rPr sz="1400" b="1" dirty="0">
                <a:solidFill>
                  <a:srgbClr val="204A87"/>
                </a:solidFill>
                <a:latin typeface="Courier"/>
              </a:rPr>
              <a:t>WITH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TotalSalary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(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deptno</a:t>
            </a:r>
            <a:r>
              <a:rPr sz="1400" dirty="0">
                <a:latin typeface="Courier"/>
              </a:rPr>
              <a:t>,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SUM</a:t>
            </a:r>
            <a:r>
              <a:rPr sz="1400" dirty="0">
                <a:latin typeface="Courier"/>
              </a:rPr>
              <a:t>(</a:t>
            </a:r>
            <a:r>
              <a:rPr sz="1400" dirty="0" err="1">
                <a:latin typeface="Courier"/>
              </a:rPr>
              <a:t>sal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total_sal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 d 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GROUP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deptno</a:t>
            </a:r>
            <a:br>
              <a:rPr sz="1400" dirty="0"/>
            </a:br>
            <a:r>
              <a:rPr sz="1400" dirty="0">
                <a:latin typeface="Courier"/>
              </a:rPr>
              <a:t>),</a:t>
            </a:r>
            <a:br>
              <a:rPr sz="1400" dirty="0"/>
            </a:br>
            <a:r>
              <a:rPr sz="1400" dirty="0" err="1">
                <a:latin typeface="Courier"/>
              </a:rPr>
              <a:t>TotalBudget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(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e.deptno</a:t>
            </a:r>
            <a:r>
              <a:rPr sz="1400" dirty="0">
                <a:latin typeface="Courier"/>
              </a:rPr>
              <a:t>,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SUM</a:t>
            </a:r>
            <a:r>
              <a:rPr sz="1400" dirty="0">
                <a:latin typeface="Courier"/>
              </a:rPr>
              <a:t>(</a:t>
            </a:r>
            <a:r>
              <a:rPr sz="1400" dirty="0" err="1">
                <a:latin typeface="Courier"/>
              </a:rPr>
              <a:t>p.budget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total_budget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 e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JOIN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employees.emp_projects</a:t>
            </a:r>
            <a:r>
              <a:rPr sz="1400" dirty="0">
                <a:latin typeface="Courier"/>
              </a:rPr>
              <a:t> ep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ON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e.empno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ep.empno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JOIN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employees.projects</a:t>
            </a:r>
            <a:r>
              <a:rPr sz="1400" dirty="0">
                <a:latin typeface="Courier"/>
              </a:rPr>
              <a:t> p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ON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ep.projectno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p.projectno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GROUP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e.deptno</a:t>
            </a:r>
            <a:br>
              <a:rPr sz="1400" dirty="0"/>
            </a:br>
            <a:r>
              <a:rPr sz="1400" dirty="0">
                <a:latin typeface="Courier"/>
              </a:rPr>
              <a:t>)</a:t>
            </a: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Retrieve department numbers, total salary, and total project budget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ts.deptno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ts.total_sal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tb.total_budget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TotalSalary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ts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JOIN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TotalBudget</a:t>
            </a:r>
            <a:r>
              <a:rPr sz="1400" dirty="0">
                <a:latin typeface="Courier"/>
              </a:rPr>
              <a:t> tb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ON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ts.deptno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tb.deptno</a:t>
            </a:r>
            <a:r>
              <a:rPr sz="1400" dirty="0">
                <a:latin typeface="Courier"/>
              </a:rPr>
              <a:t>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1AE0775-3901-6B5F-0FE4-73FFB3329A8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Using Multiple CTEs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ACEDAA-4B29-7D6A-02C8-F6A9D144B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14D183C-85A3-D1E7-9DF7-28B93CAF0679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(©)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023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/>
            <a:r>
              <a:rPr sz="1800" dirty="0"/>
              <a:t>Recursive CTEs are used to perform operations like traversing hierarchical data or generating sequences.</a:t>
            </a:r>
          </a:p>
          <a:p>
            <a:pPr lvl="0"/>
            <a:r>
              <a:rPr sz="1800" dirty="0"/>
              <a:t>Recursive CTEs consist of two parts: an anchor member and a recursive member.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Define a recursive CTE to generate a sequence of numbers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WITH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Sequence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(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i="1" dirty="0">
                <a:solidFill>
                  <a:srgbClr val="8F5902"/>
                </a:solidFill>
                <a:latin typeface="Courier"/>
              </a:rPr>
              <a:t>-- Anchor member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1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num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UNION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ALL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i="1" dirty="0">
                <a:solidFill>
                  <a:srgbClr val="8F5902"/>
                </a:solidFill>
                <a:latin typeface="Courier"/>
              </a:rPr>
              <a:t>-- Recursive member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num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+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1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Sequence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sz="1400" dirty="0">
                <a:latin typeface="Courier"/>
              </a:rPr>
              <a:t> num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&lt;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10</a:t>
            </a:r>
            <a:br>
              <a:rPr sz="1400" dirty="0"/>
            </a:br>
            <a:r>
              <a:rPr sz="1400" dirty="0">
                <a:latin typeface="Courier"/>
              </a:rPr>
              <a:t>)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num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Sequence</a:t>
            </a:r>
            <a:r>
              <a:rPr sz="1400" dirty="0">
                <a:latin typeface="Courier"/>
              </a:rPr>
              <a:t>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49C29DA-832C-86F9-F34E-D387BFDD7E4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Recursive CTEs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8D5660-CC1B-D9E3-9D3E-C4C5DD4C9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F25F5BD-DDBA-601E-3512-1F0407F5D3ED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(©)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FFD179-17C3-5910-25B6-4C6895820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1D5B9-9BC2-37E8-F5DE-A3E941F39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Define a recursive CTE to find the management hierarchy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WITH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EmpHierarchy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(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i="1" dirty="0">
                <a:solidFill>
                  <a:srgbClr val="8F5902"/>
                </a:solidFill>
                <a:latin typeface="Courier"/>
              </a:rPr>
              <a:t>-- Anchor member: select the top-level manager (president)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empno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ename</a:t>
            </a:r>
            <a:r>
              <a:rPr sz="1400" dirty="0">
                <a:latin typeface="Courier"/>
              </a:rPr>
              <a:t>, job, </a:t>
            </a:r>
            <a:r>
              <a:rPr sz="1400" dirty="0" err="1">
                <a:latin typeface="Courier"/>
              </a:rPr>
              <a:t>mgr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mgr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IS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NULL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UNION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ALL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i="1" dirty="0">
                <a:solidFill>
                  <a:srgbClr val="8F5902"/>
                </a:solidFill>
                <a:latin typeface="Courier"/>
              </a:rPr>
              <a:t>-- Recursive member: select employees managed by the current level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e.empno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e.ename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e.job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e.mgr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 e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INNER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JOIN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EmpHierarchy</a:t>
            </a:r>
            <a:r>
              <a:rPr sz="1400" dirty="0">
                <a:latin typeface="Courier"/>
              </a:rPr>
              <a:t> eh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ON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e.mgr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eh.empno</a:t>
            </a:r>
            <a:br>
              <a:rPr sz="1400" dirty="0"/>
            </a:br>
            <a:r>
              <a:rPr sz="1400" dirty="0">
                <a:latin typeface="Courier"/>
              </a:rPr>
              <a:t>)</a:t>
            </a: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Retrieve the management hierarchy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*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EmpHierarchy</a:t>
            </a:r>
            <a:r>
              <a:rPr sz="1400" dirty="0">
                <a:latin typeface="Courier"/>
              </a:rPr>
              <a:t>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566265C-FCE7-CF22-B663-660635ABCF5A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Recursive CTEs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1CE8EA-7EB6-225D-2893-F105D557D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BEDEAA4-2CC9-27CA-4EFE-B5C5265180FB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(©)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5316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/>
            <a:r>
              <a:rPr sz="1800" dirty="0"/>
              <a:t>Breaking down complex queries into simpler, more manageable parts.</a:t>
            </a:r>
          </a:p>
          <a:p>
            <a:pPr lvl="0"/>
            <a:r>
              <a:rPr sz="1800" dirty="0"/>
              <a:t>Improving readability and maintainability of SQL code.</a:t>
            </a:r>
          </a:p>
          <a:p>
            <a:pPr lvl="0"/>
            <a:r>
              <a:rPr sz="1800" dirty="0"/>
              <a:t>Recursively traversing hierarchical data.</a:t>
            </a:r>
          </a:p>
          <a:p>
            <a:pPr lvl="0"/>
            <a:r>
              <a:rPr sz="1800" dirty="0"/>
              <a:t>Generating sequences or performing iterative calculations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FFC1765-7034-B756-1D9C-90EC3F952915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bg1"/>
                </a:solidFill>
              </a:rPr>
              <a:t>Common Use Cases for CTEs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5FB1C1-BB67-53A7-E518-B207B93EA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37AB1E6-3F4D-E34A-E7AB-B7045ABF5F14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(©)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8DF958-E128-437E-4AF2-000386B10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60A0C-39B8-7FDF-8B90-C39D2679E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rmAutofit/>
          </a:bodyPr>
          <a:lstStyle/>
          <a:p>
            <a:pPr lvl="0"/>
            <a:r>
              <a:rPr sz="1800" dirty="0"/>
              <a:t>Enhanced code readability and organization.</a:t>
            </a:r>
          </a:p>
          <a:p>
            <a:pPr lvl="0"/>
            <a:r>
              <a:rPr sz="1800" dirty="0"/>
              <a:t>Ability to reference the same CTE multiple times in a query.</a:t>
            </a:r>
          </a:p>
          <a:p>
            <a:pPr lvl="0"/>
            <a:r>
              <a:rPr sz="1800" dirty="0"/>
              <a:t>Simplified complex queries by breaking them into smaller, logical components.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3B46827-9930-B0D3-7E23-C8CFF565A1FE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Benefits of Using CTEs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74F1F1-4D58-DA4D-42A6-591C4F95F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A5B3181-6C00-AC30-BE35-B077ED1D62E8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(©)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548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rmAutofit/>
          </a:bodyPr>
          <a:lstStyle/>
          <a:p>
            <a:pPr lvl="0"/>
            <a:r>
              <a:rPr sz="1800" dirty="0"/>
              <a:t>In SQL Server, a Common Table Expression (CTE) is a temporary result set that you can reference within a SELECT, INSERT, UPDATE, or DELETE statement.</a:t>
            </a:r>
          </a:p>
          <a:p>
            <a:pPr lvl="0"/>
            <a:r>
              <a:rPr sz="1800" dirty="0"/>
              <a:t>CTEs provide a way to write more readable and maintainable queries by breaking down complex queries into simpler parts.</a:t>
            </a:r>
          </a:p>
          <a:p>
            <a:pPr lvl="0"/>
            <a:r>
              <a:rPr sz="1800" dirty="0"/>
              <a:t>CTEs are defined using the </a:t>
            </a:r>
            <a:r>
              <a:rPr sz="1800" dirty="0">
                <a:latin typeface="Courier"/>
              </a:rPr>
              <a:t>WITH</a:t>
            </a:r>
            <a:r>
              <a:rPr sz="1800" dirty="0"/>
              <a:t> keyword.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2C3A5E4-42BA-0D10-7D47-13A539EEC306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DQL - Common Table Expressions (CTE)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523CFD-658D-6F68-4C30-D6CE340A1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1C4613A-9790-DE42-D983-AFDD72B6E24F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(©)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/>
            <a:r>
              <a:rPr sz="1800" dirty="0"/>
              <a:t>To create a CTE, you use the </a:t>
            </a:r>
            <a:r>
              <a:rPr sz="1800" dirty="0">
                <a:latin typeface="Courier"/>
              </a:rPr>
              <a:t>WITH</a:t>
            </a:r>
            <a:r>
              <a:rPr sz="1800" dirty="0"/>
              <a:t> keyword.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Define a CTE to get employees with job title 'manager'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WITH</a:t>
            </a:r>
            <a:r>
              <a:rPr sz="1400" dirty="0">
                <a:latin typeface="Courier"/>
              </a:rPr>
              <a:t> Managers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(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empno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ename</a:t>
            </a:r>
            <a:r>
              <a:rPr sz="1400" dirty="0">
                <a:latin typeface="Courier"/>
              </a:rPr>
              <a:t>, job, </a:t>
            </a:r>
            <a:r>
              <a:rPr sz="1400" dirty="0" err="1">
                <a:latin typeface="Courier"/>
              </a:rPr>
              <a:t>sal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sz="1400" dirty="0">
                <a:latin typeface="Courier"/>
              </a:rPr>
              <a:t> job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'manager'</a:t>
            </a:r>
            <a:br>
              <a:rPr sz="1400" dirty="0"/>
            </a:br>
            <a:r>
              <a:rPr sz="1400" dirty="0">
                <a:latin typeface="Courier"/>
              </a:rPr>
              <a:t>)</a:t>
            </a: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Retrieve employees with job title 'manager' using the CTE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*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Managers;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C593F31-6A93-7BC1-50F1-1E1E734F0A9B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Creating a CTE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AA872D-FB9F-A926-9D81-9C21FB719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A132B56-E6FB-4DFB-8C3E-28AD5F766606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(©)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175138-6B93-4E1F-B3B9-4B8D9D868D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98851-4E34-FE76-AA3A-293686660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Define a CTE to count employees in each department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WITH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DeptEmployeeCount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(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deptno</a:t>
            </a:r>
            <a:r>
              <a:rPr sz="1400" dirty="0">
                <a:latin typeface="Courier"/>
              </a:rPr>
              <a:t>,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COUNT</a:t>
            </a:r>
            <a:r>
              <a:rPr sz="1400" dirty="0">
                <a:latin typeface="Courier"/>
              </a:rPr>
              <a:t>(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*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num_employees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GROUP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deptno</a:t>
            </a:r>
            <a:br>
              <a:rPr sz="1400" dirty="0"/>
            </a:br>
            <a:r>
              <a:rPr sz="1400" dirty="0">
                <a:latin typeface="Courier"/>
              </a:rPr>
              <a:t>)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d.deptno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d.dname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solidFill>
                  <a:srgbClr val="204A87"/>
                </a:solidFill>
                <a:latin typeface="Courier"/>
              </a:rPr>
              <a:t>dec</a:t>
            </a:r>
            <a:r>
              <a:rPr sz="1400" dirty="0" err="1">
                <a:latin typeface="Courier"/>
              </a:rPr>
              <a:t>.num_employees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employees.dept</a:t>
            </a:r>
            <a:r>
              <a:rPr sz="1400" dirty="0">
                <a:latin typeface="Courier"/>
              </a:rPr>
              <a:t> d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JOIN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DeptEmployeeCount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204A87"/>
                </a:solidFill>
                <a:latin typeface="Courier"/>
              </a:rPr>
              <a:t>dec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ON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d.deptno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solidFill>
                  <a:srgbClr val="204A87"/>
                </a:solidFill>
                <a:latin typeface="Courier"/>
              </a:rPr>
              <a:t>dec</a:t>
            </a:r>
            <a:r>
              <a:rPr sz="1400" dirty="0" err="1">
                <a:latin typeface="Courier"/>
              </a:rPr>
              <a:t>.deptno</a:t>
            </a:r>
            <a:r>
              <a:rPr sz="1400" dirty="0">
                <a:latin typeface="Courier"/>
              </a:rPr>
              <a:t>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0EB7F22-95C4-7966-D518-D856F9B82D72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Creating a CTE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B240F4-E434-B0DF-7864-F883DB9D0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B354A64-998D-738B-D97C-54884BCA1C93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(©)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640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236ACF-39D2-8749-BCB1-E370CF2CA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531B4-EE2C-51EC-917A-4375A69CA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Define a CTE to calculate the average salary by department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WITH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AvgSalary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(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deptno</a:t>
            </a:r>
            <a:r>
              <a:rPr sz="1400" dirty="0">
                <a:latin typeface="Courier"/>
              </a:rPr>
              <a:t>,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AVG</a:t>
            </a:r>
            <a:r>
              <a:rPr sz="1400" dirty="0">
                <a:latin typeface="Courier"/>
              </a:rPr>
              <a:t>(</a:t>
            </a:r>
            <a:r>
              <a:rPr sz="1400" dirty="0" err="1">
                <a:latin typeface="Courier"/>
              </a:rPr>
              <a:t>sal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avg_sal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GROUP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deptno</a:t>
            </a:r>
            <a:br>
              <a:rPr sz="1400" dirty="0"/>
            </a:br>
            <a:r>
              <a:rPr sz="1400" dirty="0">
                <a:latin typeface="Courier"/>
              </a:rPr>
              <a:t>)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d.deptno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d.dname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a.avg_sal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employees.dept</a:t>
            </a:r>
            <a:r>
              <a:rPr sz="1400" dirty="0">
                <a:latin typeface="Courier"/>
              </a:rPr>
              <a:t> d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JOIN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AvgSalary</a:t>
            </a:r>
            <a:r>
              <a:rPr sz="1400" dirty="0">
                <a:latin typeface="Courier"/>
              </a:rPr>
              <a:t> a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ON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d.deptno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a.deptno</a:t>
            </a:r>
            <a:r>
              <a:rPr sz="1400" dirty="0">
                <a:latin typeface="Courier"/>
              </a:rPr>
              <a:t>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65A5FEF-1477-8BE8-C194-28DAB9EBDC50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Creating a CTE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8C24C3-4800-05A7-1A5E-FB0DFB799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5DAE206-A594-B89F-A0B6-25C5E29D4CA2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(©)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337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3E157-0229-25D0-A426-E41E77DBE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07253-9B66-3AD0-000D-37E28704E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Define a CTE to list employees and their associated projects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WITH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EmployeeProjects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(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e.empno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e.ename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ep.projectno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p.budget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 e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JOIN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employees.emp_projects</a:t>
            </a:r>
            <a:r>
              <a:rPr sz="1400" dirty="0">
                <a:latin typeface="Courier"/>
              </a:rPr>
              <a:t> ep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ON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e.empno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ep.empno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JOIN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employees.projects</a:t>
            </a:r>
            <a:r>
              <a:rPr sz="1400" dirty="0">
                <a:latin typeface="Courier"/>
              </a:rPr>
              <a:t> p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ON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ep.projectno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p.projectno</a:t>
            </a:r>
            <a:br>
              <a:rPr sz="1400" dirty="0"/>
            </a:br>
            <a:r>
              <a:rPr sz="1400" dirty="0">
                <a:latin typeface="Courier"/>
              </a:rPr>
              <a:t>)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empno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ename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projectno</a:t>
            </a:r>
            <a:r>
              <a:rPr sz="1400" dirty="0">
                <a:latin typeface="Courier"/>
              </a:rPr>
              <a:t>, budget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EmployeeProjects</a:t>
            </a:r>
            <a:r>
              <a:rPr sz="1400" dirty="0">
                <a:latin typeface="Courier"/>
              </a:rPr>
              <a:t>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1CBBE13-2AE4-F209-3C8C-A946A8A00EAC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Creating a CTE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3D0EB3-1FE6-AF84-E0E6-4919499F2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40A1FDF-1F8A-4CBE-7CCC-3C23553224A5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(©)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458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44C79D-E5F5-C436-C9A2-10A4F9D60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7E70D-6CF4-796C-268F-6997E8DC7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Define a CTE to rank employees by salary within each department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WITH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RankedEmployees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(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empno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ename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deptno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sal</a:t>
            </a:r>
            <a:r>
              <a:rPr sz="1400" dirty="0">
                <a:latin typeface="Courier"/>
              </a:rPr>
              <a:t>,</a:t>
            </a:r>
            <a:br>
              <a:rPr sz="1400" dirty="0"/>
            </a:br>
            <a:r>
              <a:rPr sz="1400" dirty="0">
                <a:latin typeface="Courier"/>
              </a:rPr>
              <a:t>       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ROW_NUMBER</a:t>
            </a:r>
            <a:r>
              <a:rPr sz="1400" dirty="0">
                <a:latin typeface="Courier"/>
              </a:rPr>
              <a:t>()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OVER</a:t>
            </a:r>
            <a:r>
              <a:rPr sz="1400" dirty="0">
                <a:latin typeface="Courier"/>
              </a:rPr>
              <a:t> (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PARTITION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deptno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ORDER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sal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DESC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row_num</a:t>
            </a:r>
            <a:r>
              <a:rPr sz="1400" dirty="0">
                <a:latin typeface="Courier"/>
              </a:rPr>
              <a:t>,</a:t>
            </a:r>
            <a:br>
              <a:rPr sz="1400" dirty="0"/>
            </a:br>
            <a:r>
              <a:rPr sz="1400" dirty="0">
                <a:latin typeface="Courier"/>
              </a:rPr>
              <a:t>       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RANK</a:t>
            </a:r>
            <a:r>
              <a:rPr sz="1400" dirty="0">
                <a:latin typeface="Courier"/>
              </a:rPr>
              <a:t>()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OVER</a:t>
            </a:r>
            <a:r>
              <a:rPr sz="1400" dirty="0">
                <a:latin typeface="Courier"/>
              </a:rPr>
              <a:t> (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PARTITION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deptno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ORDER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sal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DESC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rank</a:t>
            </a:r>
            <a:r>
              <a:rPr sz="1400" dirty="0">
                <a:latin typeface="Courier"/>
              </a:rPr>
              <a:t>,</a:t>
            </a:r>
            <a:br>
              <a:rPr sz="1400" dirty="0"/>
            </a:br>
            <a:r>
              <a:rPr sz="1400" dirty="0">
                <a:latin typeface="Courier"/>
              </a:rPr>
              <a:t>       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DENSE_RANK</a:t>
            </a:r>
            <a:r>
              <a:rPr sz="1400" dirty="0">
                <a:latin typeface="Courier"/>
              </a:rPr>
              <a:t>()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OVER</a:t>
            </a:r>
            <a:r>
              <a:rPr sz="1400" dirty="0">
                <a:latin typeface="Courier"/>
              </a:rPr>
              <a:t> (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PARTITION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deptno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ORDER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sal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DESC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</a:t>
            </a:r>
            <a:r>
              <a:rPr sz="1400" b="1" dirty="0" err="1">
                <a:solidFill>
                  <a:srgbClr val="204A87"/>
                </a:solidFill>
                <a:latin typeface="Courier"/>
              </a:rPr>
              <a:t>dense_rank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br>
              <a:rPr sz="1400" dirty="0"/>
            </a:br>
            <a:r>
              <a:rPr sz="1400" dirty="0">
                <a:latin typeface="Courier"/>
              </a:rPr>
              <a:t>)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empno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ename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deptno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sal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row_num</a:t>
            </a:r>
            <a:r>
              <a:rPr sz="1400" dirty="0">
                <a:latin typeface="Courier"/>
              </a:rPr>
              <a:t>,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rank</a:t>
            </a:r>
            <a:r>
              <a:rPr sz="1400" dirty="0">
                <a:latin typeface="Courier"/>
              </a:rPr>
              <a:t>, </a:t>
            </a:r>
            <a:r>
              <a:rPr sz="1400" b="1" dirty="0" err="1">
                <a:solidFill>
                  <a:srgbClr val="204A87"/>
                </a:solidFill>
                <a:latin typeface="Courier"/>
              </a:rPr>
              <a:t>dense_rank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RankedEmployees</a:t>
            </a:r>
            <a:r>
              <a:rPr sz="1400" dirty="0">
                <a:latin typeface="Courier"/>
              </a:rPr>
              <a:t>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36F95D5-18A3-9CA9-EF50-7FABEA84D47B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Creating a CTE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CFDBE0-D52E-0CB1-0464-116EC8B8C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8C5242D-9809-710D-FC68-7756F5513CE6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(©)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584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421176-AEC1-7171-B96F-805C905ACB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B04BE-A80A-EBA5-03CC-FC937C076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Define a CTE to calculate running total of salaries within each department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WITH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RunningTotal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(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empno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ename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deptno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sal</a:t>
            </a:r>
            <a:r>
              <a:rPr sz="1400" dirty="0">
                <a:latin typeface="Courier"/>
              </a:rPr>
              <a:t>,</a:t>
            </a:r>
            <a:br>
              <a:rPr sz="1400" dirty="0"/>
            </a:br>
            <a:r>
              <a:rPr sz="1400" dirty="0">
                <a:latin typeface="Courier"/>
              </a:rPr>
              <a:t>       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SUM</a:t>
            </a:r>
            <a:r>
              <a:rPr sz="1400" dirty="0">
                <a:latin typeface="Courier"/>
              </a:rPr>
              <a:t>(</a:t>
            </a:r>
            <a:r>
              <a:rPr sz="1400" dirty="0" err="1">
                <a:latin typeface="Courier"/>
              </a:rPr>
              <a:t>sal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OVER</a:t>
            </a:r>
            <a:r>
              <a:rPr sz="1400" dirty="0">
                <a:latin typeface="Courier"/>
              </a:rPr>
              <a:t> (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PARTITION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deptno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ORDER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empno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ROWS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BETWEEN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UNBOUNDED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PRECEDING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AND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CURRENT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ROW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running_total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 e </a:t>
            </a:r>
            <a:br>
              <a:rPr sz="1400" dirty="0"/>
            </a:br>
            <a:r>
              <a:rPr sz="1400" dirty="0">
                <a:latin typeface="Courier"/>
              </a:rPr>
              <a:t>)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empno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ename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deptno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sal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running_total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RunningTotal</a:t>
            </a:r>
            <a:r>
              <a:rPr sz="1400" dirty="0">
                <a:latin typeface="Courier"/>
              </a:rPr>
              <a:t>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AFD7150-8DE1-ADE3-662D-92FD83BD3B52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Creating a CTE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25A23A-319A-32D5-790D-C73E123A3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92A8742-D9F5-59FC-0014-464E79496392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(©)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001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/>
            <a:r>
              <a:rPr sz="1800" dirty="0"/>
              <a:t>You can define multiple CTEs in a single query, separated by commas.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Define CTEs to calculate total salary and average salary by department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WITH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TotalSalary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(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deptno</a:t>
            </a:r>
            <a:r>
              <a:rPr sz="1400" dirty="0">
                <a:latin typeface="Courier"/>
              </a:rPr>
              <a:t>,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SUM</a:t>
            </a:r>
            <a:r>
              <a:rPr sz="1400" dirty="0">
                <a:latin typeface="Courier"/>
              </a:rPr>
              <a:t>(</a:t>
            </a:r>
            <a:r>
              <a:rPr sz="1400" dirty="0" err="1">
                <a:latin typeface="Courier"/>
              </a:rPr>
              <a:t>sal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total_sal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GROUP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deptno</a:t>
            </a:r>
            <a:br>
              <a:rPr sz="1400" dirty="0"/>
            </a:br>
            <a:r>
              <a:rPr sz="1400" dirty="0">
                <a:latin typeface="Courier"/>
              </a:rPr>
              <a:t>),</a:t>
            </a:r>
            <a:br>
              <a:rPr sz="1400" dirty="0"/>
            </a:br>
            <a:r>
              <a:rPr sz="1400" dirty="0" err="1">
                <a:latin typeface="Courier"/>
              </a:rPr>
              <a:t>AvgSalary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(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deptno</a:t>
            </a:r>
            <a:r>
              <a:rPr sz="1400" dirty="0">
                <a:latin typeface="Courier"/>
              </a:rPr>
              <a:t>,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AVG</a:t>
            </a:r>
            <a:r>
              <a:rPr sz="1400" dirty="0">
                <a:latin typeface="Courier"/>
              </a:rPr>
              <a:t>(</a:t>
            </a:r>
            <a:r>
              <a:rPr sz="1400" dirty="0" err="1">
                <a:latin typeface="Courier"/>
              </a:rPr>
              <a:t>sal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avg_sal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GROUP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BY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deptno</a:t>
            </a:r>
            <a:br>
              <a:rPr sz="1400" dirty="0"/>
            </a:br>
            <a:r>
              <a:rPr sz="1400" dirty="0">
                <a:latin typeface="Courier"/>
              </a:rPr>
              <a:t>)</a:t>
            </a: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Retrieve department numbers, total salary, and average salary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t.deptno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t.total_sal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a.avg_sal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TotalSalary</a:t>
            </a:r>
            <a:r>
              <a:rPr sz="1400" dirty="0">
                <a:latin typeface="Courier"/>
              </a:rPr>
              <a:t> t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JOIN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AvgSalary</a:t>
            </a:r>
            <a:r>
              <a:rPr sz="1400" dirty="0">
                <a:latin typeface="Courier"/>
              </a:rPr>
              <a:t> a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ON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t.deptno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a.deptno</a:t>
            </a:r>
            <a:r>
              <a:rPr sz="1400" dirty="0">
                <a:latin typeface="Courier"/>
              </a:rPr>
              <a:t>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7F6DA3-7407-55CD-C927-418F0DEBA1FF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Using Multiple CTEs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F77BFB-9BCB-0BD8-88DC-83F7867F1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398EAFA-EF13-0564-3C86-C9CE3B0D89F2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(©)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">
      <a:dk1>
        <a:srgbClr val="1F497D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1220</Words>
  <Application>Microsoft Office PowerPoint</Application>
  <PresentationFormat>On-screen Show (16:9)</PresentationFormat>
  <Paragraphs>50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Courier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>Rohit K</cp:lastModifiedBy>
  <cp:revision>2</cp:revision>
  <dcterms:created xsi:type="dcterms:W3CDTF">2025-08-01T10:30:32Z</dcterms:created>
  <dcterms:modified xsi:type="dcterms:W3CDTF">2025-08-05T06:17:07Z</dcterms:modified>
</cp:coreProperties>
</file>