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BAD96EEC-39F2-C222-B071-21D247CEDED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E4CCA-FDB9-30B8-708D-8B7D5DB6C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F411-C937-7E2F-4136-3E6AF427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 err="1"/>
              <a:t>DateTime</a:t>
            </a:r>
            <a:r>
              <a:rPr lang="en-US" sz="1800" b="1" dirty="0"/>
              <a:t> to String (Various formats):</a:t>
            </a:r>
          </a:p>
          <a:p>
            <a:pPr lvl="0"/>
            <a:r>
              <a:rPr lang="en-US" sz="1800" dirty="0"/>
              <a:t>To convert a datetime to a string in various formats in SQL Server, you can use the </a:t>
            </a:r>
            <a:r>
              <a:rPr lang="en-US" sz="1800" dirty="0">
                <a:latin typeface="Courier"/>
              </a:rPr>
              <a:t>CONVERT(arg1, arg2, arg3)</a:t>
            </a:r>
            <a:r>
              <a:rPr lang="en-US" sz="1800" dirty="0"/>
              <a:t> function, same like date to a string but with different format codes.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hiredata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doesn't have time inserts, so time won't show up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Using GETDATE()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 HH:MI:SS:MMM: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6E0E7A-54E8-2C8A-9199-55DECDC0F2B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6C5BB-5EAC-AE3F-1027-BC4B4DC8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8AB5C0-A16D-DD17-C417-4B1B29B6E86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64CBB-833E-0AA3-A817-FBD36F56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4817-CFFD-6AF2-8C01-9B7CD03B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 Mon YYYY HH:MI:SS:MMM: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 YYYY HH:MI:SS:MMMAM (or PM):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109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String to Date (Various formats):</a:t>
            </a:r>
          </a:p>
          <a:p>
            <a:pPr lvl="0"/>
            <a:r>
              <a:rPr lang="en-US" sz="1800" dirty="0"/>
              <a:t>You can convert a string in various formats to a date using the </a:t>
            </a:r>
            <a:r>
              <a:rPr lang="en-US" sz="1800" dirty="0">
                <a:latin typeface="Courier"/>
              </a:rPr>
              <a:t>CONVERT(date, arg2, arg3)</a:t>
            </a:r>
            <a:r>
              <a:rPr lang="en-US" sz="1800" dirty="0"/>
              <a:t> function.</a:t>
            </a:r>
          </a:p>
          <a:p>
            <a:pPr lvl="0"/>
            <a:r>
              <a:rPr lang="en-US" sz="1800" dirty="0"/>
              <a:t>Replace the second argument(arg2) in the CONVERT function with the string you want to convert and the third argument with the format code that matches the format of your string.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'2023-04-15'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2B275F-1D74-A9EF-9BD5-B251F601B61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BAFE1-F962-A656-A3D2-65623FA7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72E4DD-8628-2D84-491E-80858FE7D6C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1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4428E-A126-2BC3-4EAB-C8779773C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4945-9D86-7AAD-748A-E8C9B357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MM/DD/YYYY: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'04/15/2023'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DD.MM.YYYY: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'15.04.2023'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104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DD, 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'Apr 15, 2023'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107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YYYYMMDD: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'20230415'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112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99CA29-8E02-F920-ECE7-061ED7DFA7F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E86F4-E2F4-0BB1-CEA9-CA846E8A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27F36A-A624-D84C-7C4A-799C2679C38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6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29E0A-40E2-2C5B-B842-94ADB92B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89EE-3A77-A394-6C68-810B5104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String to </a:t>
            </a:r>
            <a:r>
              <a:rPr lang="en-US" sz="1800" b="1" dirty="0" err="1"/>
              <a:t>DateTime</a:t>
            </a:r>
            <a:r>
              <a:rPr lang="en-US" sz="1800" b="1" dirty="0"/>
              <a:t> (Various formats):</a:t>
            </a:r>
          </a:p>
          <a:p>
            <a:pPr lvl="0"/>
            <a:r>
              <a:rPr lang="en-US" sz="1800" dirty="0"/>
              <a:t>You can convert a string in various formats to a datetime using the </a:t>
            </a:r>
            <a:r>
              <a:rPr lang="en-US" sz="1800" dirty="0">
                <a:latin typeface="Courier"/>
              </a:rPr>
              <a:t>CONVERT(datetime, arg2, arg3)</a:t>
            </a:r>
            <a:r>
              <a:rPr lang="en-US" sz="1800" dirty="0"/>
              <a:t> function, same like string to date but with different format codes.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'2023-04-15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MM/DD/YYYY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'04/15/2023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DD.MM.YYYY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'15.04.2023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104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EFBF19-ED62-1715-4BC8-3E297509849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BFAE9-BC0B-5A29-F314-16BAEFB1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7193C6-B415-15A0-1313-4EF03AF06AB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1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78509-AA7A-0351-97B0-DBEB5CF41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C556-F09E-A8D5-8B8D-17AE467B5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 YYYY HH:MI:SS:MMM: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'Apr 15 2023 01:30:45:375'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109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YYYYMMDD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'20230415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112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CD2160-DE11-5777-A530-D43D31D27D6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6D9A9-0923-A65C-71C4-DE684D3C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F238DE-EBE4-9DAE-38F3-6BA733C0B70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0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Date, </a:t>
            </a:r>
            <a:r>
              <a:rPr sz="1800" b="1" dirty="0" err="1"/>
              <a:t>Timezones</a:t>
            </a:r>
            <a:r>
              <a:rPr sz="1800" b="1" dirty="0"/>
              <a:t>, UTC, and Offsets:</a:t>
            </a:r>
          </a:p>
          <a:p>
            <a:pPr lvl="0"/>
            <a:r>
              <a:rPr sz="1800" b="1" dirty="0"/>
              <a:t>Date and Time</a:t>
            </a:r>
            <a:r>
              <a:rPr sz="1800" dirty="0"/>
              <a:t>: In computing, dates and times are represented using various data types. A common approach is to use a datetime data type that includes both date and time information.</a:t>
            </a:r>
          </a:p>
          <a:p>
            <a:pPr lvl="0"/>
            <a:r>
              <a:rPr sz="1800" b="1" dirty="0" err="1"/>
              <a:t>Timezones</a:t>
            </a:r>
            <a:r>
              <a:rPr sz="1800" dirty="0"/>
              <a:t>: </a:t>
            </a:r>
            <a:r>
              <a:rPr sz="1800" dirty="0" err="1"/>
              <a:t>Timezones</a:t>
            </a:r>
            <a:r>
              <a:rPr sz="1800" dirty="0"/>
              <a:t> are regions of the Earth that have the same standard time. Each </a:t>
            </a:r>
            <a:r>
              <a:rPr sz="1800" dirty="0" err="1"/>
              <a:t>timezone</a:t>
            </a:r>
            <a:r>
              <a:rPr sz="1800" dirty="0"/>
              <a:t> is usually offset from Coordinated Universal Time (UTC) by a certain number of hours and minutes. For example, Eastern Standard Time (EST) is UTC-5, meaning it is 5 hours behind UTC.</a:t>
            </a:r>
          </a:p>
          <a:p>
            <a:pPr lvl="0"/>
            <a:r>
              <a:rPr sz="1800" b="1" dirty="0"/>
              <a:t>UTC</a:t>
            </a:r>
            <a:r>
              <a:rPr sz="1800" dirty="0"/>
              <a:t>: Coordinated Universal Time (UTC) is the primary time standard by which the world regulates clocks and time. It is not adjusted for daylight saving time. UTC is often used as a reference point for converting between different </a:t>
            </a:r>
            <a:r>
              <a:rPr sz="1800" dirty="0" err="1"/>
              <a:t>timezones</a:t>
            </a:r>
            <a:r>
              <a:rPr sz="1800" dirty="0"/>
              <a:t>.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DB23EE-EE19-89AF-B888-A4708BEF35F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err="1">
                <a:solidFill>
                  <a:schemeClr val="bg1"/>
                </a:solidFill>
              </a:rPr>
              <a:t>DateTime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dirty="0" err="1">
                <a:solidFill>
                  <a:schemeClr val="bg1"/>
                </a:solidFill>
              </a:rPr>
              <a:t>TimeZone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8BFA3-F79E-93D2-C857-6CFBDFE4C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FED5FF-2D5F-C260-D4D1-06D96FF9F9F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94A80-B630-42AA-45B9-82420762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F129-03DD-C723-6218-8A5CA595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b="1" dirty="0"/>
              <a:t>Offsets</a:t>
            </a:r>
            <a:r>
              <a:rPr sz="1800" dirty="0"/>
              <a:t>: An offset is the difference in time between a specific </a:t>
            </a:r>
            <a:r>
              <a:rPr sz="1800" dirty="0" err="1"/>
              <a:t>timezone</a:t>
            </a:r>
            <a:r>
              <a:rPr sz="1800" dirty="0"/>
              <a:t> and UTC. It is usually expressed as a positive or negative number of hours and minutes. For example, UTC+2 means the </a:t>
            </a:r>
            <a:r>
              <a:rPr sz="1800" dirty="0" err="1"/>
              <a:t>timezone</a:t>
            </a:r>
            <a:r>
              <a:rPr sz="1800" dirty="0"/>
              <a:t> is 2 hours ahead of UTC, while UTC-8 means the </a:t>
            </a:r>
            <a:r>
              <a:rPr sz="1800" dirty="0" err="1"/>
              <a:t>timezone</a:t>
            </a:r>
            <a:r>
              <a:rPr sz="1800" dirty="0"/>
              <a:t> is 8 hours behind UTC.</a:t>
            </a:r>
          </a:p>
          <a:p>
            <a:pPr lvl="0"/>
            <a:r>
              <a:rPr sz="1800" b="1" dirty="0"/>
              <a:t>Applying an Offset to a Date Datatype Column</a:t>
            </a:r>
            <a:r>
              <a:rPr sz="1800" dirty="0"/>
              <a:t>: To apply an offset to a date datatype column in SQL Server, you can use the DATEADD function to add or subtract a specific number of hours to/from the column value. For example, to add 5 hours to a datetime column named </a:t>
            </a:r>
            <a:r>
              <a:rPr sz="1800" dirty="0" err="1"/>
              <a:t>my_datetime_column</a:t>
            </a:r>
            <a:r>
              <a:rPr sz="1800" dirty="0"/>
              <a:t> or for GETDATE() function, you can use the following query: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This query will return the value of GETDATE() time adjusted by 5 hours.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DATEADD(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HOUR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(GETDATE()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adjusted_datetime</a:t>
            </a:r>
            <a:r>
              <a:rPr sz="1400" dirty="0">
                <a:latin typeface="Courier"/>
              </a:rPr>
              <a:t>;</a:t>
            </a:r>
            <a:r>
              <a:rPr sz="18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151277-8F6C-B746-9E99-66452DD057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err="1">
                <a:solidFill>
                  <a:schemeClr val="bg1"/>
                </a:solidFill>
              </a:rPr>
              <a:t>DateTime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dirty="0" err="1">
                <a:solidFill>
                  <a:schemeClr val="bg1"/>
                </a:solidFill>
              </a:rPr>
              <a:t>TimeZone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88C81-FC46-27BF-4D37-0E1C7440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152471-2C6A-9AF8-3DB1-5CC58229A8C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2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5DBBB-20C4-F49B-BD27-5CB4C991E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C8D1-A08D-DC01-2487-6794AA29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Cast a </a:t>
            </a:r>
            <a:r>
              <a:rPr sz="1800" b="1" dirty="0" err="1"/>
              <a:t>DateTime</a:t>
            </a:r>
            <a:r>
              <a:rPr sz="1800" b="1" dirty="0"/>
              <a:t> to </a:t>
            </a:r>
            <a:r>
              <a:rPr sz="1800" b="1" dirty="0" err="1"/>
              <a:t>DateTime</a:t>
            </a:r>
            <a:r>
              <a:rPr sz="1800" b="1" dirty="0"/>
              <a:t> with </a:t>
            </a:r>
            <a:r>
              <a:rPr sz="1800" b="1" dirty="0" err="1"/>
              <a:t>Timezone</a:t>
            </a:r>
            <a:r>
              <a:rPr sz="1800" b="1" dirty="0"/>
              <a:t> (in UTC, EST and IST </a:t>
            </a:r>
            <a:r>
              <a:rPr sz="1800" b="1" dirty="0" err="1"/>
              <a:t>TimeZones</a:t>
            </a:r>
            <a:r>
              <a:rPr sz="1800" b="1" dirty="0"/>
              <a:t>):</a:t>
            </a:r>
          </a:p>
          <a:p>
            <a:pPr lvl="0"/>
            <a:r>
              <a:rPr sz="1800" dirty="0"/>
              <a:t>Create a date time variable and cast it as a </a:t>
            </a:r>
            <a:r>
              <a:rPr sz="1800" dirty="0" err="1"/>
              <a:t>DateTime</a:t>
            </a:r>
            <a:r>
              <a:rPr sz="1800" dirty="0"/>
              <a:t> with </a:t>
            </a:r>
            <a:r>
              <a:rPr sz="1800" dirty="0" err="1"/>
              <a:t>TimeZone</a:t>
            </a:r>
            <a:r>
              <a:rPr sz="1800" dirty="0"/>
              <a:t> data type</a:t>
            </a:r>
          </a:p>
          <a:p>
            <a:pPr lvl="0"/>
            <a:r>
              <a:rPr sz="1800" dirty="0"/>
              <a:t>Here we cast it at different </a:t>
            </a:r>
            <a:r>
              <a:rPr sz="1800" dirty="0" err="1"/>
              <a:t>TimeZones</a:t>
            </a:r>
            <a:r>
              <a:rPr sz="1800" dirty="0"/>
              <a:t> (UTC, EST and IST)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OriginalDateTime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UTCDateTime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SWITCHOFFSET(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, DATEPART(TZOFFSET, SYSDATETIMEOFFSET()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'Eastern Standard Time'</a:t>
            </a:r>
            <a:r>
              <a:rPr sz="1400" dirty="0">
                <a:latin typeface="Courier"/>
              </a:rPr>
              <a:t>))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ESTDateTime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SWITCHOFFSET(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, DATEPART(TZOFFSET, SYSDATETIMEOFFSET()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'India Standard Time'</a:t>
            </a:r>
            <a:r>
              <a:rPr sz="1400" dirty="0">
                <a:latin typeface="Courier"/>
              </a:rPr>
              <a:t>))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ISTDateTime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1EA37-D73A-C264-8E0B-0A161C92143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err="1">
                <a:solidFill>
                  <a:schemeClr val="bg1"/>
                </a:solidFill>
              </a:rPr>
              <a:t>DateTime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dirty="0" err="1">
                <a:solidFill>
                  <a:schemeClr val="bg1"/>
                </a:solidFill>
              </a:rPr>
              <a:t>TimeZone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A6318-52A2-BB80-B247-932D1DF9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9711E3-A35E-73B8-1517-E5870C57DB4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3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C5B5B-1357-D6C5-AFDB-43D40B08E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889B-6264-4EC4-8627-8E4CDA61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Cast a </a:t>
            </a:r>
            <a:r>
              <a:rPr sz="1800" b="1" dirty="0" err="1"/>
              <a:t>DateTime</a:t>
            </a:r>
            <a:r>
              <a:rPr sz="1800" b="1" dirty="0"/>
              <a:t> </a:t>
            </a:r>
            <a:r>
              <a:rPr sz="1800" b="1" dirty="0" err="1"/>
              <a:t>Timezone</a:t>
            </a:r>
            <a:r>
              <a:rPr sz="1800" b="1" dirty="0"/>
              <a:t> to another </a:t>
            </a:r>
            <a:r>
              <a:rPr sz="1800" b="1" dirty="0" err="1"/>
              <a:t>TimeZone</a:t>
            </a:r>
            <a:r>
              <a:rPr sz="1800" b="1" dirty="0"/>
              <a:t>: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sz="1400" dirty="0" err="1">
                <a:solidFill>
                  <a:srgbClr val="4E9A06"/>
                </a:solidFill>
                <a:latin typeface="Courier"/>
              </a:rPr>
              <a:t>UTCDateTime</a:t>
            </a:r>
            <a:r>
              <a:rPr sz="1400" dirty="0">
                <a:solidFill>
                  <a:srgbClr val="4E9A06"/>
                </a:solidFill>
                <a:latin typeface="Courier"/>
              </a:rPr>
              <a:t>: 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UTCDateTime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sz="1400" dirty="0" err="1">
                <a:solidFill>
                  <a:srgbClr val="4E9A06"/>
                </a:solidFill>
                <a:latin typeface="Courier"/>
              </a:rPr>
              <a:t>ESTDateTime</a:t>
            </a:r>
            <a:r>
              <a:rPr sz="1400" dirty="0">
                <a:solidFill>
                  <a:srgbClr val="4E9A06"/>
                </a:solidFill>
                <a:latin typeface="Courier"/>
              </a:rPr>
              <a:t>: 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, </a:t>
            </a:r>
            <a:br>
              <a:rPr sz="1400" dirty="0"/>
            </a:br>
            <a:r>
              <a:rPr sz="1400" dirty="0">
                <a:latin typeface="Courier"/>
              </a:rPr>
              <a:t>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'Eastern Standard Time'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DATETIME), </a:t>
            </a:r>
            <a:br>
              <a:rPr sz="1400" dirty="0"/>
            </a:br>
            <a:r>
              <a:rPr sz="1400" dirty="0">
                <a:latin typeface="Courier"/>
              </a:rPr>
              <a:t>       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ESTDateTime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32495D-DD8E-A428-6E88-C25CA1BE4E2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err="1">
                <a:solidFill>
                  <a:schemeClr val="bg1"/>
                </a:solidFill>
              </a:rPr>
              <a:t>DateTime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dirty="0" err="1">
                <a:solidFill>
                  <a:schemeClr val="bg1"/>
                </a:solidFill>
              </a:rPr>
              <a:t>TimeZone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31282-7301-A3CF-9F78-005F8F5F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C894F5-6FD5-E4C7-B1B2-8BBA11BD8D0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3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Date functions in SQL Server are used to perform various operations on date and timestamp data stored in the database.</a:t>
            </a:r>
          </a:p>
          <a:p>
            <a:pPr lvl="0"/>
            <a:r>
              <a:rPr sz="1800" dirty="0"/>
              <a:t>They allow for manipulation, extraction, formatting, and calculation of dates and times.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57DDA2-8D09-93D8-229D-3CA3480B7E1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Date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6B421-4121-56DF-D8EE-F972E2F6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28EAF6-0633-BFA6-6DCB-8A05A89A57A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Current Date and time (GETDATE):</a:t>
            </a:r>
          </a:p>
          <a:p>
            <a:pPr lvl="0"/>
            <a:r>
              <a:rPr sz="1800" dirty="0"/>
              <a:t>Returns the current date and time.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current date and time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GETDATE();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Date Part Function (DATEPART):</a:t>
            </a:r>
          </a:p>
          <a:p>
            <a:pPr lvl="0"/>
            <a:r>
              <a:rPr sz="1800" dirty="0"/>
              <a:t>Returns a specific component (such as year, month, day) from a date or timestamp.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day of the month from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DATEPART(</a:t>
            </a:r>
            <a:r>
              <a:rPr sz="1400" dirty="0">
                <a:solidFill>
                  <a:srgbClr val="204A87"/>
                </a:solidFill>
                <a:latin typeface="Courier"/>
              </a:rPr>
              <a:t>DAY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15005-AF72-FC33-9383-A769CD71D61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CEF6F-E900-604F-079F-0548EDD0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34C4CA-2CB0-1D0C-EBA9-1B954CC78DE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AA609-E1C3-84C5-6551-D2FB99AAF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EFA4-9736-59AA-C217-CF676C7E6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Difference Function (DATEDIFF):</a:t>
            </a:r>
          </a:p>
          <a:p>
            <a:pPr lvl="0"/>
            <a:r>
              <a:rPr lang="en-US" sz="1800" dirty="0"/>
              <a:t>Calculates the difference between a date or timestamp and the current date or timestamp, returning the result as an interval.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Calculate the age of each employee based on their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DATEDIFF(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GETDATE())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Addition/Subtraction:</a:t>
            </a:r>
          </a:p>
          <a:p>
            <a:pPr lvl="0"/>
            <a:r>
              <a:rPr lang="en-US" sz="1800" dirty="0"/>
              <a:t>Adds or subtracts a specified interval (such as days, months) from a date or timestamp.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Add a specific number of days from a 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DATEADD(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DAY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7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Subtract 6 months from the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DATEADD(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MONTH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-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6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5F631-E0F7-ACE5-3DF6-F586A6DBCE9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71E08-664C-57A9-A400-23DBA607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12884C-1962-BFCA-2C33-1B4D20126A5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02632-6139-D129-0A65-DE0FCD4EB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859B-33F6-2FA9-0AB8-A3969396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Formatting (FORMAT):</a:t>
            </a:r>
          </a:p>
          <a:p>
            <a:pPr lvl="0"/>
            <a:r>
              <a:rPr lang="en-US" sz="1800" dirty="0"/>
              <a:t>Formats a date or timestamp according to a specified format.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Format the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column in a specific date format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-MM-dd'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-dd-MM'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'dd-MM-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'MM-dd-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'MM-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-dd'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'dd-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-MM'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61918F-B91E-1079-8DF1-0D12A0D8DEA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42586-30ED-C77A-E039-13603B44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6FA5F3-E440-50C9-0537-51E70B55D2D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9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AE327-1801-32F2-0E90-C2C9F239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0D0A-69DC-57C9-AC7B-044EA0D7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Weekday Function (DATEPART):</a:t>
            </a:r>
          </a:p>
          <a:p>
            <a:pPr lvl="0"/>
            <a:r>
              <a:rPr lang="en-US" sz="1800" dirty="0"/>
              <a:t>Returns the day of the week (0 for Sunday, 1 for Monday, etc.) from a date or timestamp.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Retrieve the day of the week (1 for Sunday, 2 for Monday, etc.) from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the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column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DATEPART(WEEKDAY,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7D812D-C757-0EE7-1F85-C897A8CAF84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AA0E7-2E45-5088-DD84-9DD95438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8CECBD-757D-7944-9AFB-800C571DBDD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6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BFD4-2E65-8A0E-6A4D-6A14E5CBE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8C65-0E1B-878A-81B8-8A9A632B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to String (Various formats):</a:t>
            </a:r>
          </a:p>
          <a:p>
            <a:pPr lvl="0"/>
            <a:r>
              <a:rPr lang="en-US" sz="1800" dirty="0"/>
              <a:t>You can convert a date to a string in various formats using the </a:t>
            </a:r>
            <a:r>
              <a:rPr lang="en-US" sz="1800" dirty="0">
                <a:latin typeface="Courier"/>
              </a:rPr>
              <a:t>CONVERT(arg1, arg2, arg3)</a:t>
            </a:r>
            <a:r>
              <a:rPr lang="en-US" sz="1800" dirty="0"/>
              <a:t> function.</a:t>
            </a:r>
          </a:p>
          <a:p>
            <a:pPr lvl="0"/>
            <a:r>
              <a:rPr lang="en-US" sz="1800" dirty="0"/>
              <a:t>You can replace the first argument with datatype, second argument(arg2) with date column name or a specific date value you want to convert and the third argument(arg3) specifies the format code.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MM/DD/YYYY: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9A4AC9-3D4E-F7B9-57B3-A9A05F8590C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425C1-6CD2-8226-BC13-872E0EFE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FB42B3-B59B-E73D-2F3A-818AA650406A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7BDC-5FDA-48A4-08CE-EF5F0B913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EB31-4A07-D434-06A3-7F64006B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DD/MM/YYYY: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DD, 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107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YYYYMMDD: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112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DD-MM-YYYY: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105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2134EB-E0A4-CF9B-2DB8-E63B2905FA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E1D78-D5A4-EBC2-4202-168CF8C1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79BF21-631A-FC14-FC1F-F758A3EBF1F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2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6B4DE-A963-B049-F4E2-E81A4090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8421-5DFE-99C8-A5D7-1C725210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YYYY/MM/DD: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 MMM 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106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4E3959-4F51-ABBE-FE3B-B3850EF19D7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9B01-9939-9160-6853-4C095B57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C95925-6B82-826C-359C-2C0E0D7E466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5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1920</Words>
  <Application>Microsoft Office PowerPoint</Application>
  <PresentationFormat>On-screen Show (16:9)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2025-08-01T10:08:23Z</dcterms:created>
  <dcterms:modified xsi:type="dcterms:W3CDTF">2025-08-05T05:57:46Z</dcterms:modified>
</cp:coreProperties>
</file>