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99" d="100"/>
          <a:sy n="99" d="100"/>
        </p:scale>
        <p:origin x="922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-5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998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954691" cy="51435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420" y="806391"/>
            <a:ext cx="1171701" cy="879729"/>
            <a:chOff x="9160561" y="1075188"/>
            <a:chExt cx="1562267" cy="117297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" name="Picture 2" descr="sqlserver.png">
            <a:extLst>
              <a:ext uri="{FF2B5EF4-FFF2-40B4-BE49-F238E27FC236}">
                <a16:creationId xmlns:a16="http://schemas.microsoft.com/office/drawing/2014/main" id="{85B29D54-3AED-14E1-B96E-AEC3E0C909D2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rcRect l="2193" t="4481" r="3658" b="6674"/>
          <a:stretch>
            <a:fillRect/>
          </a:stretch>
        </p:blipFill>
        <p:spPr bwMode="auto">
          <a:xfrm>
            <a:off x="131736" y="1619573"/>
            <a:ext cx="6540285" cy="16663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0D049-B05E-71A9-61D6-35F2364BA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C262F-1C27-7862-B84F-724BE1E25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800" b="1" dirty="0"/>
              <a:t>ISNULL Function (ISNULL):</a:t>
            </a:r>
          </a:p>
          <a:p>
            <a:pPr lvl="0"/>
            <a:r>
              <a:rPr sz="1800" dirty="0"/>
              <a:t>Replaces null values with a specified replacement value.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Replace nulls in the 'commission' column with 0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ename</a:t>
            </a:r>
            <a:r>
              <a:rPr sz="1400" dirty="0">
                <a:latin typeface="Courier"/>
              </a:rPr>
              <a:t>, ISNULL(commission ,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0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comm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;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sz="1800" b="1" dirty="0"/>
              <a:t>Coalesce Function (COALESCE):</a:t>
            </a:r>
          </a:p>
          <a:p>
            <a:pPr lvl="0"/>
            <a:r>
              <a:rPr sz="1800" dirty="0"/>
              <a:t>Replaces NULL with a specified value or returns the first non-NULL value in a list of arguments.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Return the first non-null value among 'comm', 'bonus', and 0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ename</a:t>
            </a:r>
            <a:r>
              <a:rPr sz="1400" dirty="0">
                <a:latin typeface="Courier"/>
              </a:rPr>
              <a:t>,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COALESCE</a:t>
            </a:r>
            <a:r>
              <a:rPr sz="1400" dirty="0">
                <a:latin typeface="Courier"/>
              </a:rPr>
              <a:t>(commission , </a:t>
            </a:r>
            <a:r>
              <a:rPr sz="1400" dirty="0" err="1">
                <a:latin typeface="Courier"/>
              </a:rPr>
              <a:t>mgr</a:t>
            </a:r>
            <a:r>
              <a:rPr sz="1400" dirty="0">
                <a:latin typeface="Courier"/>
              </a:rPr>
              <a:t>,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0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compensation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039A8BA-82EA-817C-562A-28BA2E95FB76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bg1"/>
                </a:solidFill>
              </a:rPr>
              <a:t>String functions in SQL Server: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13745A-162C-6AEF-219F-C5477B345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6D2A70F-90BC-E18F-9BC7-E49DC650A759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865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rmAutofit/>
          </a:bodyPr>
          <a:lstStyle/>
          <a:p>
            <a:pPr lvl="0"/>
            <a:r>
              <a:rPr sz="1800" dirty="0"/>
              <a:t>String functions in SQL Server are used to manipulate text data.</a:t>
            </a:r>
          </a:p>
          <a:p>
            <a:pPr lvl="0"/>
            <a:r>
              <a:rPr sz="1800" dirty="0"/>
              <a:t>They provide a variety of operations to perform tasks such as searching for substrings, modifying case, trimming whitespace, and extracting parts of strings.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9C6064-DAE5-1ED8-E008-51E7C95AABA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DQL - String Functions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11DEB9-93C4-2674-B37E-9D40BA743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A3A5C84-EE7B-DDC0-87B0-D88C787E251E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800" b="1" dirty="0"/>
              <a:t>Length Function (LEN):</a:t>
            </a:r>
          </a:p>
          <a:p>
            <a:pPr lvl="0"/>
            <a:r>
              <a:rPr sz="1800" dirty="0"/>
              <a:t>Returns the number of characters in a string.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Retrieve the length of the '</a:t>
            </a:r>
            <a:r>
              <a:rPr sz="1400" i="1" dirty="0" err="1">
                <a:solidFill>
                  <a:srgbClr val="8F5902"/>
                </a:solidFill>
                <a:latin typeface="Courier"/>
              </a:rPr>
              <a:t>ename</a:t>
            </a:r>
            <a:r>
              <a:rPr sz="1400" i="1" dirty="0">
                <a:solidFill>
                  <a:srgbClr val="8F5902"/>
                </a:solidFill>
                <a:latin typeface="Courier"/>
              </a:rPr>
              <a:t>' column in the employees table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LEN(</a:t>
            </a:r>
            <a:r>
              <a:rPr sz="1400" dirty="0" err="1">
                <a:latin typeface="Courier"/>
              </a:rPr>
              <a:t>ename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;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sz="1800" b="1" dirty="0"/>
              <a:t>Substring Function (SUBSTRING):</a:t>
            </a:r>
          </a:p>
          <a:p>
            <a:pPr lvl="0"/>
            <a:r>
              <a:rPr sz="1800" dirty="0"/>
              <a:t>Extracts a substring from a string based on a specified start position and optional length.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Extract the first three characters from</a:t>
            </a: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the '</a:t>
            </a:r>
            <a:r>
              <a:rPr sz="1400" i="1" dirty="0" err="1">
                <a:solidFill>
                  <a:srgbClr val="8F5902"/>
                </a:solidFill>
                <a:latin typeface="Courier"/>
              </a:rPr>
              <a:t>ename</a:t>
            </a:r>
            <a:r>
              <a:rPr sz="1400" i="1" dirty="0">
                <a:solidFill>
                  <a:srgbClr val="8F5902"/>
                </a:solidFill>
                <a:latin typeface="Courier"/>
              </a:rPr>
              <a:t>' column in the employees table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SUBSTRING(</a:t>
            </a:r>
            <a:r>
              <a:rPr sz="1400" dirty="0" err="1">
                <a:latin typeface="Courier"/>
              </a:rPr>
              <a:t>ename</a:t>
            </a:r>
            <a:r>
              <a:rPr sz="1400" dirty="0">
                <a:latin typeface="Courier"/>
              </a:rPr>
              <a:t>,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1</a:t>
            </a:r>
            <a:r>
              <a:rPr sz="1400" dirty="0">
                <a:latin typeface="Courier"/>
              </a:rPr>
              <a:t>,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3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;</a:t>
            </a:r>
            <a:endParaRPr sz="1800" dirty="0">
              <a:latin typeface="Courier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6F226E2-676E-7469-793A-DAFAADE92970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bg1"/>
                </a:solidFill>
              </a:rPr>
              <a:t>String functions in SQL Server: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DEFA19-01C9-8295-4485-A8E14BFDF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C64BC81-542E-74B2-E9BD-5774DF19BDFC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C8D9F9-C6DE-92EE-78C0-562E2E128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3EF56-46D6-C9F5-21C7-A2E2ECDA1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800" b="1" dirty="0"/>
              <a:t>Concatenation Operator (+):</a:t>
            </a:r>
          </a:p>
          <a:p>
            <a:pPr lvl="0"/>
            <a:r>
              <a:rPr sz="1800" dirty="0"/>
              <a:t>Concatenates two or more strings together.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Concatenate the '</a:t>
            </a:r>
            <a:r>
              <a:rPr sz="1400" i="1" dirty="0" err="1">
                <a:solidFill>
                  <a:srgbClr val="8F5902"/>
                </a:solidFill>
                <a:latin typeface="Courier"/>
              </a:rPr>
              <a:t>ename</a:t>
            </a:r>
            <a:r>
              <a:rPr sz="1400" i="1" dirty="0">
                <a:solidFill>
                  <a:srgbClr val="8F5902"/>
                </a:solidFill>
                <a:latin typeface="Courier"/>
              </a:rPr>
              <a:t>' and 'job' columns in the employees table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ename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+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 - '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+</a:t>
            </a:r>
            <a:r>
              <a:rPr sz="1400" dirty="0">
                <a:latin typeface="Courier"/>
              </a:rPr>
              <a:t> job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;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sz="1800" b="1" dirty="0"/>
              <a:t>Lower Function (LOWER):</a:t>
            </a:r>
          </a:p>
          <a:p>
            <a:pPr lvl="0"/>
            <a:r>
              <a:rPr sz="1800" dirty="0"/>
              <a:t>Converts a string to lowercase.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Convert the '</a:t>
            </a:r>
            <a:r>
              <a:rPr sz="1400" i="1" dirty="0" err="1">
                <a:solidFill>
                  <a:srgbClr val="8F5902"/>
                </a:solidFill>
                <a:latin typeface="Courier"/>
              </a:rPr>
              <a:t>dname</a:t>
            </a:r>
            <a:r>
              <a:rPr sz="1400" i="1" dirty="0">
                <a:solidFill>
                  <a:srgbClr val="8F5902"/>
                </a:solidFill>
                <a:latin typeface="Courier"/>
              </a:rPr>
              <a:t>' column in the departments table to lowercase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LOWER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latin typeface="Courier"/>
              </a:rPr>
              <a:t>dname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employees.dept</a:t>
            </a:r>
            <a:r>
              <a:rPr sz="1400" dirty="0">
                <a:latin typeface="Courier"/>
              </a:rPr>
              <a:t>;</a:t>
            </a:r>
            <a:endParaRPr sz="1800" dirty="0">
              <a:latin typeface="Courier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A658A66-669A-B830-5695-9D804DC9E12E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bg1"/>
                </a:solidFill>
              </a:rPr>
              <a:t>String functions in SQL Server: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3970CC-E105-D044-F66B-D2D35E441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04513FF-2716-207E-157A-E19DC2761181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808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C05EF-71ED-1E6D-7B30-97A14CCC3E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FD296-2527-FFF1-BD40-374AF07A9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800" b="1" dirty="0"/>
              <a:t>Upper Function (UPPER):</a:t>
            </a:r>
          </a:p>
          <a:p>
            <a:pPr lvl="0"/>
            <a:r>
              <a:rPr sz="1800" dirty="0"/>
              <a:t>Converts a string to uppercase.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Convert the 'job' column in the employees table to uppercase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UPPER</a:t>
            </a:r>
            <a:r>
              <a:rPr sz="1400" dirty="0">
                <a:latin typeface="Courier"/>
              </a:rPr>
              <a:t>(job)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;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sz="1800" b="1" dirty="0"/>
              <a:t>Trim Function (TRIM):</a:t>
            </a:r>
          </a:p>
          <a:p>
            <a:pPr lvl="0"/>
            <a:r>
              <a:rPr sz="1800" dirty="0"/>
              <a:t>Removes leading and trailing whitespace from a string.</a:t>
            </a:r>
          </a:p>
          <a:p>
            <a:pPr lvl="0" indent="0">
              <a:buNone/>
            </a:pPr>
            <a:r>
              <a:rPr sz="1200" i="1" dirty="0">
                <a:solidFill>
                  <a:srgbClr val="8F5902"/>
                </a:solidFill>
                <a:latin typeface="Courier"/>
              </a:rPr>
              <a:t>-- Remove leading and trailing whitespace from the</a:t>
            </a:r>
            <a:br>
              <a:rPr sz="1200" dirty="0"/>
            </a:br>
            <a:r>
              <a:rPr sz="1200" i="1" dirty="0">
                <a:solidFill>
                  <a:srgbClr val="8F5902"/>
                </a:solidFill>
                <a:latin typeface="Courier"/>
              </a:rPr>
              <a:t>-- '</a:t>
            </a:r>
            <a:r>
              <a:rPr sz="1200" i="1" dirty="0" err="1">
                <a:solidFill>
                  <a:srgbClr val="8F5902"/>
                </a:solidFill>
                <a:latin typeface="Courier"/>
              </a:rPr>
              <a:t>ename</a:t>
            </a:r>
            <a:r>
              <a:rPr sz="1200" i="1" dirty="0">
                <a:solidFill>
                  <a:srgbClr val="8F5902"/>
                </a:solidFill>
                <a:latin typeface="Courier"/>
              </a:rPr>
              <a:t>' column in the employees table</a:t>
            </a:r>
            <a:br>
              <a:rPr sz="1200" dirty="0"/>
            </a:br>
            <a:r>
              <a:rPr sz="12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200" dirty="0">
                <a:latin typeface="Courier"/>
              </a:rPr>
              <a:t> </a:t>
            </a:r>
            <a:r>
              <a:rPr sz="1200" b="1" dirty="0">
                <a:solidFill>
                  <a:srgbClr val="204A87"/>
                </a:solidFill>
                <a:latin typeface="Courier"/>
              </a:rPr>
              <a:t>TRIM</a:t>
            </a:r>
            <a:r>
              <a:rPr sz="1200" dirty="0">
                <a:latin typeface="Courier"/>
              </a:rPr>
              <a:t>(</a:t>
            </a:r>
            <a:r>
              <a:rPr sz="1200" dirty="0" err="1">
                <a:latin typeface="Courier"/>
              </a:rPr>
              <a:t>ename</a:t>
            </a:r>
            <a:r>
              <a:rPr sz="1200" dirty="0">
                <a:latin typeface="Courier"/>
              </a:rPr>
              <a:t>) </a:t>
            </a:r>
            <a:r>
              <a:rPr sz="12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200" dirty="0">
                <a:latin typeface="Courier"/>
              </a:rPr>
              <a:t> </a:t>
            </a:r>
            <a:r>
              <a:rPr sz="1200" dirty="0" err="1">
                <a:latin typeface="Courier"/>
              </a:rPr>
              <a:t>employees.emp</a:t>
            </a:r>
            <a:r>
              <a:rPr sz="1200" dirty="0">
                <a:latin typeface="Courier"/>
              </a:rPr>
              <a:t>;</a:t>
            </a:r>
            <a:br>
              <a:rPr sz="1400" dirty="0"/>
            </a:b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It remove the whitespaces from front and back of a string text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TRIM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    tinitiate.com     '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trimmed_string</a:t>
            </a:r>
            <a:r>
              <a:rPr sz="1400" dirty="0">
                <a:latin typeface="Courier"/>
              </a:rPr>
              <a:t>;</a:t>
            </a:r>
            <a:endParaRPr sz="1800" dirty="0">
              <a:latin typeface="Courier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F5BD42-EC23-3FC0-AC2C-A4907AC073B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bg1"/>
                </a:solidFill>
              </a:rPr>
              <a:t>String functions in SQL Server: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D079FA-EAF1-E0FD-527C-48501E8B1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A5BC3BF-F663-F8D6-3BE0-98643AF5BAAA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294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190D5-EAFE-6AD1-1B88-7693CEF81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B9FDC-5624-461A-C352-B6F1E4543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800" b="1" dirty="0" err="1"/>
              <a:t>Ltrim</a:t>
            </a:r>
            <a:r>
              <a:rPr sz="1800" b="1" dirty="0"/>
              <a:t> Function (LTRIM):</a:t>
            </a:r>
          </a:p>
          <a:p>
            <a:pPr lvl="0"/>
            <a:r>
              <a:rPr sz="1800" dirty="0"/>
              <a:t>Removes leading whitespace from a string.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Remove leading whitespace from the '</a:t>
            </a:r>
            <a:r>
              <a:rPr sz="1400" i="1" dirty="0" err="1">
                <a:solidFill>
                  <a:srgbClr val="8F5902"/>
                </a:solidFill>
                <a:latin typeface="Courier"/>
              </a:rPr>
              <a:t>ename</a:t>
            </a:r>
            <a:r>
              <a:rPr sz="1400" i="1" dirty="0">
                <a:solidFill>
                  <a:srgbClr val="8F5902"/>
                </a:solidFill>
                <a:latin typeface="Courier"/>
              </a:rPr>
              <a:t>' col in the employees table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LTRIM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latin typeface="Courier"/>
              </a:rPr>
              <a:t>ename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;</a:t>
            </a: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It remove the whitespaces from front of a string text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LTRIM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    tinitiate.com     '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trimmed_lstring</a:t>
            </a:r>
            <a:r>
              <a:rPr sz="1400" dirty="0">
                <a:latin typeface="Courier"/>
              </a:rPr>
              <a:t>;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sz="1800" b="1" dirty="0" err="1"/>
              <a:t>Rtrim</a:t>
            </a:r>
            <a:r>
              <a:rPr sz="1800" b="1" dirty="0"/>
              <a:t> Function (RTRIM):</a:t>
            </a:r>
          </a:p>
          <a:p>
            <a:pPr lvl="0"/>
            <a:r>
              <a:rPr sz="1800" dirty="0"/>
              <a:t>Removes trailing whitespace from a string.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Remove trailing whitespace from the '</a:t>
            </a:r>
            <a:r>
              <a:rPr sz="1400" i="1" dirty="0" err="1">
                <a:solidFill>
                  <a:srgbClr val="8F5902"/>
                </a:solidFill>
                <a:latin typeface="Courier"/>
              </a:rPr>
              <a:t>ename</a:t>
            </a:r>
            <a:r>
              <a:rPr sz="1400" i="1" dirty="0">
                <a:solidFill>
                  <a:srgbClr val="8F5902"/>
                </a:solidFill>
                <a:latin typeface="Courier"/>
              </a:rPr>
              <a:t>' col in the employees table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RTRIM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latin typeface="Courier"/>
              </a:rPr>
              <a:t>ename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;</a:t>
            </a: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It remove the whitespaces from back of a string text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RTRIM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    tinitiate.com     '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trimmed_rstring</a:t>
            </a:r>
            <a:r>
              <a:rPr sz="1400" dirty="0">
                <a:latin typeface="Courier"/>
              </a:rPr>
              <a:t>;</a:t>
            </a:r>
            <a:endParaRPr sz="1800" dirty="0">
              <a:latin typeface="Courier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DED6A7-6681-B905-3303-382DB04C2908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bg1"/>
                </a:solidFill>
              </a:rPr>
              <a:t>String functions in SQL Server: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7FF72B-8088-2A83-9527-C960B5DD8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2FA765D-FF88-ACF8-91CF-9F888E112170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310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EEC748-F8E8-F8DB-0AD7-F51E6F85A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63963-7622-3DA0-7B57-CFB4B3EFF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800" b="1" dirty="0" err="1"/>
              <a:t>Charindex</a:t>
            </a:r>
            <a:r>
              <a:rPr sz="1800" b="1" dirty="0"/>
              <a:t> Function (CHARINDEX):</a:t>
            </a:r>
          </a:p>
          <a:p>
            <a:pPr lvl="0"/>
            <a:r>
              <a:rPr sz="1800" dirty="0"/>
              <a:t>Returns the position of a substring within a string.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Find the position of 'e' in the '</a:t>
            </a:r>
            <a:r>
              <a:rPr sz="1400" i="1" dirty="0" err="1">
                <a:solidFill>
                  <a:srgbClr val="8F5902"/>
                </a:solidFill>
                <a:latin typeface="Courier"/>
              </a:rPr>
              <a:t>ename</a:t>
            </a:r>
            <a:r>
              <a:rPr sz="1400" i="1" dirty="0">
                <a:solidFill>
                  <a:srgbClr val="8F5902"/>
                </a:solidFill>
                <a:latin typeface="Courier"/>
              </a:rPr>
              <a:t>' column of the employees table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CHARINDEX(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'e'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ename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;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sz="1800" b="1" dirty="0"/>
              <a:t>Left Function (LEFT):</a:t>
            </a:r>
          </a:p>
          <a:p>
            <a:pPr lvl="0"/>
            <a:r>
              <a:rPr sz="1800" dirty="0"/>
              <a:t>Extracts a specified number of characters from the left side of a string.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Extract the first three characters from the</a:t>
            </a: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'</a:t>
            </a:r>
            <a:r>
              <a:rPr sz="1400" i="1" dirty="0" err="1">
                <a:solidFill>
                  <a:srgbClr val="8F5902"/>
                </a:solidFill>
                <a:latin typeface="Courier"/>
              </a:rPr>
              <a:t>dname</a:t>
            </a:r>
            <a:r>
              <a:rPr sz="1400" i="1" dirty="0">
                <a:solidFill>
                  <a:srgbClr val="8F5902"/>
                </a:solidFill>
                <a:latin typeface="Courier"/>
              </a:rPr>
              <a:t>' column in the departments table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LEFT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latin typeface="Courier"/>
              </a:rPr>
              <a:t>dname</a:t>
            </a:r>
            <a:r>
              <a:rPr sz="1400" dirty="0">
                <a:latin typeface="Courier"/>
              </a:rPr>
              <a:t>,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3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employees.dept</a:t>
            </a:r>
            <a:r>
              <a:rPr sz="1400" dirty="0">
                <a:latin typeface="Courier"/>
              </a:rPr>
              <a:t>;</a:t>
            </a:r>
            <a:endParaRPr sz="1800" dirty="0">
              <a:latin typeface="Courier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F002AD-B122-865B-7D0E-C51B1792BE4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bg1"/>
                </a:solidFill>
              </a:rPr>
              <a:t>String functions in SQL Server: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D07C17-4828-AB36-0BD9-BFC305FBA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BBB37C9-6278-05EE-7C57-C6D23D0138A9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373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49868-1363-2A95-C995-765C19085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5883E-5169-2EB2-396C-1AA7B14FE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800" b="1" dirty="0"/>
              <a:t>Right Function (RIGHT):</a:t>
            </a:r>
          </a:p>
          <a:p>
            <a:pPr lvl="0"/>
            <a:r>
              <a:rPr sz="1800" dirty="0"/>
              <a:t>Extracts a specified number of characters from the right side of a string.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Extract the last three characters from the</a:t>
            </a: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'loc' column in the departments table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RIGHT</a:t>
            </a:r>
            <a:r>
              <a:rPr sz="1400" dirty="0">
                <a:latin typeface="Courier"/>
              </a:rPr>
              <a:t>(loc,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3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employees.dept</a:t>
            </a:r>
            <a:r>
              <a:rPr sz="1400" dirty="0">
                <a:latin typeface="Courier"/>
              </a:rPr>
              <a:t>;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sz="1800" b="1" dirty="0"/>
              <a:t>Reverse Function (REVERSE):</a:t>
            </a:r>
          </a:p>
          <a:p>
            <a:pPr lvl="0"/>
            <a:r>
              <a:rPr sz="1800" dirty="0"/>
              <a:t>Reverses the characters in a string.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Reverse the '</a:t>
            </a:r>
            <a:r>
              <a:rPr sz="1400" i="1" dirty="0" err="1">
                <a:solidFill>
                  <a:srgbClr val="8F5902"/>
                </a:solidFill>
                <a:latin typeface="Courier"/>
              </a:rPr>
              <a:t>ename</a:t>
            </a:r>
            <a:r>
              <a:rPr sz="1400" i="1" dirty="0">
                <a:solidFill>
                  <a:srgbClr val="8F5902"/>
                </a:solidFill>
                <a:latin typeface="Courier"/>
              </a:rPr>
              <a:t>' column in the employees table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REVERSE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latin typeface="Courier"/>
              </a:rPr>
              <a:t>ename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;</a:t>
            </a:r>
            <a:endParaRPr sz="1800" dirty="0">
              <a:latin typeface="Courier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91A2C03-4BB5-0A6E-0EB5-3D020ADEFAA5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bg1"/>
                </a:solidFill>
              </a:rPr>
              <a:t>String functions in SQL Server: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CCAB49-9F9B-AC71-3FC9-524CD043C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528921E-BCDA-CA07-0481-93EF300F5B82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73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B2E8B-E60B-A014-8327-334098E3C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4238E-BAE4-B9D5-BEC7-9415094B4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800" b="1" dirty="0"/>
              <a:t>Replace Function (REPLACE):</a:t>
            </a:r>
          </a:p>
          <a:p>
            <a:pPr lvl="0"/>
            <a:r>
              <a:rPr sz="1800" dirty="0"/>
              <a:t>Replaces occurrences of a substring within a string with another substring.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Replace 'a' with 'X' in the '</a:t>
            </a:r>
            <a:r>
              <a:rPr sz="1400" i="1" dirty="0" err="1">
                <a:solidFill>
                  <a:srgbClr val="8F5902"/>
                </a:solidFill>
                <a:latin typeface="Courier"/>
              </a:rPr>
              <a:t>dname</a:t>
            </a:r>
            <a:r>
              <a:rPr sz="1400" i="1" dirty="0">
                <a:solidFill>
                  <a:srgbClr val="8F5902"/>
                </a:solidFill>
                <a:latin typeface="Courier"/>
              </a:rPr>
              <a:t>' column of the departments table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REPLACE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latin typeface="Courier"/>
              </a:rPr>
              <a:t>dname</a:t>
            </a:r>
            <a:r>
              <a:rPr sz="1400" dirty="0">
                <a:latin typeface="Courier"/>
              </a:rPr>
              <a:t>,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'a'</a:t>
            </a:r>
            <a:r>
              <a:rPr sz="1400" dirty="0">
                <a:latin typeface="Courier"/>
              </a:rPr>
              <a:t>,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'X'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employees.dept</a:t>
            </a:r>
            <a:r>
              <a:rPr sz="1400" dirty="0">
                <a:latin typeface="Courier"/>
              </a:rPr>
              <a:t>;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sz="1800" b="1" dirty="0"/>
              <a:t>Case Statement (CASE):</a:t>
            </a:r>
          </a:p>
          <a:p>
            <a:pPr lvl="0"/>
            <a:r>
              <a:rPr sz="1800" dirty="0"/>
              <a:t>Evaluates conditions and returns a value when the first condition is met.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Decode the value 'clerk' to 'Clerk', 'salesman' to 'Salesman' in the 'job' column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CASE</a:t>
            </a:r>
            <a:r>
              <a:rPr sz="1400" dirty="0">
                <a:latin typeface="Courier"/>
              </a:rPr>
              <a:t> job</a:t>
            </a:r>
            <a:br>
              <a:rPr sz="1400" dirty="0"/>
            </a:br>
            <a:r>
              <a:rPr sz="1400" dirty="0">
                <a:latin typeface="Courier"/>
              </a:rPr>
              <a:t>       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WHEN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'clerk'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THEN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'Clerk'</a:t>
            </a:r>
            <a:br>
              <a:rPr sz="1400" dirty="0"/>
            </a:br>
            <a:r>
              <a:rPr sz="1400" dirty="0">
                <a:latin typeface="Courier"/>
              </a:rPr>
              <a:t>       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WHEN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'salesman'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THEN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'Salesman'</a:t>
            </a:r>
            <a:br>
              <a:rPr sz="1400" dirty="0"/>
            </a:br>
            <a:r>
              <a:rPr sz="1400" dirty="0">
                <a:latin typeface="Courier"/>
              </a:rPr>
              <a:t>       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ELSE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'Unknown'</a:t>
            </a:r>
            <a:br>
              <a:rPr sz="1400" dirty="0"/>
            </a:br>
            <a:r>
              <a:rPr sz="1400" dirty="0">
                <a:latin typeface="Courier"/>
              </a:rPr>
              <a:t>   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END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job_title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;</a:t>
            </a:r>
            <a:endParaRPr sz="1800" dirty="0">
              <a:latin typeface="Courier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19BF725-536B-1FCD-66AE-7E42724C7F2E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bg1"/>
                </a:solidFill>
              </a:rPr>
              <a:t>String functions in SQL Server: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B084C2-E195-E936-B7E7-98E4ED1E0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6D75001-872B-C263-26B9-DA584C21CA4A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992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1F497D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911</Words>
  <Application>Microsoft Office PowerPoint</Application>
  <PresentationFormat>On-screen Show (16:9)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Rohit K</cp:lastModifiedBy>
  <cp:revision>2</cp:revision>
  <dcterms:created xsi:type="dcterms:W3CDTF">2025-08-01T10:00:43Z</dcterms:created>
  <dcterms:modified xsi:type="dcterms:W3CDTF">2025-08-05T05:52:32Z</dcterms:modified>
</cp:coreProperties>
</file>