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6" r:id="rId5"/>
    <p:sldId id="260" r:id="rId6"/>
    <p:sldId id="267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C1117977-4A65-9C29-DA52-DB08066209C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TOP clause is used to limit the number of rows returned by a query.</a:t>
            </a:r>
            <a:endParaRPr sz="19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first 5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5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employees with the top 10 highest salaries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TOP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02C276-4B66-8F0C-4126-DEB92D7AE13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TOP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78D3B-7A73-665B-0844-D18D4CA4F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32D7548-16C9-06AD-4FF2-9C373E05383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DQL (Data Query Language) refers to the subset of SQL (Structured Query Language) specifically designed for querying and retrieving data from a SQL Server database.</a:t>
            </a:r>
          </a:p>
          <a:p>
            <a:pPr lvl="0"/>
            <a:r>
              <a:rPr sz="1800" dirty="0"/>
              <a:t>DQL primarily involves the use of SELECT statements to extract information from one or more tables within the database.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7BBC37-CACD-C892-1CA5-33F49E41BC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Data Query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F5639-F6DE-738A-24B9-D0B1B129B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CFA682B-649D-4A45-8EF9-1E273AA26DD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fundamental component of DQL is the SELECT statement, which is used to retrieve data from one or more tables in the database.</a:t>
            </a:r>
          </a:p>
          <a:p>
            <a:pPr lvl="0"/>
            <a:r>
              <a:rPr sz="1800" dirty="0"/>
              <a:t>It allows users to specify the columns they want to retrieve from one or more tables in the database.</a:t>
            </a:r>
          </a:p>
          <a:p>
            <a:pPr lvl="0"/>
            <a:r>
              <a:rPr sz="1800" dirty="0"/>
              <a:t>SELECT statements can also include various clauses for filtering, sorting, and grouping the data.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,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and job columns from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CC8095-2E6F-CC69-BE5F-2104579FA8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SELECT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6A67C-BE4E-9E67-D514-2AECB9BC1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29AD736-5396-1EC8-4106-B2578B7FAA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23B5-F7A8-B500-99B2-D48E81E0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7255-E2B2-F74B-D9D2-70E9C9F86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DISTINCT can be used to retrieve unique titles from the column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Using alias to display column name as per requirement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DISTINCT</a:t>
            </a:r>
            <a:r>
              <a:rPr lang="en-US" sz="1400" dirty="0">
                <a:latin typeface="Courier"/>
              </a:rPr>
              <a:t> job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employeejob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67D572-F7E9-725F-FA7D-3817E96076B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SELECT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25FA7-3400-0590-0EC6-709DF544D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99829EA-8ADA-54BC-EA6F-FDE36C62C97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814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506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In SQL Server DQL, clauses are components of SQL statements that provide additional instructions or conditions to control the behavior of the query.</a:t>
            </a:r>
          </a:p>
          <a:p>
            <a:pPr lvl="0"/>
            <a:r>
              <a:rPr sz="1800" dirty="0"/>
              <a:t>Clauses can be used in various SQL statements such as SELECT, INSERT, UPDATE, DELETE, and more.</a:t>
            </a:r>
          </a:p>
          <a:p>
            <a:pPr lvl="0"/>
            <a:r>
              <a:rPr sz="1800" dirty="0"/>
              <a:t>These clauses allow users to filter, manipulate, and organize data according to specific requirements. 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97A8074-08AF-BA7E-A933-DB97EACA483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Commonly used clauses in SQL Server: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A52810-7EBE-9474-F5A4-D516B6DE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360C3-81EA-7732-84D7-AF9F8B2E5BC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DA66C-EEC9-825C-2E31-11F37E20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A9D7F-C71A-4DEE-B95C-53440F34C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WHERE clause is used to filter rows based on specified conditions.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after a specific date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salary higher than a certain amount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4D4DB9-B05A-0D33-8E4A-5AE283E6FB4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WHERE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B15B4-6F47-E472-B9A9-E1C1DD44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CE3F9F2-64FE-61DD-AC95-FA74987D193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815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sz="1900" dirty="0"/>
              <a:t>The GROUP BY clause is used to group rows that have the same values into summary rows.</a:t>
            </a:r>
          </a:p>
          <a:p>
            <a:pPr lvl="0" indent="0">
              <a:buNone/>
            </a:pPr>
            <a:r>
              <a:rPr sz="1500" i="1" dirty="0">
                <a:solidFill>
                  <a:srgbClr val="8F5902"/>
                </a:solidFill>
                <a:latin typeface="Courier"/>
              </a:rPr>
              <a:t>-- Calculate the total salary expense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500" dirty="0">
                <a:latin typeface="Courier"/>
              </a:rPr>
              <a:t>(</a:t>
            </a:r>
            <a:r>
              <a:rPr sz="1500" dirty="0" err="1">
                <a:latin typeface="Courier"/>
              </a:rPr>
              <a:t>sal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total_salary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Count the number of employees in each job title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job,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500" dirty="0">
                <a:latin typeface="Courier"/>
              </a:rPr>
              <a:t>(</a:t>
            </a:r>
            <a:r>
              <a:rPr sz="1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500" dirty="0">
                <a:latin typeface="Courier"/>
              </a:rPr>
              <a:t>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num_employees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job;</a:t>
            </a:r>
            <a:br>
              <a:rPr sz="1500" dirty="0"/>
            </a:br>
            <a:br>
              <a:rPr sz="1500" dirty="0"/>
            </a:br>
            <a:r>
              <a:rPr sz="1500" i="1" dirty="0">
                <a:solidFill>
                  <a:srgbClr val="8F5902"/>
                </a:solidFill>
                <a:latin typeface="Courier"/>
              </a:rPr>
              <a:t>-- Calculate the average commission for each dept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,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500" dirty="0">
                <a:latin typeface="Courier"/>
              </a:rPr>
              <a:t>(commission)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avg_commission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employees.emp</a:t>
            </a:r>
            <a:br>
              <a:rPr sz="1500" dirty="0"/>
            </a:br>
            <a:r>
              <a:rPr sz="1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500" dirty="0">
                <a:latin typeface="Courier"/>
              </a:rPr>
              <a:t> </a:t>
            </a:r>
            <a:r>
              <a:rPr sz="1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500" dirty="0">
                <a:latin typeface="Courier"/>
              </a:rPr>
              <a:t> </a:t>
            </a:r>
            <a:r>
              <a:rPr sz="1500" dirty="0" err="1">
                <a:latin typeface="Courier"/>
              </a:rPr>
              <a:t>deptno</a:t>
            </a:r>
            <a:r>
              <a:rPr sz="15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9A16B1-A148-26CE-5958-75E344E0FAB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GROUP BY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C5DBD-5243-353C-8CD1-F130EC3E3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565F65-0D85-C15C-017A-9C0C57AF1EA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55000" lnSpcReduction="20000"/>
          </a:bodyPr>
          <a:lstStyle/>
          <a:p>
            <a:pPr lvl="0"/>
            <a:r>
              <a:rPr sz="3300" dirty="0"/>
              <a:t>The HAVING clause is used to filter groups of rows returned by a GROUP BY clause.</a:t>
            </a:r>
          </a:p>
          <a:p>
            <a:pPr lvl="0" indent="0">
              <a:buNone/>
            </a:pP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with more than two 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num_employees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2500" dirty="0">
                <a:latin typeface="Courier"/>
              </a:rPr>
              <a:t>(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job titles with an average salary greater than 2500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job,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avg_salary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job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2500" dirty="0">
                <a:latin typeface="Courier"/>
              </a:rPr>
              <a:t>;</a:t>
            </a:r>
            <a:br>
              <a:rPr sz="2500" dirty="0"/>
            </a:br>
            <a:br>
              <a:rPr sz="2500" dirty="0"/>
            </a:br>
            <a:r>
              <a:rPr sz="2500" i="1" dirty="0">
                <a:solidFill>
                  <a:srgbClr val="8F5902"/>
                </a:solidFill>
                <a:latin typeface="Courier"/>
              </a:rPr>
              <a:t>-- Retrieve departments where the total salary expense exceeds 10000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r>
              <a:rPr sz="2500" dirty="0">
                <a:latin typeface="Courier"/>
              </a:rPr>
              <a:t>,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total_salary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employees.emp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deptno</a:t>
            </a:r>
            <a:br>
              <a:rPr sz="2500" dirty="0"/>
            </a:br>
            <a:r>
              <a:rPr sz="2500" b="1" dirty="0">
                <a:solidFill>
                  <a:srgbClr val="204A87"/>
                </a:solidFill>
                <a:latin typeface="Courier"/>
              </a:rPr>
              <a:t>HAVING</a:t>
            </a:r>
            <a:r>
              <a:rPr sz="2500" dirty="0">
                <a:latin typeface="Courier"/>
              </a:rPr>
              <a:t> </a:t>
            </a:r>
            <a:r>
              <a:rPr sz="25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sal</a:t>
            </a:r>
            <a:r>
              <a:rPr sz="2500" dirty="0">
                <a:latin typeface="Courier"/>
              </a:rPr>
              <a:t>) </a:t>
            </a:r>
            <a:r>
              <a:rPr sz="25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00CF"/>
                </a:solidFill>
                <a:latin typeface="Courier"/>
              </a:rPr>
              <a:t>10000</a:t>
            </a:r>
            <a:r>
              <a:rPr sz="25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0D4C77C-FDE1-58D3-18D7-0BF46BB43A1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HAVING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A7526-F8C0-F3D0-2D29-452D87A7F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96ACD1-28FE-0124-84D0-ED98120609B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sz="2600" dirty="0"/>
              <a:t>The ORDER BY clause is used to sort the result set based on specified columns.</a:t>
            </a:r>
          </a:p>
          <a:p>
            <a:pPr lvl="0" indent="0">
              <a:buNone/>
            </a:pP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hire date in ascending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hiredate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;</a:t>
            </a:r>
            <a:br>
              <a:rPr sz="2000" dirty="0"/>
            </a:b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Retrieve employees sorted by department number in ascending</a:t>
            </a:r>
            <a:br>
              <a:rPr sz="2000" dirty="0"/>
            </a:br>
            <a:r>
              <a:rPr sz="2000" i="1" dirty="0">
                <a:solidFill>
                  <a:srgbClr val="8F5902"/>
                </a:solidFill>
                <a:latin typeface="Courier"/>
              </a:rPr>
              <a:t>-- and salary in descending order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employees.emp</a:t>
            </a:r>
            <a:br>
              <a:rPr sz="2000" dirty="0"/>
            </a:br>
            <a:r>
              <a:rPr sz="20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2000" dirty="0">
                <a:latin typeface="Courier"/>
              </a:rPr>
              <a:t> </a:t>
            </a:r>
            <a:r>
              <a:rPr sz="2000" dirty="0" err="1">
                <a:latin typeface="Courier"/>
              </a:rPr>
              <a:t>deptno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ASC</a:t>
            </a:r>
            <a:r>
              <a:rPr sz="2000" dirty="0">
                <a:latin typeface="Courier"/>
              </a:rPr>
              <a:t>, </a:t>
            </a:r>
            <a:r>
              <a:rPr sz="2000" dirty="0" err="1">
                <a:latin typeface="Courier"/>
              </a:rPr>
              <a:t>sal</a:t>
            </a:r>
            <a:r>
              <a:rPr sz="2000" dirty="0">
                <a:latin typeface="Courier"/>
              </a:rPr>
              <a:t> </a:t>
            </a:r>
            <a:r>
              <a:rPr sz="20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20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6955B2F-DBB8-853B-014C-9BFF48EAFD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ORDER BY Clause: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60F24-B553-B038-6424-153CC9921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FAA87BF-FF6F-D70A-29C4-64CFF5C68C9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824</Words>
  <Application>Microsoft Office PowerPoint</Application>
  <PresentationFormat>On-screen Show (16:9)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2025-08-01T09:43:52Z</dcterms:created>
  <dcterms:modified xsi:type="dcterms:W3CDTF">2025-08-05T05:38:34Z</dcterms:modified>
</cp:coreProperties>
</file>