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260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22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54691" cy="51435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806391"/>
            <a:ext cx="1171701" cy="879729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 descr="sqlserver.png">
            <a:extLst>
              <a:ext uri="{FF2B5EF4-FFF2-40B4-BE49-F238E27FC236}">
                <a16:creationId xmlns:a16="http://schemas.microsoft.com/office/drawing/2014/main" id="{3B949AFE-D291-B03F-D645-80FDAF3F5AF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2193" t="4481" r="3658" b="6674"/>
          <a:stretch>
            <a:fillRect/>
          </a:stretch>
        </p:blipFill>
        <p:spPr bwMode="auto">
          <a:xfrm>
            <a:off x="131736" y="1619573"/>
            <a:ext cx="6540285" cy="1666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In SQL Server, Data Manipulation Language (DML) consists of SQL commands that allow users to manipulate data within database objects.</a:t>
            </a:r>
          </a:p>
          <a:p>
            <a:pPr lvl="0"/>
            <a:r>
              <a:rPr sz="1800" dirty="0"/>
              <a:t>DML commands are used to perform operations such as inserting, updating, and deleting data.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20A653-1369-BAB9-AC75-5D0BCBF89CF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DML - Data Manipulation Language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8CACD-8A30-B355-A1A3-F83353031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53BBA9F-A653-68FA-A661-36AAA4A689BE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This command is used to add new rows of data into a table.</a:t>
            </a:r>
          </a:p>
          <a:p>
            <a:pPr lvl="0"/>
            <a:r>
              <a:rPr sz="1800" dirty="0"/>
              <a:t>You can specify the values to be inserted into each column of the table.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Insert with column created order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 (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dname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VALUES</a:t>
            </a:r>
            <a:r>
              <a:rPr sz="1400" dirty="0">
                <a:latin typeface="Courier"/>
              </a:rPr>
              <a:t> (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1000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'PRODUCTION'</a:t>
            </a:r>
            <a:r>
              <a:rPr sz="1400" dirty="0">
                <a:latin typeface="Courier"/>
              </a:rPr>
              <a:t>);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(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VALUES</a:t>
            </a:r>
            <a:r>
              <a:rPr sz="1400" dirty="0">
                <a:latin typeface="Courier"/>
              </a:rPr>
              <a:t> (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101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'John Doe'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5000.00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1000</a:t>
            </a:r>
            <a:r>
              <a:rPr sz="1400" dirty="0">
                <a:latin typeface="Courier"/>
              </a:rPr>
              <a:t>);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Insert with using positional values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VALUES</a:t>
            </a:r>
            <a:r>
              <a:rPr sz="1400" dirty="0">
                <a:latin typeface="Courier"/>
              </a:rPr>
              <a:t> (</a:t>
            </a:r>
            <a:r>
              <a:rPr sz="1400" dirty="0">
                <a:solidFill>
                  <a:srgbClr val="0000CF"/>
                </a:solidFill>
                <a:latin typeface="Courier"/>
              </a:rPr>
              <a:t>2000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'FOUNDRY'</a:t>
            </a:r>
            <a:r>
              <a:rPr sz="1400" dirty="0">
                <a:latin typeface="Courier"/>
              </a:rPr>
              <a:t>);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Insert with column names, different order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 (</a:t>
            </a:r>
            <a:r>
              <a:rPr sz="1400" dirty="0" err="1">
                <a:latin typeface="Courier"/>
              </a:rPr>
              <a:t>dname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VALUES</a:t>
            </a:r>
            <a:r>
              <a:rPr sz="1400" dirty="0">
                <a:latin typeface="Courier"/>
              </a:rPr>
              <a:t> (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'STORES'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3000</a:t>
            </a:r>
            <a:r>
              <a:rPr sz="1400" dirty="0">
                <a:latin typeface="Courier"/>
              </a:rPr>
              <a:t>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FAB1FF-DAC2-7A24-3FBF-DEF5527A343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INSERT: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E0E2F-6624-239D-6779-7B2810093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09EA5F7-BF4D-3ED5-7598-E7CA45DF7F80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00222-E859-6F3A-ED3C-E79084A31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D35D3-B795-C3D9-13F2-312DB5C7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lang="en-IN" sz="1400" i="1" dirty="0">
                <a:solidFill>
                  <a:srgbClr val="8F5902"/>
                </a:solidFill>
                <a:latin typeface="Courier"/>
              </a:rPr>
              <a:t>-- Insert all, Insert more data in single insert</a:t>
            </a:r>
            <a:br>
              <a:rPr lang="en-IN" sz="1400" dirty="0"/>
            </a:br>
            <a:r>
              <a:rPr lang="en-IN" sz="1400" b="1" dirty="0" err="1">
                <a:solidFill>
                  <a:srgbClr val="204A87"/>
                </a:solidFill>
                <a:latin typeface="Courier"/>
              </a:rPr>
              <a:t>INSERT</a:t>
            </a:r>
            <a:r>
              <a:rPr lang="en-IN" sz="1400" dirty="0">
                <a:latin typeface="Courier"/>
              </a:rPr>
              <a:t> </a:t>
            </a:r>
            <a:r>
              <a:rPr lang="en-IN" sz="14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lang="en-IN" sz="1400" dirty="0">
                <a:latin typeface="Courier"/>
              </a:rPr>
              <a:t> </a:t>
            </a:r>
            <a:r>
              <a:rPr lang="en-IN" sz="1400" dirty="0" err="1">
                <a:latin typeface="Courier"/>
              </a:rPr>
              <a:t>employees.dept</a:t>
            </a:r>
            <a:r>
              <a:rPr lang="en-IN" sz="1400" dirty="0">
                <a:latin typeface="Courier"/>
              </a:rPr>
              <a:t> (</a:t>
            </a:r>
            <a:r>
              <a:rPr lang="en-IN" sz="1400" dirty="0" err="1">
                <a:latin typeface="Courier"/>
              </a:rPr>
              <a:t>deptno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 err="1">
                <a:latin typeface="Courier"/>
              </a:rPr>
              <a:t>dname</a:t>
            </a:r>
            <a:r>
              <a:rPr lang="en-IN" sz="1400" dirty="0">
                <a:latin typeface="Courier"/>
              </a:rPr>
              <a:t>)</a:t>
            </a:r>
            <a:br>
              <a:rPr lang="en-IN" sz="1400" dirty="0"/>
            </a:br>
            <a:r>
              <a:rPr lang="en-IN" sz="1400" b="1" dirty="0">
                <a:solidFill>
                  <a:srgbClr val="204A87"/>
                </a:solidFill>
                <a:latin typeface="Courier"/>
              </a:rPr>
              <a:t>VALUES</a:t>
            </a:r>
            <a:r>
              <a:rPr lang="en-IN" sz="1400" dirty="0">
                <a:latin typeface="Courier"/>
              </a:rPr>
              <a:t> </a:t>
            </a:r>
            <a:br>
              <a:rPr lang="en-IN" sz="1400" dirty="0"/>
            </a:br>
            <a:r>
              <a:rPr lang="en-IN" sz="1400" dirty="0">
                <a:latin typeface="Courier"/>
              </a:rPr>
              <a:t>    (</a:t>
            </a:r>
            <a:r>
              <a:rPr lang="en-IN" sz="1400" dirty="0">
                <a:solidFill>
                  <a:srgbClr val="0000CF"/>
                </a:solidFill>
                <a:latin typeface="Courier"/>
              </a:rPr>
              <a:t>111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>
                <a:solidFill>
                  <a:srgbClr val="4E9A06"/>
                </a:solidFill>
                <a:latin typeface="Courier"/>
              </a:rPr>
              <a:t>'TECHNOLOGY'</a:t>
            </a:r>
            <a:r>
              <a:rPr lang="en-IN" sz="1400" dirty="0">
                <a:latin typeface="Courier"/>
              </a:rPr>
              <a:t>),</a:t>
            </a:r>
            <a:br>
              <a:rPr lang="en-IN" sz="1400" dirty="0"/>
            </a:br>
            <a:r>
              <a:rPr lang="en-IN" sz="1400" dirty="0">
                <a:latin typeface="Courier"/>
              </a:rPr>
              <a:t>    (</a:t>
            </a:r>
            <a:r>
              <a:rPr lang="en-IN" sz="1400" dirty="0">
                <a:solidFill>
                  <a:srgbClr val="0000CF"/>
                </a:solidFill>
                <a:latin typeface="Courier"/>
              </a:rPr>
              <a:t>211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>
                <a:solidFill>
                  <a:srgbClr val="4E9A06"/>
                </a:solidFill>
                <a:latin typeface="Courier"/>
              </a:rPr>
              <a:t>'FACTORY'</a:t>
            </a:r>
            <a:r>
              <a:rPr lang="en-IN" sz="1400" dirty="0">
                <a:latin typeface="Courier"/>
              </a:rPr>
              <a:t>),</a:t>
            </a:r>
            <a:br>
              <a:rPr lang="en-IN" sz="1400" dirty="0"/>
            </a:br>
            <a:r>
              <a:rPr lang="en-IN" sz="1400" dirty="0">
                <a:latin typeface="Courier"/>
              </a:rPr>
              <a:t>    (</a:t>
            </a:r>
            <a:r>
              <a:rPr lang="en-IN" sz="1400" dirty="0">
                <a:solidFill>
                  <a:srgbClr val="0000CF"/>
                </a:solidFill>
                <a:latin typeface="Courier"/>
              </a:rPr>
              <a:t>311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>
                <a:solidFill>
                  <a:srgbClr val="4E9A06"/>
                </a:solidFill>
                <a:latin typeface="Courier"/>
              </a:rPr>
              <a:t>'RETAIL'</a:t>
            </a:r>
            <a:r>
              <a:rPr lang="en-IN" sz="1400" dirty="0">
                <a:latin typeface="Courier"/>
              </a:rPr>
              <a:t>);</a:t>
            </a:r>
            <a:br>
              <a:rPr lang="en-IN" sz="1400" dirty="0"/>
            </a:br>
            <a:br>
              <a:rPr lang="en-IN" sz="1400" dirty="0"/>
            </a:br>
            <a:r>
              <a:rPr lang="en-IN" sz="1400" i="1" dirty="0">
                <a:solidFill>
                  <a:srgbClr val="8F5902"/>
                </a:solidFill>
                <a:latin typeface="Courier"/>
              </a:rPr>
              <a:t>-- Insert with select statement (Copy data from another table)</a:t>
            </a:r>
            <a:br>
              <a:rPr lang="en-IN" sz="1400" dirty="0"/>
            </a:br>
            <a:r>
              <a:rPr lang="en-IN" sz="1400" i="1" dirty="0">
                <a:solidFill>
                  <a:srgbClr val="8F5902"/>
                </a:solidFill>
                <a:latin typeface="Courier"/>
              </a:rPr>
              <a:t>-- Create table dept1</a:t>
            </a:r>
            <a:br>
              <a:rPr lang="en-IN" sz="1400" dirty="0"/>
            </a:br>
            <a:r>
              <a:rPr lang="en-IN" sz="14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lang="en-IN" sz="1400" dirty="0">
                <a:latin typeface="Courier"/>
              </a:rPr>
              <a:t> </a:t>
            </a:r>
            <a:r>
              <a:rPr lang="en-IN"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lang="en-IN" sz="1400" dirty="0">
                <a:latin typeface="Courier"/>
              </a:rPr>
              <a:t> employees.dept1 (</a:t>
            </a:r>
            <a:br>
              <a:rPr lang="en-IN" sz="1400" dirty="0"/>
            </a:br>
            <a:r>
              <a:rPr lang="en-IN" sz="1400" dirty="0">
                <a:latin typeface="Courier"/>
              </a:rPr>
              <a:t>    </a:t>
            </a:r>
            <a:r>
              <a:rPr lang="en-IN" sz="1400" dirty="0" err="1">
                <a:latin typeface="Courier"/>
              </a:rPr>
              <a:t>deptno</a:t>
            </a:r>
            <a:r>
              <a:rPr lang="en-IN" sz="1400" dirty="0">
                <a:latin typeface="Courier"/>
              </a:rPr>
              <a:t> </a:t>
            </a:r>
            <a:r>
              <a:rPr lang="en-IN" sz="1400" dirty="0">
                <a:solidFill>
                  <a:srgbClr val="204A87"/>
                </a:solidFill>
                <a:latin typeface="Courier"/>
              </a:rPr>
              <a:t>INT</a:t>
            </a:r>
            <a:r>
              <a:rPr lang="en-IN" sz="1400" dirty="0">
                <a:latin typeface="Courier"/>
              </a:rPr>
              <a:t>,</a:t>
            </a:r>
            <a:br>
              <a:rPr lang="en-IN" sz="1400" dirty="0"/>
            </a:br>
            <a:r>
              <a:rPr lang="en-IN" sz="1400" dirty="0">
                <a:latin typeface="Courier"/>
              </a:rPr>
              <a:t>    </a:t>
            </a:r>
            <a:r>
              <a:rPr lang="en-IN" sz="1400" dirty="0" err="1">
                <a:latin typeface="Courier"/>
              </a:rPr>
              <a:t>dname</a:t>
            </a:r>
            <a:r>
              <a:rPr lang="en-IN" sz="1400" dirty="0">
                <a:latin typeface="Courier"/>
              </a:rPr>
              <a:t> </a:t>
            </a:r>
            <a:r>
              <a:rPr lang="en-IN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IN" sz="1400" dirty="0">
                <a:latin typeface="Courier"/>
              </a:rPr>
              <a:t>(</a:t>
            </a:r>
            <a:r>
              <a:rPr lang="en-IN" sz="1400" dirty="0">
                <a:solidFill>
                  <a:srgbClr val="0000CF"/>
                </a:solidFill>
                <a:latin typeface="Courier"/>
              </a:rPr>
              <a:t>100</a:t>
            </a:r>
            <a:r>
              <a:rPr lang="en-IN" sz="1400" dirty="0">
                <a:latin typeface="Courier"/>
              </a:rPr>
              <a:t>)</a:t>
            </a:r>
            <a:br>
              <a:rPr lang="en-IN" sz="1400" dirty="0"/>
            </a:br>
            <a:r>
              <a:rPr lang="en-IN" sz="1400" dirty="0">
                <a:latin typeface="Courier"/>
              </a:rPr>
              <a:t>);</a:t>
            </a:r>
            <a:br>
              <a:rPr lang="en-IN" sz="1400" dirty="0"/>
            </a:br>
            <a:r>
              <a:rPr lang="en-IN" sz="1400" i="1" dirty="0">
                <a:solidFill>
                  <a:srgbClr val="8F5902"/>
                </a:solidFill>
                <a:latin typeface="Courier"/>
              </a:rPr>
              <a:t>-- Insert data from dept into dept1</a:t>
            </a:r>
            <a:br>
              <a:rPr lang="en-IN" sz="1400" dirty="0"/>
            </a:br>
            <a:r>
              <a:rPr lang="en-IN" sz="14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lang="en-IN" sz="1400" dirty="0">
                <a:latin typeface="Courier"/>
              </a:rPr>
              <a:t> </a:t>
            </a:r>
            <a:r>
              <a:rPr lang="en-IN" sz="14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lang="en-IN" sz="1400" dirty="0">
                <a:latin typeface="Courier"/>
              </a:rPr>
              <a:t> employees.dept1 (</a:t>
            </a:r>
            <a:r>
              <a:rPr lang="en-IN" sz="1400" dirty="0" err="1">
                <a:latin typeface="Courier"/>
              </a:rPr>
              <a:t>deptno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 err="1">
                <a:latin typeface="Courier"/>
              </a:rPr>
              <a:t>dname</a:t>
            </a:r>
            <a:r>
              <a:rPr lang="en-IN" sz="1400" dirty="0">
                <a:latin typeface="Courier"/>
              </a:rPr>
              <a:t>)</a:t>
            </a:r>
            <a:br>
              <a:rPr lang="en-IN" sz="1400" dirty="0"/>
            </a:br>
            <a:r>
              <a:rPr lang="en-IN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IN" sz="1400" dirty="0">
                <a:latin typeface="Courier"/>
              </a:rPr>
              <a:t> </a:t>
            </a:r>
            <a:r>
              <a:rPr lang="en-IN" sz="1400" dirty="0" err="1">
                <a:latin typeface="Courier"/>
              </a:rPr>
              <a:t>deptno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 err="1">
                <a:latin typeface="Courier"/>
              </a:rPr>
              <a:t>dname</a:t>
            </a:r>
            <a:br>
              <a:rPr lang="en-IN" sz="1400" dirty="0"/>
            </a:br>
            <a:r>
              <a:rPr lang="en-IN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IN" sz="1400" dirty="0">
                <a:latin typeface="Courier"/>
              </a:rPr>
              <a:t> </a:t>
            </a:r>
            <a:r>
              <a:rPr lang="en-IN" sz="1400" dirty="0" err="1">
                <a:latin typeface="Courier"/>
              </a:rPr>
              <a:t>employees.dept</a:t>
            </a:r>
            <a:r>
              <a:rPr lang="en-IN" sz="1400" dirty="0">
                <a:latin typeface="Courier"/>
              </a:rPr>
              <a:t>;</a:t>
            </a:r>
            <a:endParaRPr sz="14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F23E06-3C0C-B32E-7A25-7665E87E564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INSERT: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F83D6B-0F8C-121D-09B3-7894BC242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DD33D2C-F153-5519-5C35-0A57C499E632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7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DB21D-F537-B0A2-E4F2-257821143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0D51B-D64B-7D04-98BF-3054A3D21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lang="en-IN" sz="1400" i="1" dirty="0">
                <a:solidFill>
                  <a:srgbClr val="8F5902"/>
                </a:solidFill>
                <a:latin typeface="Courier"/>
              </a:rPr>
              <a:t>-- Incorrect data violations</a:t>
            </a:r>
            <a:br>
              <a:rPr lang="en-IN" sz="1400" dirty="0"/>
            </a:br>
            <a:r>
              <a:rPr lang="en-IN" sz="1400" i="1" dirty="0">
                <a:solidFill>
                  <a:srgbClr val="8F5902"/>
                </a:solidFill>
                <a:latin typeface="Courier"/>
              </a:rPr>
              <a:t>-- Primary Key violation</a:t>
            </a:r>
            <a:br>
              <a:rPr lang="en-IN" sz="1400" dirty="0"/>
            </a:br>
            <a:r>
              <a:rPr lang="en-IN" sz="14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lang="en-IN" sz="1400" dirty="0">
                <a:latin typeface="Courier"/>
              </a:rPr>
              <a:t> </a:t>
            </a:r>
            <a:r>
              <a:rPr lang="en-IN" sz="14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lang="en-IN" sz="1400" dirty="0">
                <a:latin typeface="Courier"/>
              </a:rPr>
              <a:t> </a:t>
            </a:r>
            <a:r>
              <a:rPr lang="en-IN" sz="1400" dirty="0" err="1">
                <a:latin typeface="Courier"/>
              </a:rPr>
              <a:t>employees.dept</a:t>
            </a:r>
            <a:r>
              <a:rPr lang="en-IN" sz="1400" dirty="0">
                <a:latin typeface="Courier"/>
              </a:rPr>
              <a:t> (</a:t>
            </a:r>
            <a:r>
              <a:rPr lang="en-IN" sz="1400" dirty="0" err="1">
                <a:latin typeface="Courier"/>
              </a:rPr>
              <a:t>deptno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 err="1">
                <a:latin typeface="Courier"/>
              </a:rPr>
              <a:t>dname</a:t>
            </a:r>
            <a:r>
              <a:rPr lang="en-IN" sz="1400" dirty="0">
                <a:latin typeface="Courier"/>
              </a:rPr>
              <a:t>) </a:t>
            </a:r>
            <a:r>
              <a:rPr lang="en-IN" sz="1400" b="1" dirty="0">
                <a:solidFill>
                  <a:srgbClr val="204A87"/>
                </a:solidFill>
                <a:latin typeface="Courier"/>
              </a:rPr>
              <a:t>VALUES</a:t>
            </a:r>
            <a:r>
              <a:rPr lang="en-IN" sz="1400" dirty="0">
                <a:latin typeface="Courier"/>
              </a:rPr>
              <a:t> (</a:t>
            </a:r>
            <a:r>
              <a:rPr lang="en-IN" sz="1400" dirty="0">
                <a:solidFill>
                  <a:srgbClr val="0000CF"/>
                </a:solidFill>
                <a:latin typeface="Courier"/>
              </a:rPr>
              <a:t>3000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>
                <a:solidFill>
                  <a:srgbClr val="4E9A06"/>
                </a:solidFill>
                <a:latin typeface="Courier"/>
              </a:rPr>
              <a:t>'MARKETING'</a:t>
            </a:r>
            <a:r>
              <a:rPr lang="en-IN" sz="1400" dirty="0">
                <a:latin typeface="Courier"/>
              </a:rPr>
              <a:t>);</a:t>
            </a:r>
            <a:br>
              <a:rPr lang="en-IN" sz="1400" dirty="0"/>
            </a:br>
            <a:br>
              <a:rPr lang="en-IN" sz="1400" dirty="0"/>
            </a:br>
            <a:r>
              <a:rPr lang="en-IN" sz="1400" i="1" dirty="0">
                <a:solidFill>
                  <a:srgbClr val="8F5902"/>
                </a:solidFill>
                <a:latin typeface="Courier"/>
              </a:rPr>
              <a:t>-- </a:t>
            </a:r>
            <a:r>
              <a:rPr lang="en-IN" sz="1400" i="1" dirty="0" err="1">
                <a:solidFill>
                  <a:srgbClr val="8F5902"/>
                </a:solidFill>
                <a:latin typeface="Courier"/>
              </a:rPr>
              <a:t>DataType</a:t>
            </a:r>
            <a:r>
              <a:rPr lang="en-IN" sz="1400" i="1" dirty="0">
                <a:solidFill>
                  <a:srgbClr val="8F5902"/>
                </a:solidFill>
                <a:latin typeface="Courier"/>
              </a:rPr>
              <a:t> Size violation</a:t>
            </a:r>
            <a:br>
              <a:rPr lang="en-IN" sz="1400" dirty="0"/>
            </a:br>
            <a:r>
              <a:rPr lang="en-IN" sz="14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lang="en-IN" sz="1400" dirty="0">
                <a:latin typeface="Courier"/>
              </a:rPr>
              <a:t> </a:t>
            </a:r>
            <a:r>
              <a:rPr lang="en-IN" sz="14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lang="en-IN" sz="1400" dirty="0">
                <a:latin typeface="Courier"/>
              </a:rPr>
              <a:t> </a:t>
            </a:r>
            <a:r>
              <a:rPr lang="en-IN" sz="1400" dirty="0" err="1">
                <a:latin typeface="Courier"/>
              </a:rPr>
              <a:t>employees.dept</a:t>
            </a:r>
            <a:r>
              <a:rPr lang="en-IN" sz="1400" dirty="0">
                <a:latin typeface="Courier"/>
              </a:rPr>
              <a:t> (</a:t>
            </a:r>
            <a:r>
              <a:rPr lang="en-IN" sz="1400" dirty="0" err="1">
                <a:latin typeface="Courier"/>
              </a:rPr>
              <a:t>deptno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 err="1">
                <a:latin typeface="Courier"/>
              </a:rPr>
              <a:t>dname</a:t>
            </a:r>
            <a:r>
              <a:rPr lang="en-IN" sz="1400" dirty="0">
                <a:latin typeface="Courier"/>
              </a:rPr>
              <a:t>) </a:t>
            </a:r>
            <a:br>
              <a:rPr lang="en-IN" sz="1400" dirty="0"/>
            </a:br>
            <a:r>
              <a:rPr lang="en-IN" sz="1400" b="1" dirty="0">
                <a:solidFill>
                  <a:srgbClr val="204A87"/>
                </a:solidFill>
                <a:latin typeface="Courier"/>
              </a:rPr>
              <a:t>VALUES</a:t>
            </a:r>
            <a:r>
              <a:rPr lang="en-IN" sz="1400" dirty="0">
                <a:latin typeface="Courier"/>
              </a:rPr>
              <a:t> (</a:t>
            </a:r>
            <a:r>
              <a:rPr lang="en-IN" sz="1400" dirty="0">
                <a:solidFill>
                  <a:srgbClr val="0000CF"/>
                </a:solidFill>
                <a:latin typeface="Courier"/>
              </a:rPr>
              <a:t>6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>
                <a:solidFill>
                  <a:srgbClr val="4E9A06"/>
                </a:solidFill>
                <a:latin typeface="Courier"/>
              </a:rPr>
              <a:t>'AAAAAAAAAAAAAAAAAAAAAAAAAAAAAAAAAAAAAAAAAAAAAAAAA</a:t>
            </a:r>
            <a:br>
              <a:rPr lang="en-IN" sz="1400" dirty="0"/>
            </a:br>
            <a:r>
              <a:rPr lang="en-IN" sz="1400" dirty="0">
                <a:solidFill>
                  <a:srgbClr val="4E9A06"/>
                </a:solidFill>
                <a:latin typeface="Courier"/>
              </a:rPr>
              <a:t>AAAAAAAAAAAAAAAAAAAAAAAAAAAAAAAAAAAAAAAAAAAAAAAAAAAAAAAAAAAAAAAAAAA'</a:t>
            </a:r>
            <a:r>
              <a:rPr lang="en-IN" sz="1400" dirty="0">
                <a:latin typeface="Courier"/>
              </a:rPr>
              <a:t>);</a:t>
            </a:r>
            <a:br>
              <a:rPr lang="en-IN" sz="1400" dirty="0"/>
            </a:br>
            <a:br>
              <a:rPr lang="en-IN" sz="1400" dirty="0"/>
            </a:br>
            <a:r>
              <a:rPr lang="en-IN" sz="1400" i="1" dirty="0">
                <a:solidFill>
                  <a:srgbClr val="8F5902"/>
                </a:solidFill>
                <a:latin typeface="Courier"/>
              </a:rPr>
              <a:t>-- Foreign Key violation</a:t>
            </a:r>
            <a:br>
              <a:rPr lang="en-IN" sz="1400" dirty="0"/>
            </a:br>
            <a:r>
              <a:rPr lang="en-IN" sz="14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lang="en-IN" sz="1400" dirty="0">
                <a:latin typeface="Courier"/>
              </a:rPr>
              <a:t> </a:t>
            </a:r>
            <a:r>
              <a:rPr lang="en-IN" sz="14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lang="en-IN" sz="1400" dirty="0">
                <a:latin typeface="Courier"/>
              </a:rPr>
              <a:t> </a:t>
            </a:r>
            <a:r>
              <a:rPr lang="en-IN" sz="1400" dirty="0" err="1">
                <a:latin typeface="Courier"/>
              </a:rPr>
              <a:t>employees.emp</a:t>
            </a:r>
            <a:r>
              <a:rPr lang="en-IN" sz="1400" dirty="0">
                <a:latin typeface="Courier"/>
              </a:rPr>
              <a:t> (</a:t>
            </a:r>
            <a:r>
              <a:rPr lang="en-IN" sz="1400" dirty="0" err="1">
                <a:latin typeface="Courier"/>
              </a:rPr>
              <a:t>empno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 err="1">
                <a:latin typeface="Courier"/>
              </a:rPr>
              <a:t>ename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 err="1">
                <a:latin typeface="Courier"/>
              </a:rPr>
              <a:t>sal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 err="1">
                <a:latin typeface="Courier"/>
              </a:rPr>
              <a:t>deptno</a:t>
            </a:r>
            <a:r>
              <a:rPr lang="en-IN" sz="1400" dirty="0">
                <a:latin typeface="Courier"/>
              </a:rPr>
              <a:t>)</a:t>
            </a:r>
            <a:br>
              <a:rPr lang="en-IN" sz="1400" dirty="0"/>
            </a:br>
            <a:r>
              <a:rPr lang="en-IN" sz="1400" dirty="0">
                <a:latin typeface="Courier"/>
              </a:rPr>
              <a:t> </a:t>
            </a:r>
            <a:r>
              <a:rPr lang="en-IN" sz="1400" b="1" dirty="0">
                <a:solidFill>
                  <a:srgbClr val="204A87"/>
                </a:solidFill>
                <a:latin typeface="Courier"/>
              </a:rPr>
              <a:t>VALUES</a:t>
            </a:r>
            <a:r>
              <a:rPr lang="en-IN" sz="1400" dirty="0">
                <a:latin typeface="Courier"/>
              </a:rPr>
              <a:t> (</a:t>
            </a:r>
            <a:r>
              <a:rPr lang="en-IN" sz="1400" dirty="0">
                <a:solidFill>
                  <a:srgbClr val="0000CF"/>
                </a:solidFill>
                <a:latin typeface="Courier"/>
              </a:rPr>
              <a:t>15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>
                <a:solidFill>
                  <a:srgbClr val="4E9A06"/>
                </a:solidFill>
                <a:latin typeface="Courier"/>
              </a:rPr>
              <a:t>'4F'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>
                <a:solidFill>
                  <a:srgbClr val="0000CF"/>
                </a:solidFill>
                <a:latin typeface="Courier"/>
              </a:rPr>
              <a:t>12000.00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>
                <a:solidFill>
                  <a:srgbClr val="0000CF"/>
                </a:solidFill>
                <a:latin typeface="Courier"/>
              </a:rPr>
              <a:t>5000</a:t>
            </a:r>
            <a:r>
              <a:rPr lang="en-IN" sz="1400" dirty="0">
                <a:latin typeface="Courier"/>
              </a:rPr>
              <a:t>);</a:t>
            </a:r>
            <a:endParaRPr sz="14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234372-37D6-807E-7E2A-AEF3A4C02D1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INSERT: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9D3DD-0BF7-D547-77B0-214321A32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52F1EE6-A21D-80BE-FC2C-1FE4E9710A18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85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This command is used to modify existing data in a table.</a:t>
            </a:r>
          </a:p>
          <a:p>
            <a:pPr lvl="0"/>
            <a:r>
              <a:rPr sz="1800" dirty="0"/>
              <a:t>You can update one or more columns of existing rows based on a specified condition.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Update salary of an employee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UPDATE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6200.00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101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Update project end date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UPDATE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employees.Emp_Projects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End_Date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'2024-06-01'</a:t>
            </a:r>
            <a:br>
              <a:rPr sz="1400" dirty="0"/>
            </a:b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emp_projectno</a:t>
            </a:r>
            <a:r>
              <a:rPr sz="1400" dirty="0">
                <a:latin typeface="Courier"/>
              </a:rPr>
              <a:t> 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AND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101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35F7EB-F541-41D1-84D9-A8F22512E84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UPDATE: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B410D-5BE2-99A9-A6C2-D4FD8AB7B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2B2E7BE-A0C9-8135-6DFA-13D8153F3559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This command is used to remove one or more rows from a table based on a specified condition.</a:t>
            </a:r>
            <a:endParaRPr sz="1400" dirty="0"/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Delete a dept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DELETE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3000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Remove an employee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DELETE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101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FC93B8-369F-21C4-F628-6C19E89550E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DELETE: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C9492-7A11-2BA0-2798-B35C29E2A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30C1B42-B783-715A-18D5-DF470F0C4B6C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539</Words>
  <Application>Microsoft Office PowerPoint</Application>
  <PresentationFormat>On-screen Show (16:9)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3</cp:revision>
  <dcterms:created xsi:type="dcterms:W3CDTF">2025-08-01T09:36:21Z</dcterms:created>
  <dcterms:modified xsi:type="dcterms:W3CDTF">2025-08-12T09:09:11Z</dcterms:modified>
</cp:coreProperties>
</file>