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0" r:id="rId10"/>
    <p:sldId id="269" r:id="rId11"/>
    <p:sldId id="261" r:id="rId12"/>
    <p:sldId id="270" r:id="rId13"/>
    <p:sldId id="262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22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153DE476-31C0-8359-07C4-C87186FD805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43387-8C60-DBEE-FDB2-5255F26C7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2976-F436-5C84-2DD5-D86E028E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total_sal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d 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dirty="0">
                <a:latin typeface="Courier"/>
              </a:rPr>
              <a:t>),</a:t>
            </a:r>
            <a:br>
              <a:rPr sz="1400" dirty="0"/>
            </a:br>
            <a:r>
              <a:rPr sz="1400" dirty="0" err="1">
                <a:latin typeface="Courier"/>
              </a:rPr>
              <a:t>TotalBudget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p.budget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total_budget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employees.emp_projects</a:t>
            </a:r>
            <a:r>
              <a:rPr sz="1400" dirty="0">
                <a:latin typeface="Courier"/>
              </a:rPr>
              <a:t> ep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ep.empno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employees.projects</a:t>
            </a:r>
            <a:r>
              <a:rPr sz="1400" dirty="0">
                <a:latin typeface="Courier"/>
              </a:rPr>
              <a:t> p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ep.projectno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p.projectno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department numbers, total salary, and total project budget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ts.deptno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ts.total_sal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tb.total_budget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TotalSalary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TotalBudget</a:t>
            </a:r>
            <a:r>
              <a:rPr sz="1400" dirty="0">
                <a:latin typeface="Courier"/>
              </a:rPr>
              <a:t> tb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ts.deptno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tb.deptno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AE0775-3901-6B5F-0FE4-73FFB3329A8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Using Multiple CTEs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CEDAA-4B29-7D6A-02C8-F6A9D144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14D183C-85A3-D1E7-9DF7-28B93CAF067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02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Recursive CTEs are used to perform operations like traversing hierarchical data or generating sequences.</a:t>
            </a:r>
          </a:p>
          <a:p>
            <a:pPr lvl="0"/>
            <a:r>
              <a:rPr sz="1800" dirty="0"/>
              <a:t>Recursive CTEs consist of two parts: an anchor member and a recursive member.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recursive CTE to generate a sequence of numbers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Sequence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-- Anchor member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num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UNION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ALL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-- Recursive member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num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Sequence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num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&lt;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num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Sequence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9C29DA-832C-86F9-F34E-D387BFDD7E4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Recursive CTEs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D5660-CC1B-D9E3-9D3E-C4C5DD4C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25F5BD-DDBA-601E-3512-1F0407F5D3ED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FD179-17C3-5910-25B6-4C6895820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D5B9-9BC2-37E8-F5DE-A3E941F39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recursive CTE to find the management hierarchy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EmpHierarchy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-- Anchor member: select the top-level manager (president)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job, </a:t>
            </a:r>
            <a:r>
              <a:rPr sz="1400" dirty="0" err="1">
                <a:latin typeface="Courier"/>
              </a:rPr>
              <a:t>mgr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mgr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NULL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UNION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ALL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-- Recursive member: select employees managed by the current level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e.ename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e.job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e.mgr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INNER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EmpHierarchy</a:t>
            </a:r>
            <a:r>
              <a:rPr sz="1400" dirty="0">
                <a:latin typeface="Courier"/>
              </a:rPr>
              <a:t> eh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e.mgr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eh.empno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the management hierarchy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EmpHierarchy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66265C-FCE7-CF22-B663-660635ABCF5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Recursive CTEs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CE8EA-7EB6-225D-2893-F105D557D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BEDEAA4-2CC9-27CA-4EFE-B5C5265180FB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3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Breaking down complex queries into simpler, more manageable parts.</a:t>
            </a:r>
          </a:p>
          <a:p>
            <a:pPr lvl="0"/>
            <a:r>
              <a:rPr sz="1800" dirty="0"/>
              <a:t>Improving readability and maintainability of SQL code.</a:t>
            </a:r>
          </a:p>
          <a:p>
            <a:pPr lvl="0"/>
            <a:r>
              <a:rPr sz="1800" dirty="0"/>
              <a:t>Recursively traversing hierarchical data.</a:t>
            </a:r>
          </a:p>
          <a:p>
            <a:pPr lvl="0"/>
            <a:r>
              <a:rPr sz="1800" dirty="0"/>
              <a:t>Generating sequences or performing iterative calculations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FC1765-7034-B756-1D9C-90EC3F95291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Common Use Cases for CTEs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FB1C1-BB67-53A7-E518-B207B93EA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37AB1E6-3F4D-E34A-E7AB-B7045ABF5F14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DF958-E128-437E-4AF2-000386B10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0A0C-39B8-7FDF-8B90-C39D2679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Enhanced code readability and organization.</a:t>
            </a:r>
          </a:p>
          <a:p>
            <a:pPr lvl="0"/>
            <a:r>
              <a:rPr sz="1800" dirty="0"/>
              <a:t>Ability to reference the same CTE multiple times in a query.</a:t>
            </a:r>
          </a:p>
          <a:p>
            <a:pPr lvl="0"/>
            <a:r>
              <a:rPr sz="1800" dirty="0"/>
              <a:t>Simplified complex queries by breaking them into smaller, logical components.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B46827-9930-B0D3-7E23-C8CFF565A1F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Benefits of Using CTEs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4F1F1-4D58-DA4D-42A6-591C4F95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A5B3181-6C00-AC30-BE35-B077ED1D62E8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54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In SQL Server, a Common Table Expression (CTE) is a temporary result set that you can reference within a SELECT, INSERT, UPDATE, or DELETE statement.</a:t>
            </a:r>
          </a:p>
          <a:p>
            <a:pPr lvl="0"/>
            <a:r>
              <a:rPr sz="1800" dirty="0"/>
              <a:t>CTEs provide a way to write more readable and maintainable queries by breaking down complex queries into simpler parts.</a:t>
            </a:r>
          </a:p>
          <a:p>
            <a:pPr lvl="0"/>
            <a:r>
              <a:rPr sz="1800" dirty="0"/>
              <a:t>CTEs are defined using the </a:t>
            </a:r>
            <a:r>
              <a:rPr sz="1800" dirty="0">
                <a:latin typeface="Courier"/>
              </a:rPr>
              <a:t>WITH</a:t>
            </a:r>
            <a:r>
              <a:rPr sz="1800" dirty="0"/>
              <a:t> keyword.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C3A5E4-42BA-0D10-7D47-13A539EEC30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DQL - Common Table Expressions (CTE)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23CFD-658D-6F68-4C30-D6CE340A1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C4613A-9790-DE42-D983-AFDD72B6E24F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To create a CTE, you use the </a:t>
            </a:r>
            <a:r>
              <a:rPr sz="1800" dirty="0">
                <a:latin typeface="Courier"/>
              </a:rPr>
              <a:t>WITH</a:t>
            </a:r>
            <a:r>
              <a:rPr sz="1800" dirty="0"/>
              <a:t> keyword.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CTE to get employees with job title 'manager'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Managers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job, </a:t>
            </a:r>
            <a:r>
              <a:rPr sz="1400" dirty="0" err="1">
                <a:latin typeface="Courier"/>
              </a:rPr>
              <a:t>sal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job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'manager'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with job title 'manager' using the CTE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Managers;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593F31-6A93-7BC1-50F1-1E1E734F0A9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Creating a CTE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A872D-FB9F-A926-9D81-9C21FB719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132B56-E6FB-4DFB-8C3E-28AD5F76660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75138-6B93-4E1F-B3B9-4B8D9D868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98851-4E34-FE76-AA3A-293686660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CTE to count employees in each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DeptEmployeeCount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num_employees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d.dname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solidFill>
                  <a:srgbClr val="204A87"/>
                </a:solidFill>
                <a:latin typeface="Courier"/>
              </a:rPr>
              <a:t>dec</a:t>
            </a:r>
            <a:r>
              <a:rPr sz="1400" dirty="0" err="1">
                <a:latin typeface="Courier"/>
              </a:rPr>
              <a:t>.num_employees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DeptEmployeeCount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dec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solidFill>
                  <a:srgbClr val="204A87"/>
                </a:solidFill>
                <a:latin typeface="Courier"/>
              </a:rPr>
              <a:t>dec</a:t>
            </a:r>
            <a:r>
              <a:rPr sz="1400" dirty="0" err="1">
                <a:latin typeface="Courier"/>
              </a:rPr>
              <a:t>.deptno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EB7F22-95C4-7966-D518-D856F9B82D7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Creating a CTE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240F4-E434-B0DF-7864-F883DB9D0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354A64-998D-738B-D97C-54884BCA1C93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64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36ACF-39D2-8749-BCB1-E370CF2CA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31B4-EE2C-51EC-917A-4375A69CA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CTE to calculate the average salary by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avg_sal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d.dname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a.avg_sal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AvgSalary</a:t>
            </a:r>
            <a:r>
              <a:rPr sz="1400" dirty="0">
                <a:latin typeface="Courier"/>
              </a:rPr>
              <a:t> a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a.deptno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5A5FEF-1477-8BE8-C194-28DAB9EBDC5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Creating a CTE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C24C3-4800-05A7-1A5E-FB0DFB79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5DAE206-A594-B89F-A0B6-25C5E29D4CA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3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3E157-0229-25D0-A426-E41E77DBE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7253-9B66-3AD0-000D-37E28704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CTE to list employees and their associated projects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EmployeeProjects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e.ename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ep.projectno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p.budget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employees.emp_projects</a:t>
            </a:r>
            <a:r>
              <a:rPr sz="1400" dirty="0">
                <a:latin typeface="Courier"/>
              </a:rPr>
              <a:t> ep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ep.empno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employees.projects</a:t>
            </a:r>
            <a:r>
              <a:rPr sz="1400" dirty="0">
                <a:latin typeface="Courier"/>
              </a:rPr>
              <a:t> p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ep.projectno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p.projectno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projectno</a:t>
            </a:r>
            <a:r>
              <a:rPr sz="1400" dirty="0">
                <a:latin typeface="Courier"/>
              </a:rPr>
              <a:t>, budget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EmployeeProjects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BBE13-2AE4-F209-3C8C-A946A8A00EA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Creating a CTE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D0EB3-1FE6-AF84-E0E6-4919499F2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0A1FDF-1F8A-4CBE-7CCC-3C23553224A5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5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4C79D-E5F5-C436-C9A2-10A4F9D60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E70D-6CF4-796C-268F-6997E8DC7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CTE to rank employees by salary within each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RankedEmployees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ROW_NUMBER</a:t>
            </a:r>
            <a:r>
              <a:rPr sz="1400" dirty="0">
                <a:latin typeface="Courier"/>
              </a:rPr>
              <a:t>()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OVER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PARTITION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row_num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RANK</a:t>
            </a:r>
            <a:r>
              <a:rPr sz="1400" dirty="0">
                <a:latin typeface="Courier"/>
              </a:rPr>
              <a:t>()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OVER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PARTITION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rank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DENSE_RANK</a:t>
            </a:r>
            <a:r>
              <a:rPr sz="1400" dirty="0">
                <a:latin typeface="Courier"/>
              </a:rPr>
              <a:t>()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OVER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PARTITION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b="1" dirty="0" err="1">
                <a:solidFill>
                  <a:srgbClr val="204A87"/>
                </a:solidFill>
                <a:latin typeface="Courier"/>
              </a:rPr>
              <a:t>dense_rank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row_num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rank</a:t>
            </a:r>
            <a:r>
              <a:rPr sz="1400" dirty="0">
                <a:latin typeface="Courier"/>
              </a:rPr>
              <a:t>, </a:t>
            </a:r>
            <a:r>
              <a:rPr sz="1400" b="1" dirty="0" err="1">
                <a:solidFill>
                  <a:srgbClr val="204A87"/>
                </a:solidFill>
                <a:latin typeface="Courier"/>
              </a:rPr>
              <a:t>dense_rank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RankedEmployees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6F95D5-18A3-9CA9-EF50-7FABEA84D47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Creating a CTE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FDBE0-D52E-0CB1-0464-116EC8B8C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8C5242D-9809-710D-FC68-7756F5513CE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8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21176-AEC1-7171-B96F-805C905AC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04BE-A80A-EBA5-03CC-FC937C076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CTE to calculate running total of salaries within each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RunningTotal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OVER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PARTITION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ROWS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BETWEEN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UNBOUNDED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PRECEDING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CURRENT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ROW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running_total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 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running_total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RunningTotal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FD7150-8DE1-ADE3-662D-92FD83BD3B5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Creating a CTE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5A23A-319A-32D5-790D-C73E123A3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92A8742-D9F5-59FC-0014-464E7949639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0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You can define multiple CTEs in a single query, separated by commas.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CTEs to calculate total salary and average salary by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total_sal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dirty="0">
                <a:latin typeface="Courier"/>
              </a:rPr>
              <a:t>),</a:t>
            </a:r>
            <a:br>
              <a:rPr sz="1400" dirty="0"/>
            </a:br>
            <a:r>
              <a:rPr sz="1400" dirty="0" err="1">
                <a:latin typeface="Courier"/>
              </a:rPr>
              <a:t>AvgSalary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avg_sal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department numbers, total salary, and average salary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t.deptno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t.total_sal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a.avg_sal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TotalSalary</a:t>
            </a:r>
            <a:r>
              <a:rPr sz="1400" dirty="0">
                <a:latin typeface="Courier"/>
              </a:rPr>
              <a:t> 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AvgSalary</a:t>
            </a:r>
            <a:r>
              <a:rPr sz="1400" dirty="0">
                <a:latin typeface="Courier"/>
              </a:rPr>
              <a:t> a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a.deptno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7F6DA3-7407-55CD-C927-418F0DEBA1F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Using Multiple CTEs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77BFB-9BCB-0BD8-88DC-83F7867F1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98EAFA-EF13-0564-3C86-C9CE3B0D89F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1220</Words>
  <Application>Microsoft Office PowerPoint</Application>
  <PresentationFormat>On-screen Show (16:9)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3</cp:revision>
  <dcterms:created xsi:type="dcterms:W3CDTF">2025-08-01T10:30:32Z</dcterms:created>
  <dcterms:modified xsi:type="dcterms:W3CDTF">2025-08-12T09:11:37Z</dcterms:modified>
</cp:coreProperties>
</file>