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3" r:id="rId5"/>
    <p:sldId id="264" r:id="rId6"/>
    <p:sldId id="260" r:id="rId7"/>
    <p:sldId id="261"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226" y="7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B55D7-A8CC-4A1F-9E1C-48071178DFAD}" type="datetimeFigureOut">
              <a:rPr lang="en-IN" smtClean="0"/>
              <a:t>12-08-2025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34A37-4392-4517-806C-2624605570AD}" type="slidenum">
              <a:rPr lang="en-IN" smtClean="0"/>
              <a:t>‹#›</a:t>
            </a:fld>
            <a:endParaRPr lang="en-IN"/>
          </a:p>
        </p:txBody>
      </p:sp>
    </p:spTree>
    <p:extLst>
      <p:ext uri="{BB962C8B-B14F-4D97-AF65-F5344CB8AC3E}">
        <p14:creationId xmlns:p14="http://schemas.microsoft.com/office/powerpoint/2010/main" val="305376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34A37-4392-4517-806C-2624605570AD}" type="slidenum">
              <a:rPr lang="en-IN" smtClean="0"/>
              <a:t>1</a:t>
            </a:fld>
            <a:endParaRPr lang="en-IN"/>
          </a:p>
        </p:txBody>
      </p:sp>
    </p:spTree>
    <p:extLst>
      <p:ext uri="{BB962C8B-B14F-4D97-AF65-F5344CB8AC3E}">
        <p14:creationId xmlns:p14="http://schemas.microsoft.com/office/powerpoint/2010/main" val="391128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descr="sqlserver.png">
            <a:extLst>
              <a:ext uri="{FF2B5EF4-FFF2-40B4-BE49-F238E27FC236}">
                <a16:creationId xmlns:a16="http://schemas.microsoft.com/office/drawing/2014/main" id="{94B95F70-2E21-F9E4-9219-695620745DEB}"/>
              </a:ext>
            </a:extLst>
          </p:cNvPr>
          <p:cNvPicPr>
            <a:picLocks noGrp="1" noChangeAspect="1"/>
          </p:cNvPicPr>
          <p:nvPr/>
        </p:nvPicPr>
        <p:blipFill>
          <a:blip r:embed="rId3"/>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Set operations in SQL are used to combine or compare the results of two or more queries.</a:t>
            </a:r>
          </a:p>
          <a:p>
            <a:pPr lvl="0"/>
            <a:r>
              <a:rPr sz="1800" dirty="0"/>
              <a:t>These are essential for manipulating and combining data from multiple tables.</a:t>
            </a:r>
          </a:p>
          <a:p>
            <a:pPr lvl="0"/>
            <a:r>
              <a:rPr sz="1800" dirty="0"/>
              <a:t>The main set operations include UNION, INTERSECT, and EXCEPT.</a:t>
            </a:r>
          </a:p>
        </p:txBody>
      </p:sp>
      <p:sp>
        <p:nvSpPr>
          <p:cNvPr id="4" name="Title 1">
            <a:extLst>
              <a:ext uri="{FF2B5EF4-FFF2-40B4-BE49-F238E27FC236}">
                <a16:creationId xmlns:a16="http://schemas.microsoft.com/office/drawing/2014/main" id="{ED8EF854-C81C-58E8-7907-34337715DBA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DQL - Set Operations</a:t>
            </a:r>
          </a:p>
        </p:txBody>
      </p:sp>
      <p:pic>
        <p:nvPicPr>
          <p:cNvPr id="5" name="Picture 4">
            <a:extLst>
              <a:ext uri="{FF2B5EF4-FFF2-40B4-BE49-F238E27FC236}">
                <a16:creationId xmlns:a16="http://schemas.microsoft.com/office/drawing/2014/main" id="{6593D738-0DB1-6E4D-4ED7-F2B8BE6727B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ABE184E-6E8F-A617-AF22-2896887A259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The UNION operator is used to combine the results of two or more SELECT statements into a single result set.</a:t>
            </a:r>
          </a:p>
          <a:p>
            <a:pPr lvl="0"/>
            <a:r>
              <a:rPr sz="1800" dirty="0"/>
              <a:t>It returns all distinct rows from both result sets. It removes duplicate rows by default.</a:t>
            </a:r>
          </a:p>
          <a:p>
            <a:pPr lvl="0" indent="0">
              <a:buNone/>
            </a:pPr>
            <a:r>
              <a:rPr sz="1400" i="1" dirty="0">
                <a:solidFill>
                  <a:srgbClr val="8F5902"/>
                </a:solidFill>
                <a:latin typeface="Courier"/>
              </a:rPr>
              <a:t>-- Retrieve unique department numbers from both the employees</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
        <p:nvSpPr>
          <p:cNvPr id="4" name="Title 1">
            <a:extLst>
              <a:ext uri="{FF2B5EF4-FFF2-40B4-BE49-F238E27FC236}">
                <a16:creationId xmlns:a16="http://schemas.microsoft.com/office/drawing/2014/main" id="{0C7036EB-9F24-FB4A-37EF-767E3EECC33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UNION:</a:t>
            </a:r>
          </a:p>
        </p:txBody>
      </p:sp>
      <p:pic>
        <p:nvPicPr>
          <p:cNvPr id="5" name="Picture 4">
            <a:extLst>
              <a:ext uri="{FF2B5EF4-FFF2-40B4-BE49-F238E27FC236}">
                <a16:creationId xmlns:a16="http://schemas.microsoft.com/office/drawing/2014/main" id="{33E80C95-C179-754E-D587-1D8450C9FF0D}"/>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A111924-D71B-7109-BCFD-EE1820B8803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ADDA4-A1EB-F61D-6C3F-ADC3BC3640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AB646-2765-3091-AA5E-5C96BFFAACE0}"/>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Retrieve unique employee names and project names from both the employees</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a:solidFill>
                  <a:srgbClr val="4E9A06"/>
                </a:solidFill>
                <a:latin typeface="Courier"/>
              </a:rPr>
              <a:t>'Project: '</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CAST</a:t>
            </a:r>
            <a:r>
              <a:rPr sz="1400" dirty="0">
                <a:latin typeface="Courier"/>
              </a:rPr>
              <a:t>(</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br>
              <a:rPr sz="1400" dirty="0"/>
            </a:br>
            <a:br>
              <a:rPr sz="1400" dirty="0"/>
            </a:br>
            <a:r>
              <a:rPr sz="1400" i="1" dirty="0">
                <a:solidFill>
                  <a:srgbClr val="8F5902"/>
                </a:solidFill>
                <a:latin typeface="Courier"/>
              </a:rPr>
              <a:t>-- Combine the names of employees, departments, and projects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err="1">
                <a:latin typeface="Courier"/>
              </a:rPr>
              <a:t>dname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employees.dept</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b="1" dirty="0">
                <a:solidFill>
                  <a:srgbClr val="204A87"/>
                </a:solidFill>
                <a:latin typeface="Courier"/>
              </a:rPr>
              <a:t>CAST</a:t>
            </a:r>
            <a:r>
              <a:rPr sz="1400" dirty="0">
                <a:latin typeface="Courier"/>
              </a:rPr>
              <a:t>(</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
        <p:nvSpPr>
          <p:cNvPr id="4" name="Title 1">
            <a:extLst>
              <a:ext uri="{FF2B5EF4-FFF2-40B4-BE49-F238E27FC236}">
                <a16:creationId xmlns:a16="http://schemas.microsoft.com/office/drawing/2014/main" id="{0E1570A8-1D22-5F0C-2E1F-5EBFED7CF43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UNION:</a:t>
            </a:r>
          </a:p>
        </p:txBody>
      </p:sp>
      <p:pic>
        <p:nvPicPr>
          <p:cNvPr id="5" name="Picture 4">
            <a:extLst>
              <a:ext uri="{FF2B5EF4-FFF2-40B4-BE49-F238E27FC236}">
                <a16:creationId xmlns:a16="http://schemas.microsoft.com/office/drawing/2014/main" id="{85164D61-C9D5-9FE6-41A1-CC14AADE52D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6DCE0C1B-1C4C-6E5D-23B9-67CC3AB997E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5142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D0FA4-3717-0D5F-FFA8-D777CCD3CF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0F68E-F5C3-706D-09BA-6F7A9F5EFDF6}"/>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UNION ALL: This operator does same as UNION with including duplicate rows</a:t>
            </a:r>
            <a:br>
              <a:rPr lang="en-US" sz="1400" dirty="0"/>
            </a:br>
            <a:r>
              <a:rPr lang="en-US" sz="1400" i="1" dirty="0">
                <a:solidFill>
                  <a:srgbClr val="8F5902"/>
                </a:solidFill>
                <a:latin typeface="Courier"/>
              </a:rPr>
              <a:t>-- Retrieve all department numbers from both the employees</a:t>
            </a:r>
            <a:br>
              <a:rPr lang="en-US" sz="1400" dirty="0"/>
            </a:br>
            <a:r>
              <a:rPr lang="en-US" sz="1400" i="1" dirty="0">
                <a:solidFill>
                  <a:srgbClr val="8F5902"/>
                </a:solidFill>
                <a:latin typeface="Courier"/>
              </a:rPr>
              <a:t>-- and projects tables</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employees.emp</a:t>
            </a:r>
            <a:br>
              <a:rPr lang="en-US" sz="1400" dirty="0"/>
            </a:br>
            <a:r>
              <a:rPr lang="en-US" sz="1400" b="1" dirty="0">
                <a:solidFill>
                  <a:srgbClr val="204A87"/>
                </a:solidFill>
                <a:latin typeface="Courier"/>
              </a:rPr>
              <a:t>UNION</a:t>
            </a:r>
            <a:r>
              <a:rPr lang="en-US" sz="1400" dirty="0">
                <a:latin typeface="Courier"/>
              </a:rPr>
              <a:t> </a:t>
            </a:r>
            <a:r>
              <a:rPr lang="en-US" sz="1400" b="1" dirty="0">
                <a:solidFill>
                  <a:srgbClr val="204A87"/>
                </a:solidFill>
                <a:latin typeface="Courier"/>
              </a:rPr>
              <a:t>ALL</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projectno</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employees.projects</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439EDA26-3F10-F8D8-4BCE-F1C7B6F0981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UNION:</a:t>
            </a:r>
          </a:p>
        </p:txBody>
      </p:sp>
      <p:pic>
        <p:nvPicPr>
          <p:cNvPr id="5" name="Picture 4">
            <a:extLst>
              <a:ext uri="{FF2B5EF4-FFF2-40B4-BE49-F238E27FC236}">
                <a16:creationId xmlns:a16="http://schemas.microsoft.com/office/drawing/2014/main" id="{A7B0B40D-D367-202B-CA18-7A54976102CF}"/>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3BAAAB5-BE60-1B97-B255-C07E2428D95A}"/>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89501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The INTERSECT operator is used to retrieve the common rows that appear in the result sets of two or more SELECT statements. It removes duplicate rows by default.</a:t>
            </a:r>
          </a:p>
          <a:p>
            <a:pPr lvl="0" indent="0">
              <a:buNone/>
            </a:pPr>
            <a:r>
              <a:rPr sz="1400" i="1" dirty="0">
                <a:solidFill>
                  <a:srgbClr val="8F5902"/>
                </a:solidFill>
                <a:latin typeface="Courier"/>
              </a:rPr>
              <a:t>-- Retrieve grade number that exist in </a:t>
            </a:r>
            <a:r>
              <a:rPr sz="1400" i="1" dirty="0" err="1">
                <a:solidFill>
                  <a:srgbClr val="8F5902"/>
                </a:solidFill>
                <a:latin typeface="Courier"/>
              </a:rPr>
              <a:t>salgrade</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employees.salgrade</a:t>
            </a:r>
            <a:br>
              <a:rPr sz="1400" dirty="0"/>
            </a:br>
            <a:r>
              <a:rPr sz="1400" b="1" dirty="0">
                <a:solidFill>
                  <a:srgbClr val="204A87"/>
                </a:solidFill>
                <a:latin typeface="Courier"/>
              </a:rPr>
              <a:t>INTERSECT</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br>
              <a:rPr sz="1400" dirty="0"/>
            </a:br>
            <a:br>
              <a:rPr sz="1400" dirty="0"/>
            </a:br>
            <a:r>
              <a:rPr sz="1400" i="1" dirty="0">
                <a:solidFill>
                  <a:srgbClr val="8F5902"/>
                </a:solidFill>
                <a:latin typeface="Courier"/>
              </a:rPr>
              <a:t>-- Retrieve employee numbers that exist in both the employees</a:t>
            </a:r>
            <a:br>
              <a:rPr sz="1400" dirty="0"/>
            </a:br>
            <a:r>
              <a:rPr sz="1400" i="1" dirty="0">
                <a:solidFill>
                  <a:srgbClr val="8F5902"/>
                </a:solidFill>
                <a:latin typeface="Courier"/>
              </a:rPr>
              <a:t>-- and employee projects tables</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INTERSECT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employees.emp_projects</a:t>
            </a:r>
            <a:r>
              <a:rPr sz="1400" dirty="0">
                <a:latin typeface="Courier"/>
              </a:rPr>
              <a:t>;</a:t>
            </a:r>
          </a:p>
        </p:txBody>
      </p:sp>
      <p:sp>
        <p:nvSpPr>
          <p:cNvPr id="4" name="Title 1">
            <a:extLst>
              <a:ext uri="{FF2B5EF4-FFF2-40B4-BE49-F238E27FC236}">
                <a16:creationId xmlns:a16="http://schemas.microsoft.com/office/drawing/2014/main" id="{5BAB66D8-79E0-1684-356B-AC440ADFE2B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INTERSECT:</a:t>
            </a:r>
          </a:p>
        </p:txBody>
      </p:sp>
      <p:pic>
        <p:nvPicPr>
          <p:cNvPr id="5" name="Picture 4">
            <a:extLst>
              <a:ext uri="{FF2B5EF4-FFF2-40B4-BE49-F238E27FC236}">
                <a16:creationId xmlns:a16="http://schemas.microsoft.com/office/drawing/2014/main" id="{A0FF43FC-1702-2DC8-26C4-1B4D7ADB4112}"/>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65AB165-2F35-9E78-A442-342DECE9277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The EXCEPT operator is used to retrieve the rows that appear in the first result set but not in the result sets of one or more subsequent SELECT statements. It removes duplicate rows by default.</a:t>
            </a:r>
          </a:p>
          <a:p>
            <a:pPr lvl="0" indent="0">
              <a:buNone/>
            </a:pPr>
            <a:r>
              <a:rPr sz="1400" i="1" dirty="0">
                <a:solidFill>
                  <a:srgbClr val="8F5902"/>
                </a:solidFill>
                <a:latin typeface="Courier"/>
              </a:rPr>
              <a:t>-- Retrieve </a:t>
            </a:r>
            <a:r>
              <a:rPr sz="1400" i="1" dirty="0" err="1">
                <a:solidFill>
                  <a:srgbClr val="8F5902"/>
                </a:solidFill>
                <a:latin typeface="Courier"/>
              </a:rPr>
              <a:t>empno</a:t>
            </a:r>
            <a:r>
              <a:rPr sz="1400" i="1" dirty="0">
                <a:solidFill>
                  <a:srgbClr val="8F5902"/>
                </a:solidFill>
                <a:latin typeface="Courier"/>
              </a:rPr>
              <a:t> numbers from the employees table that</a:t>
            </a:r>
            <a:br>
              <a:rPr sz="1400" dirty="0"/>
            </a:br>
            <a:r>
              <a:rPr sz="1400" i="1" dirty="0">
                <a:solidFill>
                  <a:srgbClr val="8F5902"/>
                </a:solidFill>
                <a:latin typeface="Courier"/>
              </a:rPr>
              <a:t>-- do not exist in the employee projects table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EXCEPT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employees.emp_projects</a:t>
            </a:r>
            <a:r>
              <a:rPr sz="1400" dirty="0">
                <a:latin typeface="Courier"/>
              </a:rPr>
              <a:t>;</a:t>
            </a:r>
            <a:br>
              <a:rPr sz="1400" dirty="0"/>
            </a:br>
            <a:br>
              <a:rPr sz="1400" dirty="0"/>
            </a:br>
            <a:r>
              <a:rPr sz="1400" i="1" dirty="0">
                <a:solidFill>
                  <a:srgbClr val="8F5902"/>
                </a:solidFill>
                <a:latin typeface="Courier"/>
              </a:rPr>
              <a:t>-- Retrieve grade number from </a:t>
            </a:r>
            <a:r>
              <a:rPr sz="1400" i="1" dirty="0" err="1">
                <a:solidFill>
                  <a:srgbClr val="8F5902"/>
                </a:solidFill>
                <a:latin typeface="Courier"/>
              </a:rPr>
              <a:t>salgrade</a:t>
            </a:r>
            <a:r>
              <a:rPr sz="1400" i="1" dirty="0">
                <a:solidFill>
                  <a:srgbClr val="8F5902"/>
                </a:solidFill>
                <a:latin typeface="Courier"/>
              </a:rPr>
              <a:t> and do not exit in</a:t>
            </a:r>
            <a:br>
              <a:rPr sz="1400" dirty="0"/>
            </a:br>
            <a:r>
              <a:rPr sz="1400" i="1" dirty="0">
                <a:solidFill>
                  <a:srgbClr val="8F5902"/>
                </a:solidFill>
                <a:latin typeface="Courier"/>
              </a:rPr>
              <a:t>-- projects tables</a:t>
            </a:r>
            <a:br>
              <a:rPr sz="1400" dirty="0"/>
            </a:br>
            <a:r>
              <a:rPr sz="1400" b="1" dirty="0">
                <a:solidFill>
                  <a:srgbClr val="204A87"/>
                </a:solidFill>
                <a:latin typeface="Courier"/>
              </a:rPr>
              <a:t>SELECT</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employees.salgrade</a:t>
            </a:r>
            <a:br>
              <a:rPr sz="1400" dirty="0"/>
            </a:br>
            <a:r>
              <a:rPr sz="1400" b="1" dirty="0">
                <a:solidFill>
                  <a:srgbClr val="204A87"/>
                </a:solidFill>
                <a:latin typeface="Courier"/>
              </a:rPr>
              <a:t>EXCEPT</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
        <p:nvSpPr>
          <p:cNvPr id="4" name="Title 1">
            <a:extLst>
              <a:ext uri="{FF2B5EF4-FFF2-40B4-BE49-F238E27FC236}">
                <a16:creationId xmlns:a16="http://schemas.microsoft.com/office/drawing/2014/main" id="{245111EC-932E-D0AC-414D-20069358EE3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EXCEPT:</a:t>
            </a:r>
          </a:p>
        </p:txBody>
      </p:sp>
      <p:pic>
        <p:nvPicPr>
          <p:cNvPr id="5" name="Picture 4">
            <a:extLst>
              <a:ext uri="{FF2B5EF4-FFF2-40B4-BE49-F238E27FC236}">
                <a16:creationId xmlns:a16="http://schemas.microsoft.com/office/drawing/2014/main" id="{AB21DB00-0FFF-409C-E34F-3B7A3B373DC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98BD702-A4F4-2A31-A4D9-D2190DD0909A}"/>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12">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508</Words>
  <Application>Microsoft Office PowerPoint</Application>
  <PresentationFormat>On-screen Show (16:9)</PresentationFormat>
  <Paragraphs>25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3</cp:revision>
  <dcterms:created xsi:type="dcterms:W3CDTF">2025-08-01T09:54:51Z</dcterms:created>
  <dcterms:modified xsi:type="dcterms:W3CDTF">2025-08-12T09:13:38Z</dcterms:modified>
</cp:coreProperties>
</file>