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package/2006/relationships/metadata/extended-properties" Target="docProps/app0.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3" autoAdjust="0"/>
    <p:restoredTop sz="94694" autoAdjust="0"/>
  </p:normalViewPr>
  <p:slideViewPr>
    <p:cSldViewPr snapToGrid="0" snapToObjects="1">
      <p:cViewPr varScale="1">
        <p:scale>
          <a:sx n="133" d="100"/>
          <a:sy n="133" d="100"/>
        </p:scale>
        <p:origin x="906" y="126"/>
      </p:cViewPr>
      <p:guideLst>
        <p:guide orient="horz" pos="1620"/>
        <p:guide pos="2880"/>
      </p:guideLst>
    </p:cSldViewPr>
  </p:slideViewPr>
  <p:outlineViewPr>
    <p:cViewPr>
      <p:scale>
        <a:sx n="33" d="100"/>
        <a:sy n="33" d="100"/>
      </p:scale>
      <p:origin x="0" y="0"/>
    </p:cViewPr>
  </p:outlineViewPr>
  <p:notesTextViewPr>
    <p:cViewPr>
      <p:scale>
        <a:sx n="3" d="2"/>
        <a:sy n="3" d="2"/>
      </p:scale>
      <p:origin x="0" y="-5"/>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8/12/2025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9143998"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954691" cy="51435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1" name="Group 10">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420" y="806391"/>
            <a:ext cx="1171701" cy="879729"/>
            <a:chOff x="9160561" y="1075188"/>
            <a:chExt cx="1562267" cy="1172973"/>
          </a:xfrm>
        </p:grpSpPr>
        <p:sp>
          <p:nvSpPr>
            <p:cNvPr id="12"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pic>
        <p:nvPicPr>
          <p:cNvPr id="6" name="Picture 5" descr="sqlserver.png">
            <a:extLst>
              <a:ext uri="{FF2B5EF4-FFF2-40B4-BE49-F238E27FC236}">
                <a16:creationId xmlns:a16="http://schemas.microsoft.com/office/drawing/2014/main" id="{929B5092-9D96-30FA-8D50-8150D2C2A4FD}"/>
              </a:ext>
            </a:extLst>
          </p:cNvPr>
          <p:cNvPicPr>
            <a:picLocks noGrp="1" noChangeAspect="1"/>
          </p:cNvPicPr>
          <p:nvPr/>
        </p:nvPicPr>
        <p:blipFill>
          <a:blip r:embed="rId2"/>
          <a:srcRect l="2193" t="4481" r="3658" b="6674"/>
          <a:stretch>
            <a:fillRect/>
          </a:stretch>
        </p:blipFill>
        <p:spPr bwMode="auto">
          <a:xfrm>
            <a:off x="131736" y="1619573"/>
            <a:ext cx="6540285" cy="1666364"/>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394472"/>
          </a:xfrm>
        </p:spPr>
        <p:txBody>
          <a:bodyPr>
            <a:normAutofit/>
          </a:bodyPr>
          <a:lstStyle/>
          <a:p>
            <a:pPr lvl="0"/>
            <a:r>
              <a:rPr sz="1800" dirty="0"/>
              <a:t>Loops are used to execute a block of code repeatedly based on a condition.</a:t>
            </a:r>
          </a:p>
        </p:txBody>
      </p:sp>
      <p:sp>
        <p:nvSpPr>
          <p:cNvPr id="4" name="Title 1">
            <a:extLst>
              <a:ext uri="{FF2B5EF4-FFF2-40B4-BE49-F238E27FC236}">
                <a16:creationId xmlns:a16="http://schemas.microsoft.com/office/drawing/2014/main" id="{3C05E14B-4171-F9D1-16C3-3F7E555B382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Loops</a:t>
            </a:r>
          </a:p>
        </p:txBody>
      </p:sp>
      <p:pic>
        <p:nvPicPr>
          <p:cNvPr id="5" name="Picture 4">
            <a:extLst>
              <a:ext uri="{FF2B5EF4-FFF2-40B4-BE49-F238E27FC236}">
                <a16:creationId xmlns:a16="http://schemas.microsoft.com/office/drawing/2014/main" id="{7CF87C71-8CAE-4BC3-A427-A683568D8023}"/>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8FDCF1B1-2A36-9E0E-F6A8-770D1DAA249C}"/>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4"/>
          </a:xfrm>
        </p:spPr>
        <p:txBody>
          <a:bodyPr>
            <a:normAutofit/>
          </a:bodyPr>
          <a:lstStyle/>
          <a:p>
            <a:pPr lvl="0"/>
            <a:r>
              <a:rPr sz="1800" dirty="0"/>
              <a:t>The </a:t>
            </a:r>
            <a:r>
              <a:rPr sz="1800" dirty="0">
                <a:latin typeface="Courier"/>
              </a:rPr>
              <a:t>WHILE</a:t>
            </a:r>
            <a:r>
              <a:rPr sz="1800" dirty="0"/>
              <a:t> loop executes a block of code repeatedly as long as a specified condition is true.</a:t>
            </a:r>
          </a:p>
          <a:p>
            <a:pPr lvl="0" indent="0">
              <a:buNone/>
            </a:pPr>
            <a:r>
              <a:rPr sz="1100" i="1" dirty="0">
                <a:solidFill>
                  <a:srgbClr val="8F5902"/>
                </a:solidFill>
                <a:latin typeface="Courier"/>
              </a:rPr>
              <a:t>-- Increase salaries of employees by 10%</a:t>
            </a:r>
            <a:br>
              <a:rPr sz="1100" dirty="0"/>
            </a:br>
            <a:r>
              <a:rPr sz="1100" b="1" dirty="0">
                <a:solidFill>
                  <a:srgbClr val="204A87"/>
                </a:solidFill>
                <a:latin typeface="Courier"/>
              </a:rPr>
              <a:t>DECLARE</a:t>
            </a:r>
            <a:r>
              <a:rPr sz="1100" dirty="0">
                <a:latin typeface="Courier"/>
              </a:rPr>
              <a:t> @EmpID </a:t>
            </a:r>
            <a:r>
              <a:rPr sz="1100" dirty="0">
                <a:solidFill>
                  <a:srgbClr val="204A87"/>
                </a:solidFill>
                <a:latin typeface="Courier"/>
              </a:rPr>
              <a:t>INT</a:t>
            </a:r>
            <a:r>
              <a:rPr sz="1100" dirty="0">
                <a:latin typeface="Courier"/>
              </a:rPr>
              <a:t>;</a:t>
            </a:r>
            <a:br>
              <a:rPr sz="1100" dirty="0"/>
            </a:br>
            <a:br>
              <a:rPr sz="1100" dirty="0"/>
            </a:br>
            <a:r>
              <a:rPr sz="1100" i="1" dirty="0">
                <a:solidFill>
                  <a:srgbClr val="8F5902"/>
                </a:solidFill>
                <a:latin typeface="Courier"/>
              </a:rPr>
              <a:t>-- Get the first Employee ID</a:t>
            </a:r>
            <a:br>
              <a:rPr sz="1100" dirty="0"/>
            </a:br>
            <a:r>
              <a:rPr sz="1100" b="1" dirty="0">
                <a:solidFill>
                  <a:srgbClr val="204A87"/>
                </a:solidFill>
                <a:latin typeface="Courier"/>
              </a:rPr>
              <a:t>SELECT</a:t>
            </a:r>
            <a:r>
              <a:rPr sz="1100" dirty="0">
                <a:latin typeface="Courier"/>
              </a:rPr>
              <a:t> @EmpID </a:t>
            </a:r>
            <a:r>
              <a:rPr sz="1100" b="1" dirty="0">
                <a:solidFill>
                  <a:srgbClr val="CE5C00"/>
                </a:solidFill>
                <a:latin typeface="Courier"/>
              </a:rPr>
              <a:t>=</a:t>
            </a:r>
            <a:r>
              <a:rPr sz="1100" dirty="0">
                <a:latin typeface="Courier"/>
              </a:rPr>
              <a:t> </a:t>
            </a:r>
            <a:r>
              <a:rPr sz="1100" b="1" dirty="0">
                <a:solidFill>
                  <a:srgbClr val="204A87"/>
                </a:solidFill>
                <a:latin typeface="Courier"/>
              </a:rPr>
              <a:t>MIN</a:t>
            </a:r>
            <a:r>
              <a:rPr sz="1100" dirty="0">
                <a:latin typeface="Courier"/>
              </a:rPr>
              <a:t>(</a:t>
            </a:r>
            <a:r>
              <a:rPr sz="1100" dirty="0" err="1">
                <a:latin typeface="Courier"/>
              </a:rPr>
              <a:t>empno</a:t>
            </a:r>
            <a:r>
              <a:rPr sz="1100" dirty="0">
                <a:latin typeface="Courier"/>
              </a:rPr>
              <a:t>) </a:t>
            </a:r>
            <a:r>
              <a:rPr sz="1100" b="1" dirty="0">
                <a:solidFill>
                  <a:srgbClr val="204A87"/>
                </a:solidFill>
                <a:latin typeface="Courier"/>
              </a:rPr>
              <a:t>FROM</a:t>
            </a:r>
            <a:r>
              <a:rPr sz="1100" dirty="0">
                <a:latin typeface="Courier"/>
              </a:rPr>
              <a:t> </a:t>
            </a:r>
            <a:r>
              <a:rPr sz="1100" dirty="0" err="1">
                <a:latin typeface="Courier"/>
              </a:rPr>
              <a:t>employees.emp</a:t>
            </a:r>
            <a:r>
              <a:rPr sz="1100" dirty="0">
                <a:latin typeface="Courier"/>
              </a:rPr>
              <a:t>;</a:t>
            </a:r>
            <a:br>
              <a:rPr sz="1100" dirty="0"/>
            </a:br>
            <a:br>
              <a:rPr sz="1100" dirty="0"/>
            </a:br>
            <a:r>
              <a:rPr sz="1100" b="1" dirty="0">
                <a:solidFill>
                  <a:srgbClr val="204A87"/>
                </a:solidFill>
                <a:latin typeface="Courier"/>
              </a:rPr>
              <a:t>WHILE</a:t>
            </a:r>
            <a:r>
              <a:rPr sz="1100" dirty="0">
                <a:latin typeface="Courier"/>
              </a:rPr>
              <a:t> @EmpID </a:t>
            </a:r>
            <a:r>
              <a:rPr sz="1100" b="1" dirty="0">
                <a:solidFill>
                  <a:srgbClr val="204A87"/>
                </a:solidFill>
                <a:latin typeface="Courier"/>
              </a:rPr>
              <a:t>IS</a:t>
            </a:r>
            <a:r>
              <a:rPr sz="1100" dirty="0">
                <a:latin typeface="Courier"/>
              </a:rPr>
              <a:t> </a:t>
            </a:r>
            <a:r>
              <a:rPr sz="1100" b="1" dirty="0">
                <a:solidFill>
                  <a:srgbClr val="204A87"/>
                </a:solidFill>
                <a:latin typeface="Courier"/>
              </a:rPr>
              <a:t>NOT</a:t>
            </a:r>
            <a:r>
              <a:rPr sz="1100" dirty="0">
                <a:latin typeface="Courier"/>
              </a:rPr>
              <a:t> </a:t>
            </a:r>
            <a:r>
              <a:rPr sz="1100" b="1" dirty="0">
                <a:solidFill>
                  <a:srgbClr val="204A87"/>
                </a:solidFill>
                <a:latin typeface="Courier"/>
              </a:rPr>
              <a:t>NULL</a:t>
            </a:r>
            <a:br>
              <a:rPr sz="1100" dirty="0"/>
            </a:br>
            <a:r>
              <a:rPr sz="1100" b="1" dirty="0">
                <a:solidFill>
                  <a:srgbClr val="204A87"/>
                </a:solidFill>
                <a:latin typeface="Courier"/>
              </a:rPr>
              <a:t>BEGIN</a:t>
            </a:r>
            <a:br>
              <a:rPr sz="1100" dirty="0"/>
            </a:br>
            <a:r>
              <a:rPr sz="1100" dirty="0">
                <a:latin typeface="Courier"/>
              </a:rPr>
              <a:t>    </a:t>
            </a:r>
            <a:r>
              <a:rPr sz="1100" i="1" dirty="0">
                <a:solidFill>
                  <a:srgbClr val="8F5902"/>
                </a:solidFill>
                <a:latin typeface="Courier"/>
              </a:rPr>
              <a:t>-- Increase salaries by 10%</a:t>
            </a:r>
            <a:br>
              <a:rPr sz="1100" dirty="0"/>
            </a:br>
            <a:r>
              <a:rPr sz="1100" dirty="0">
                <a:latin typeface="Courier"/>
              </a:rPr>
              <a:t>    </a:t>
            </a:r>
            <a:r>
              <a:rPr sz="1100" b="1" dirty="0">
                <a:solidFill>
                  <a:srgbClr val="204A87"/>
                </a:solidFill>
                <a:latin typeface="Courier"/>
              </a:rPr>
              <a:t>UPDATE</a:t>
            </a:r>
            <a:r>
              <a:rPr sz="1100" dirty="0">
                <a:latin typeface="Courier"/>
              </a:rPr>
              <a:t> </a:t>
            </a:r>
            <a:r>
              <a:rPr sz="1100" dirty="0" err="1">
                <a:latin typeface="Courier"/>
              </a:rPr>
              <a:t>employees.emp</a:t>
            </a:r>
            <a:r>
              <a:rPr sz="1100" dirty="0">
                <a:latin typeface="Courier"/>
              </a:rPr>
              <a:t> </a:t>
            </a:r>
            <a:r>
              <a:rPr sz="1100" b="1" dirty="0">
                <a:solidFill>
                  <a:srgbClr val="204A87"/>
                </a:solidFill>
                <a:latin typeface="Courier"/>
              </a:rPr>
              <a:t>SET</a:t>
            </a:r>
            <a:r>
              <a:rPr sz="1100" dirty="0">
                <a:latin typeface="Courier"/>
              </a:rPr>
              <a:t> </a:t>
            </a:r>
            <a:r>
              <a:rPr sz="1100" dirty="0" err="1">
                <a:latin typeface="Courier"/>
              </a:rPr>
              <a:t>sal</a:t>
            </a:r>
            <a:r>
              <a:rPr sz="1100" dirty="0">
                <a:latin typeface="Courier"/>
              </a:rPr>
              <a:t> </a:t>
            </a:r>
            <a:r>
              <a:rPr sz="1100" b="1" dirty="0">
                <a:solidFill>
                  <a:srgbClr val="CE5C00"/>
                </a:solidFill>
                <a:latin typeface="Courier"/>
              </a:rPr>
              <a:t>=</a:t>
            </a:r>
            <a:r>
              <a:rPr sz="1100" dirty="0">
                <a:latin typeface="Courier"/>
              </a:rPr>
              <a:t> </a:t>
            </a:r>
            <a:r>
              <a:rPr sz="1100" dirty="0" err="1">
                <a:latin typeface="Courier"/>
              </a:rPr>
              <a:t>sal</a:t>
            </a:r>
            <a:r>
              <a:rPr sz="1100" dirty="0">
                <a:latin typeface="Courier"/>
              </a:rPr>
              <a:t> </a:t>
            </a:r>
            <a:r>
              <a:rPr sz="1100" b="1" dirty="0">
                <a:solidFill>
                  <a:srgbClr val="CE5C00"/>
                </a:solidFill>
                <a:latin typeface="Courier"/>
              </a:rPr>
              <a:t>*</a:t>
            </a:r>
            <a:r>
              <a:rPr sz="1100" dirty="0">
                <a:latin typeface="Courier"/>
              </a:rPr>
              <a:t> </a:t>
            </a:r>
            <a:r>
              <a:rPr sz="1100" dirty="0">
                <a:solidFill>
                  <a:srgbClr val="0000CF"/>
                </a:solidFill>
                <a:latin typeface="Courier"/>
              </a:rPr>
              <a:t>1.10</a:t>
            </a:r>
            <a:r>
              <a:rPr sz="1100" dirty="0">
                <a:latin typeface="Courier"/>
              </a:rPr>
              <a:t> </a:t>
            </a:r>
            <a:r>
              <a:rPr sz="1100" b="1" dirty="0">
                <a:solidFill>
                  <a:srgbClr val="204A87"/>
                </a:solidFill>
                <a:latin typeface="Courier"/>
              </a:rPr>
              <a:t>WHERE</a:t>
            </a:r>
            <a:r>
              <a:rPr sz="1100" dirty="0">
                <a:latin typeface="Courier"/>
              </a:rPr>
              <a:t> </a:t>
            </a:r>
            <a:r>
              <a:rPr sz="1100" dirty="0" err="1">
                <a:latin typeface="Courier"/>
              </a:rPr>
              <a:t>empno</a:t>
            </a:r>
            <a:r>
              <a:rPr sz="1100" dirty="0">
                <a:latin typeface="Courier"/>
              </a:rPr>
              <a:t> </a:t>
            </a:r>
            <a:r>
              <a:rPr sz="1100" b="1" dirty="0">
                <a:solidFill>
                  <a:srgbClr val="CE5C00"/>
                </a:solidFill>
                <a:latin typeface="Courier"/>
              </a:rPr>
              <a:t>=</a:t>
            </a:r>
            <a:r>
              <a:rPr sz="1100" dirty="0">
                <a:latin typeface="Courier"/>
              </a:rPr>
              <a:t> @EmpID;</a:t>
            </a:r>
            <a:br>
              <a:rPr sz="1100" dirty="0"/>
            </a:br>
            <a:r>
              <a:rPr sz="1100" dirty="0">
                <a:latin typeface="Courier"/>
              </a:rPr>
              <a:t>    </a:t>
            </a:r>
            <a:r>
              <a:rPr sz="1100" i="1" dirty="0">
                <a:solidFill>
                  <a:srgbClr val="8F5902"/>
                </a:solidFill>
                <a:latin typeface="Courier"/>
              </a:rPr>
              <a:t>-- Get the next Part ID</a:t>
            </a:r>
            <a:br>
              <a:rPr sz="1100" dirty="0"/>
            </a:br>
            <a:r>
              <a:rPr sz="1100" dirty="0">
                <a:latin typeface="Courier"/>
              </a:rPr>
              <a:t>    </a:t>
            </a:r>
            <a:r>
              <a:rPr sz="1100" b="1" dirty="0">
                <a:solidFill>
                  <a:srgbClr val="204A87"/>
                </a:solidFill>
                <a:latin typeface="Courier"/>
              </a:rPr>
              <a:t>SELECT</a:t>
            </a:r>
            <a:r>
              <a:rPr sz="1100" dirty="0">
                <a:latin typeface="Courier"/>
              </a:rPr>
              <a:t> @EmpID </a:t>
            </a:r>
            <a:r>
              <a:rPr sz="1100" b="1" dirty="0">
                <a:solidFill>
                  <a:srgbClr val="CE5C00"/>
                </a:solidFill>
                <a:latin typeface="Courier"/>
              </a:rPr>
              <a:t>=</a:t>
            </a:r>
            <a:r>
              <a:rPr sz="1100" dirty="0">
                <a:latin typeface="Courier"/>
              </a:rPr>
              <a:t> </a:t>
            </a:r>
            <a:r>
              <a:rPr sz="1100" b="1" dirty="0">
                <a:solidFill>
                  <a:srgbClr val="204A87"/>
                </a:solidFill>
                <a:latin typeface="Courier"/>
              </a:rPr>
              <a:t>MIN</a:t>
            </a:r>
            <a:r>
              <a:rPr sz="1100" dirty="0">
                <a:latin typeface="Courier"/>
              </a:rPr>
              <a:t>(</a:t>
            </a:r>
            <a:r>
              <a:rPr sz="1100" dirty="0" err="1">
                <a:latin typeface="Courier"/>
              </a:rPr>
              <a:t>empno</a:t>
            </a:r>
            <a:r>
              <a:rPr sz="1100" dirty="0">
                <a:latin typeface="Courier"/>
              </a:rPr>
              <a:t>) </a:t>
            </a:r>
            <a:r>
              <a:rPr sz="1100" b="1" dirty="0">
                <a:solidFill>
                  <a:srgbClr val="204A87"/>
                </a:solidFill>
                <a:latin typeface="Courier"/>
              </a:rPr>
              <a:t>FROM</a:t>
            </a:r>
            <a:r>
              <a:rPr sz="1100" dirty="0">
                <a:latin typeface="Courier"/>
              </a:rPr>
              <a:t> </a:t>
            </a:r>
            <a:r>
              <a:rPr sz="1100" dirty="0" err="1">
                <a:latin typeface="Courier"/>
              </a:rPr>
              <a:t>employees.emp</a:t>
            </a:r>
            <a:r>
              <a:rPr sz="1100" dirty="0">
                <a:latin typeface="Courier"/>
              </a:rPr>
              <a:t> </a:t>
            </a:r>
            <a:r>
              <a:rPr sz="1100" b="1" dirty="0">
                <a:solidFill>
                  <a:srgbClr val="204A87"/>
                </a:solidFill>
                <a:latin typeface="Courier"/>
              </a:rPr>
              <a:t>WHERE</a:t>
            </a:r>
            <a:r>
              <a:rPr sz="1100" dirty="0">
                <a:latin typeface="Courier"/>
              </a:rPr>
              <a:t> </a:t>
            </a:r>
            <a:r>
              <a:rPr sz="1100" dirty="0" err="1">
                <a:latin typeface="Courier"/>
              </a:rPr>
              <a:t>empno</a:t>
            </a:r>
            <a:r>
              <a:rPr sz="1100" dirty="0">
                <a:latin typeface="Courier"/>
              </a:rPr>
              <a:t> </a:t>
            </a:r>
            <a:r>
              <a:rPr sz="1100" b="1" dirty="0">
                <a:solidFill>
                  <a:srgbClr val="CE5C00"/>
                </a:solidFill>
                <a:latin typeface="Courier"/>
              </a:rPr>
              <a:t>&gt;</a:t>
            </a:r>
            <a:r>
              <a:rPr sz="1100" dirty="0">
                <a:latin typeface="Courier"/>
              </a:rPr>
              <a:t> @EmpID;</a:t>
            </a:r>
            <a:br>
              <a:rPr sz="1100" dirty="0"/>
            </a:br>
            <a:r>
              <a:rPr sz="1100" b="1" dirty="0">
                <a:solidFill>
                  <a:srgbClr val="204A87"/>
                </a:solidFill>
                <a:latin typeface="Courier"/>
              </a:rPr>
              <a:t>END</a:t>
            </a:r>
          </a:p>
          <a:p>
            <a:pPr lvl="0"/>
            <a:r>
              <a:rPr sz="1800" dirty="0"/>
              <a:t>In this example, we use a </a:t>
            </a:r>
            <a:r>
              <a:rPr sz="1800" dirty="0">
                <a:latin typeface="Courier"/>
              </a:rPr>
              <a:t>WHILE</a:t>
            </a:r>
            <a:r>
              <a:rPr sz="1800" dirty="0"/>
              <a:t> loop to increase the salaries of all employees in the emp table by 10%. The loop continues until there are no more employees to update.</a:t>
            </a:r>
          </a:p>
        </p:txBody>
      </p:sp>
      <p:sp>
        <p:nvSpPr>
          <p:cNvPr id="4" name="Title 1">
            <a:extLst>
              <a:ext uri="{FF2B5EF4-FFF2-40B4-BE49-F238E27FC236}">
                <a16:creationId xmlns:a16="http://schemas.microsoft.com/office/drawing/2014/main" id="{619FC446-2E62-E29B-AD22-7A77894C1160}"/>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WHILE Loop</a:t>
            </a:r>
          </a:p>
        </p:txBody>
      </p:sp>
      <p:pic>
        <p:nvPicPr>
          <p:cNvPr id="5" name="Picture 4">
            <a:extLst>
              <a:ext uri="{FF2B5EF4-FFF2-40B4-BE49-F238E27FC236}">
                <a16:creationId xmlns:a16="http://schemas.microsoft.com/office/drawing/2014/main" id="{42868F05-E9B6-8A94-8CE7-AE0EDD157756}"/>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63ED502A-9571-15F2-43BC-5C28560295A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a:bodyPr>
          <a:lstStyle/>
          <a:p>
            <a:pPr lvl="0"/>
            <a:r>
              <a:rPr sz="1800" dirty="0">
                <a:latin typeface="Courier"/>
              </a:rPr>
              <a:t>FOR</a:t>
            </a:r>
            <a:r>
              <a:rPr sz="1800" dirty="0"/>
              <a:t> loop executes a block of code a specific number of times.</a:t>
            </a:r>
          </a:p>
          <a:p>
            <a:pPr lvl="0"/>
            <a:r>
              <a:rPr sz="1800" dirty="0"/>
              <a:t>SQL Server does not have a traditional </a:t>
            </a:r>
            <a:r>
              <a:rPr sz="1800" dirty="0">
                <a:latin typeface="Courier"/>
              </a:rPr>
              <a:t>FOR</a:t>
            </a:r>
            <a:r>
              <a:rPr sz="1800" dirty="0"/>
              <a:t> loop like some other programming languages. However, you can achieve similar functionality using a </a:t>
            </a:r>
            <a:r>
              <a:rPr sz="1800" dirty="0">
                <a:latin typeface="Courier"/>
              </a:rPr>
              <a:t>WHILE</a:t>
            </a:r>
            <a:r>
              <a:rPr sz="1800" dirty="0"/>
              <a:t> loop with a counter variable.</a:t>
            </a:r>
          </a:p>
          <a:p>
            <a:pPr lvl="0" indent="0">
              <a:buNone/>
            </a:pPr>
            <a:r>
              <a:rPr sz="1100" i="1" dirty="0">
                <a:solidFill>
                  <a:srgbClr val="8F5902"/>
                </a:solidFill>
                <a:latin typeface="Courier"/>
              </a:rPr>
              <a:t>-- Print Names of First 3 Projects</a:t>
            </a:r>
            <a:br>
              <a:rPr sz="1100" dirty="0"/>
            </a:br>
            <a:r>
              <a:rPr sz="1100" b="1" dirty="0">
                <a:solidFill>
                  <a:srgbClr val="204A87"/>
                </a:solidFill>
                <a:latin typeface="Courier"/>
              </a:rPr>
              <a:t>DECLARE</a:t>
            </a:r>
            <a:r>
              <a:rPr sz="1100" dirty="0">
                <a:latin typeface="Courier"/>
              </a:rPr>
              <a:t> @Counter </a:t>
            </a:r>
            <a:r>
              <a:rPr sz="1100" dirty="0">
                <a:solidFill>
                  <a:srgbClr val="204A87"/>
                </a:solidFill>
                <a:latin typeface="Courier"/>
              </a:rPr>
              <a:t>INT</a:t>
            </a:r>
            <a:r>
              <a:rPr sz="1100" dirty="0">
                <a:latin typeface="Courier"/>
              </a:rPr>
              <a:t> </a:t>
            </a:r>
            <a:r>
              <a:rPr sz="1100" b="1" dirty="0">
                <a:solidFill>
                  <a:srgbClr val="CE5C00"/>
                </a:solidFill>
                <a:latin typeface="Courier"/>
              </a:rPr>
              <a:t>=</a:t>
            </a:r>
            <a:r>
              <a:rPr sz="1100" dirty="0">
                <a:latin typeface="Courier"/>
              </a:rPr>
              <a:t> </a:t>
            </a:r>
            <a:r>
              <a:rPr sz="1100" dirty="0">
                <a:solidFill>
                  <a:srgbClr val="0000CF"/>
                </a:solidFill>
                <a:latin typeface="Courier"/>
              </a:rPr>
              <a:t>1</a:t>
            </a:r>
            <a:r>
              <a:rPr sz="1100" dirty="0">
                <a:latin typeface="Courier"/>
              </a:rPr>
              <a:t>;</a:t>
            </a:r>
            <a:br>
              <a:rPr sz="1100" dirty="0"/>
            </a:br>
            <a:br>
              <a:rPr sz="1100" dirty="0"/>
            </a:br>
            <a:r>
              <a:rPr sz="1100" b="1" dirty="0">
                <a:solidFill>
                  <a:srgbClr val="204A87"/>
                </a:solidFill>
                <a:latin typeface="Courier"/>
              </a:rPr>
              <a:t>WHILE</a:t>
            </a:r>
            <a:r>
              <a:rPr sz="1100" dirty="0">
                <a:latin typeface="Courier"/>
              </a:rPr>
              <a:t> @Counter </a:t>
            </a:r>
            <a:r>
              <a:rPr sz="1100" b="1" dirty="0">
                <a:solidFill>
                  <a:srgbClr val="CE5C00"/>
                </a:solidFill>
                <a:latin typeface="Courier"/>
              </a:rPr>
              <a:t>&lt;=</a:t>
            </a:r>
            <a:r>
              <a:rPr sz="1100" dirty="0">
                <a:latin typeface="Courier"/>
              </a:rPr>
              <a:t> </a:t>
            </a:r>
            <a:r>
              <a:rPr sz="1100" dirty="0">
                <a:solidFill>
                  <a:srgbClr val="0000CF"/>
                </a:solidFill>
                <a:latin typeface="Courier"/>
              </a:rPr>
              <a:t>3</a:t>
            </a:r>
            <a:br>
              <a:rPr sz="1100" dirty="0"/>
            </a:br>
            <a:r>
              <a:rPr sz="1100" b="1" dirty="0">
                <a:solidFill>
                  <a:srgbClr val="204A87"/>
                </a:solidFill>
                <a:latin typeface="Courier"/>
              </a:rPr>
              <a:t>BEGIN</a:t>
            </a:r>
            <a:br>
              <a:rPr sz="1100" dirty="0"/>
            </a:br>
            <a:r>
              <a:rPr sz="1100" dirty="0">
                <a:latin typeface="Courier"/>
              </a:rPr>
              <a:t>    </a:t>
            </a:r>
            <a:r>
              <a:rPr sz="1100" b="1" dirty="0">
                <a:solidFill>
                  <a:srgbClr val="204A87"/>
                </a:solidFill>
                <a:latin typeface="Courier"/>
              </a:rPr>
              <a:t>SELECT</a:t>
            </a:r>
            <a:r>
              <a:rPr sz="1100" dirty="0">
                <a:latin typeface="Courier"/>
              </a:rPr>
              <a:t> </a:t>
            </a:r>
            <a:r>
              <a:rPr sz="1100" dirty="0" err="1">
                <a:latin typeface="Courier"/>
              </a:rPr>
              <a:t>project_name</a:t>
            </a:r>
            <a:r>
              <a:rPr sz="1100" dirty="0">
                <a:latin typeface="Courier"/>
              </a:rPr>
              <a:t> </a:t>
            </a:r>
            <a:r>
              <a:rPr sz="1100" b="1" dirty="0">
                <a:solidFill>
                  <a:srgbClr val="204A87"/>
                </a:solidFill>
                <a:latin typeface="Courier"/>
              </a:rPr>
              <a:t>FROM</a:t>
            </a:r>
            <a:r>
              <a:rPr sz="1100" dirty="0">
                <a:latin typeface="Courier"/>
              </a:rPr>
              <a:t> </a:t>
            </a:r>
            <a:r>
              <a:rPr sz="1100" dirty="0" err="1">
                <a:latin typeface="Courier"/>
              </a:rPr>
              <a:t>employees.projects</a:t>
            </a:r>
            <a:r>
              <a:rPr sz="1100" dirty="0">
                <a:latin typeface="Courier"/>
              </a:rPr>
              <a:t> </a:t>
            </a:r>
            <a:r>
              <a:rPr sz="1100" b="1" dirty="0">
                <a:solidFill>
                  <a:srgbClr val="204A87"/>
                </a:solidFill>
                <a:latin typeface="Courier"/>
              </a:rPr>
              <a:t>WHERE</a:t>
            </a:r>
            <a:r>
              <a:rPr sz="1100" dirty="0">
                <a:latin typeface="Courier"/>
              </a:rPr>
              <a:t> </a:t>
            </a:r>
            <a:r>
              <a:rPr sz="1100" dirty="0" err="1">
                <a:latin typeface="Courier"/>
              </a:rPr>
              <a:t>projectno</a:t>
            </a:r>
            <a:r>
              <a:rPr sz="1100" dirty="0">
                <a:latin typeface="Courier"/>
              </a:rPr>
              <a:t> </a:t>
            </a:r>
            <a:r>
              <a:rPr sz="1100" b="1" dirty="0">
                <a:solidFill>
                  <a:srgbClr val="CE5C00"/>
                </a:solidFill>
                <a:latin typeface="Courier"/>
              </a:rPr>
              <a:t>=</a:t>
            </a:r>
            <a:r>
              <a:rPr sz="1100" dirty="0">
                <a:latin typeface="Courier"/>
              </a:rPr>
              <a:t> @Counter;</a:t>
            </a:r>
            <a:br>
              <a:rPr sz="1100" dirty="0"/>
            </a:br>
            <a:r>
              <a:rPr sz="1100" dirty="0">
                <a:latin typeface="Courier"/>
              </a:rPr>
              <a:t>    </a:t>
            </a:r>
            <a:r>
              <a:rPr sz="1100" b="1" dirty="0">
                <a:solidFill>
                  <a:srgbClr val="204A87"/>
                </a:solidFill>
                <a:latin typeface="Courier"/>
              </a:rPr>
              <a:t>SET</a:t>
            </a:r>
            <a:r>
              <a:rPr sz="1100" dirty="0">
                <a:latin typeface="Courier"/>
              </a:rPr>
              <a:t> @Counter </a:t>
            </a:r>
            <a:r>
              <a:rPr sz="1100" b="1" dirty="0">
                <a:solidFill>
                  <a:srgbClr val="CE5C00"/>
                </a:solidFill>
                <a:latin typeface="Courier"/>
              </a:rPr>
              <a:t>=</a:t>
            </a:r>
            <a:r>
              <a:rPr sz="1100" dirty="0">
                <a:latin typeface="Courier"/>
              </a:rPr>
              <a:t> @Counter </a:t>
            </a:r>
            <a:r>
              <a:rPr sz="1100" b="1" dirty="0">
                <a:solidFill>
                  <a:srgbClr val="CE5C00"/>
                </a:solidFill>
                <a:latin typeface="Courier"/>
              </a:rPr>
              <a:t>+</a:t>
            </a:r>
            <a:r>
              <a:rPr sz="1100" dirty="0">
                <a:latin typeface="Courier"/>
              </a:rPr>
              <a:t> </a:t>
            </a:r>
            <a:r>
              <a:rPr sz="1100" dirty="0">
                <a:solidFill>
                  <a:srgbClr val="0000CF"/>
                </a:solidFill>
                <a:latin typeface="Courier"/>
              </a:rPr>
              <a:t>1</a:t>
            </a:r>
            <a:r>
              <a:rPr sz="1100" dirty="0">
                <a:latin typeface="Courier"/>
              </a:rPr>
              <a:t>;</a:t>
            </a:r>
            <a:br>
              <a:rPr sz="1100" dirty="0"/>
            </a:br>
            <a:r>
              <a:rPr sz="1100" b="1" dirty="0">
                <a:solidFill>
                  <a:srgbClr val="204A87"/>
                </a:solidFill>
                <a:latin typeface="Courier"/>
              </a:rPr>
              <a:t>END</a:t>
            </a:r>
          </a:p>
          <a:p>
            <a:pPr lvl="0"/>
            <a:r>
              <a:rPr sz="1800" dirty="0"/>
              <a:t>In this example, we use a </a:t>
            </a:r>
            <a:r>
              <a:rPr sz="1800" dirty="0">
                <a:latin typeface="Courier"/>
              </a:rPr>
              <a:t>WHILE</a:t>
            </a:r>
            <a:r>
              <a:rPr sz="1800" dirty="0"/>
              <a:t> loop to print the names of the first 3 projects from the projects table. The loop runs as long as the @Counter variable is less than or equal to 3.</a:t>
            </a:r>
          </a:p>
        </p:txBody>
      </p:sp>
      <p:sp>
        <p:nvSpPr>
          <p:cNvPr id="4" name="Title 1">
            <a:extLst>
              <a:ext uri="{FF2B5EF4-FFF2-40B4-BE49-F238E27FC236}">
                <a16:creationId xmlns:a16="http://schemas.microsoft.com/office/drawing/2014/main" id="{8F65C1FF-2011-5D1C-0554-9213E31BDB75}"/>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FOR Loop</a:t>
            </a:r>
          </a:p>
        </p:txBody>
      </p:sp>
      <p:pic>
        <p:nvPicPr>
          <p:cNvPr id="5" name="Picture 4">
            <a:extLst>
              <a:ext uri="{FF2B5EF4-FFF2-40B4-BE49-F238E27FC236}">
                <a16:creationId xmlns:a16="http://schemas.microsoft.com/office/drawing/2014/main" id="{8AE9E573-320A-7503-EB5F-627FD3332C28}"/>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92337042-530B-D22A-E17A-852F0CFA8EE5}"/>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4514"/>
            <a:ext cx="8229600" cy="3932413"/>
          </a:xfrm>
        </p:spPr>
        <p:txBody>
          <a:bodyPr>
            <a:normAutofit/>
          </a:bodyPr>
          <a:lstStyle/>
          <a:p>
            <a:pPr lvl="0"/>
            <a:r>
              <a:rPr sz="1800" dirty="0"/>
              <a:t>SQL Server does not have a built-in </a:t>
            </a:r>
            <a:r>
              <a:rPr sz="1800" dirty="0">
                <a:latin typeface="Courier"/>
              </a:rPr>
              <a:t>DO WHILE</a:t>
            </a:r>
            <a:r>
              <a:rPr sz="1800" dirty="0"/>
              <a:t> loop, but you can simulate it using a </a:t>
            </a:r>
            <a:r>
              <a:rPr sz="1800" dirty="0">
                <a:latin typeface="Courier"/>
              </a:rPr>
              <a:t>WHILE</a:t>
            </a:r>
            <a:r>
              <a:rPr sz="1800" dirty="0"/>
              <a:t> loop with a </a:t>
            </a:r>
            <a:r>
              <a:rPr sz="1800" dirty="0">
                <a:latin typeface="Courier"/>
              </a:rPr>
              <a:t>BEGIN...END</a:t>
            </a:r>
            <a:r>
              <a:rPr sz="1800" dirty="0"/>
              <a:t> block.</a:t>
            </a:r>
          </a:p>
          <a:p>
            <a:pPr lvl="0" indent="0">
              <a:buNone/>
            </a:pPr>
            <a:r>
              <a:rPr sz="1100" i="1" dirty="0">
                <a:solidFill>
                  <a:srgbClr val="8F5902"/>
                </a:solidFill>
                <a:latin typeface="Courier"/>
              </a:rPr>
              <a:t>-- Add New Projects Until 10 Projects Exist</a:t>
            </a:r>
            <a:br>
              <a:rPr sz="1100" dirty="0"/>
            </a:br>
            <a:r>
              <a:rPr sz="1100" b="1" dirty="0">
                <a:solidFill>
                  <a:srgbClr val="204A87"/>
                </a:solidFill>
                <a:latin typeface="Courier"/>
              </a:rPr>
              <a:t>DECLARE</a:t>
            </a:r>
            <a:r>
              <a:rPr sz="1100" dirty="0">
                <a:latin typeface="Courier"/>
              </a:rPr>
              <a:t> @Count </a:t>
            </a:r>
            <a:r>
              <a:rPr sz="1100" dirty="0">
                <a:solidFill>
                  <a:srgbClr val="204A87"/>
                </a:solidFill>
                <a:latin typeface="Courier"/>
              </a:rPr>
              <a:t>INT</a:t>
            </a:r>
            <a:r>
              <a:rPr sz="1100" dirty="0">
                <a:latin typeface="Courier"/>
              </a:rPr>
              <a:t>;</a:t>
            </a:r>
            <a:br>
              <a:rPr sz="1100" dirty="0"/>
            </a:br>
            <a:br>
              <a:rPr sz="1100" dirty="0"/>
            </a:br>
            <a:r>
              <a:rPr sz="1100" b="1" dirty="0">
                <a:solidFill>
                  <a:srgbClr val="204A87"/>
                </a:solidFill>
                <a:latin typeface="Courier"/>
              </a:rPr>
              <a:t>SELECT</a:t>
            </a:r>
            <a:r>
              <a:rPr sz="1100" dirty="0">
                <a:latin typeface="Courier"/>
              </a:rPr>
              <a:t> @Count </a:t>
            </a:r>
            <a:r>
              <a:rPr sz="1100" b="1" dirty="0">
                <a:solidFill>
                  <a:srgbClr val="CE5C00"/>
                </a:solidFill>
                <a:latin typeface="Courier"/>
              </a:rPr>
              <a:t>=</a:t>
            </a:r>
            <a:r>
              <a:rPr sz="1100" dirty="0">
                <a:latin typeface="Courier"/>
              </a:rPr>
              <a:t> </a:t>
            </a:r>
            <a:r>
              <a:rPr sz="1100" b="1" dirty="0">
                <a:solidFill>
                  <a:srgbClr val="204A87"/>
                </a:solidFill>
                <a:latin typeface="Courier"/>
              </a:rPr>
              <a:t>COUNT</a:t>
            </a:r>
            <a:r>
              <a:rPr sz="1100" dirty="0">
                <a:latin typeface="Courier"/>
              </a:rPr>
              <a:t>(</a:t>
            </a:r>
            <a:r>
              <a:rPr sz="1100" b="1" dirty="0">
                <a:solidFill>
                  <a:srgbClr val="CE5C00"/>
                </a:solidFill>
                <a:latin typeface="Courier"/>
              </a:rPr>
              <a:t>*</a:t>
            </a:r>
            <a:r>
              <a:rPr sz="1100" dirty="0">
                <a:latin typeface="Courier"/>
              </a:rPr>
              <a:t>) </a:t>
            </a:r>
            <a:r>
              <a:rPr sz="1100" b="1" dirty="0">
                <a:solidFill>
                  <a:srgbClr val="204A87"/>
                </a:solidFill>
                <a:latin typeface="Courier"/>
              </a:rPr>
              <a:t>FROM</a:t>
            </a:r>
            <a:r>
              <a:rPr sz="1100" dirty="0">
                <a:latin typeface="Courier"/>
              </a:rPr>
              <a:t> </a:t>
            </a:r>
            <a:r>
              <a:rPr sz="1100" dirty="0" err="1">
                <a:latin typeface="Courier"/>
              </a:rPr>
              <a:t>employees.projects</a:t>
            </a:r>
            <a:r>
              <a:rPr sz="1100" dirty="0">
                <a:latin typeface="Courier"/>
              </a:rPr>
              <a:t>;</a:t>
            </a:r>
            <a:br>
              <a:rPr sz="1100" dirty="0"/>
            </a:br>
            <a:br>
              <a:rPr sz="1100" dirty="0"/>
            </a:br>
            <a:r>
              <a:rPr sz="1100" b="1" dirty="0">
                <a:solidFill>
                  <a:srgbClr val="204A87"/>
                </a:solidFill>
                <a:latin typeface="Courier"/>
              </a:rPr>
              <a:t>WHILE</a:t>
            </a:r>
            <a:r>
              <a:rPr sz="1100" dirty="0">
                <a:latin typeface="Courier"/>
              </a:rPr>
              <a:t> @Count </a:t>
            </a:r>
            <a:r>
              <a:rPr sz="1100" b="1" dirty="0">
                <a:solidFill>
                  <a:srgbClr val="CE5C00"/>
                </a:solidFill>
                <a:latin typeface="Courier"/>
              </a:rPr>
              <a:t>&lt;</a:t>
            </a:r>
            <a:r>
              <a:rPr sz="1100" dirty="0">
                <a:latin typeface="Courier"/>
              </a:rPr>
              <a:t> </a:t>
            </a:r>
            <a:r>
              <a:rPr sz="1100" dirty="0">
                <a:solidFill>
                  <a:srgbClr val="0000CF"/>
                </a:solidFill>
                <a:latin typeface="Courier"/>
              </a:rPr>
              <a:t>10</a:t>
            </a:r>
            <a:br>
              <a:rPr sz="1100" dirty="0"/>
            </a:br>
            <a:r>
              <a:rPr sz="1100" b="1" dirty="0">
                <a:solidFill>
                  <a:srgbClr val="204A87"/>
                </a:solidFill>
                <a:latin typeface="Courier"/>
              </a:rPr>
              <a:t>BEGIN</a:t>
            </a:r>
            <a:br>
              <a:rPr sz="1100" dirty="0"/>
            </a:br>
            <a:r>
              <a:rPr sz="1100" dirty="0">
                <a:latin typeface="Courier"/>
              </a:rPr>
              <a:t>    </a:t>
            </a:r>
            <a:r>
              <a:rPr sz="1100" b="1" dirty="0">
                <a:solidFill>
                  <a:srgbClr val="204A87"/>
                </a:solidFill>
                <a:latin typeface="Courier"/>
              </a:rPr>
              <a:t>INSERT</a:t>
            </a:r>
            <a:r>
              <a:rPr sz="1100" dirty="0">
                <a:latin typeface="Courier"/>
              </a:rPr>
              <a:t> </a:t>
            </a:r>
            <a:r>
              <a:rPr sz="1100" b="1" dirty="0">
                <a:solidFill>
                  <a:srgbClr val="204A87"/>
                </a:solidFill>
                <a:latin typeface="Courier"/>
              </a:rPr>
              <a:t>INTO</a:t>
            </a:r>
            <a:r>
              <a:rPr sz="1100" dirty="0">
                <a:latin typeface="Courier"/>
              </a:rPr>
              <a:t> </a:t>
            </a:r>
            <a:r>
              <a:rPr sz="1100" dirty="0" err="1">
                <a:latin typeface="Courier"/>
              </a:rPr>
              <a:t>employees.projects</a:t>
            </a:r>
            <a:r>
              <a:rPr sz="1100" dirty="0">
                <a:latin typeface="Courier"/>
              </a:rPr>
              <a:t> (</a:t>
            </a:r>
            <a:r>
              <a:rPr sz="1100" dirty="0" err="1">
                <a:latin typeface="Courier"/>
              </a:rPr>
              <a:t>projectno</a:t>
            </a:r>
            <a:r>
              <a:rPr sz="1100" dirty="0">
                <a:latin typeface="Courier"/>
              </a:rPr>
              <a:t>, </a:t>
            </a:r>
            <a:r>
              <a:rPr sz="1100" dirty="0" err="1">
                <a:latin typeface="Courier"/>
              </a:rPr>
              <a:t>project_name</a:t>
            </a:r>
            <a:r>
              <a:rPr sz="1100" dirty="0">
                <a:latin typeface="Courier"/>
              </a:rPr>
              <a:t>, budget) </a:t>
            </a:r>
            <a:r>
              <a:rPr sz="1100" b="1" dirty="0">
                <a:solidFill>
                  <a:srgbClr val="204A87"/>
                </a:solidFill>
                <a:latin typeface="Courier"/>
              </a:rPr>
              <a:t>VALUES</a:t>
            </a:r>
            <a:r>
              <a:rPr sz="1100" dirty="0">
                <a:latin typeface="Courier"/>
              </a:rPr>
              <a:t> (@Count</a:t>
            </a:r>
            <a:r>
              <a:rPr sz="1100" b="1" dirty="0">
                <a:solidFill>
                  <a:srgbClr val="CE5C00"/>
                </a:solidFill>
                <a:latin typeface="Courier"/>
              </a:rPr>
              <a:t>+</a:t>
            </a:r>
            <a:r>
              <a:rPr sz="1100" dirty="0">
                <a:solidFill>
                  <a:srgbClr val="0000CF"/>
                </a:solidFill>
                <a:latin typeface="Courier"/>
              </a:rPr>
              <a:t>1</a:t>
            </a:r>
            <a:r>
              <a:rPr sz="1100" dirty="0">
                <a:latin typeface="Courier"/>
              </a:rPr>
              <a:t>, </a:t>
            </a:r>
            <a:r>
              <a:rPr sz="1100" dirty="0">
                <a:solidFill>
                  <a:srgbClr val="4E9A06"/>
                </a:solidFill>
                <a:latin typeface="Courier"/>
              </a:rPr>
              <a:t>'New Project'</a:t>
            </a:r>
            <a:r>
              <a:rPr sz="1100" dirty="0">
                <a:latin typeface="Courier"/>
              </a:rPr>
              <a:t>, </a:t>
            </a:r>
            <a:r>
              <a:rPr sz="1100" dirty="0">
                <a:solidFill>
                  <a:srgbClr val="0000CF"/>
                </a:solidFill>
                <a:latin typeface="Courier"/>
              </a:rPr>
              <a:t>50000.00</a:t>
            </a:r>
            <a:r>
              <a:rPr sz="1100" dirty="0">
                <a:latin typeface="Courier"/>
              </a:rPr>
              <a:t>);</a:t>
            </a:r>
            <a:br>
              <a:rPr sz="1100" dirty="0"/>
            </a:br>
            <a:r>
              <a:rPr sz="1100" dirty="0">
                <a:latin typeface="Courier"/>
              </a:rPr>
              <a:t>    </a:t>
            </a:r>
            <a:r>
              <a:rPr sz="1100" b="1" dirty="0">
                <a:solidFill>
                  <a:srgbClr val="204A87"/>
                </a:solidFill>
                <a:latin typeface="Courier"/>
              </a:rPr>
              <a:t>SELECT</a:t>
            </a:r>
            <a:r>
              <a:rPr sz="1100" dirty="0">
                <a:latin typeface="Courier"/>
              </a:rPr>
              <a:t> @Count </a:t>
            </a:r>
            <a:r>
              <a:rPr sz="1100" b="1" dirty="0">
                <a:solidFill>
                  <a:srgbClr val="CE5C00"/>
                </a:solidFill>
                <a:latin typeface="Courier"/>
              </a:rPr>
              <a:t>=</a:t>
            </a:r>
            <a:r>
              <a:rPr sz="1100" dirty="0">
                <a:latin typeface="Courier"/>
              </a:rPr>
              <a:t> </a:t>
            </a:r>
            <a:r>
              <a:rPr sz="1100" b="1" dirty="0">
                <a:solidFill>
                  <a:srgbClr val="204A87"/>
                </a:solidFill>
                <a:latin typeface="Courier"/>
              </a:rPr>
              <a:t>COUNT</a:t>
            </a:r>
            <a:r>
              <a:rPr sz="1100" dirty="0">
                <a:latin typeface="Courier"/>
              </a:rPr>
              <a:t>(</a:t>
            </a:r>
            <a:r>
              <a:rPr sz="1100" b="1" dirty="0">
                <a:solidFill>
                  <a:srgbClr val="CE5C00"/>
                </a:solidFill>
                <a:latin typeface="Courier"/>
              </a:rPr>
              <a:t>*</a:t>
            </a:r>
            <a:r>
              <a:rPr sz="1100" dirty="0">
                <a:latin typeface="Courier"/>
              </a:rPr>
              <a:t>) </a:t>
            </a:r>
            <a:r>
              <a:rPr sz="1100" b="1" dirty="0">
                <a:solidFill>
                  <a:srgbClr val="204A87"/>
                </a:solidFill>
                <a:latin typeface="Courier"/>
              </a:rPr>
              <a:t>FROM</a:t>
            </a:r>
            <a:r>
              <a:rPr sz="1100" dirty="0">
                <a:latin typeface="Courier"/>
              </a:rPr>
              <a:t> </a:t>
            </a:r>
            <a:r>
              <a:rPr sz="1100" dirty="0" err="1">
                <a:latin typeface="Courier"/>
              </a:rPr>
              <a:t>employees.projects</a:t>
            </a:r>
            <a:r>
              <a:rPr sz="1100" dirty="0">
                <a:latin typeface="Courier"/>
              </a:rPr>
              <a:t>;</a:t>
            </a:r>
            <a:br>
              <a:rPr sz="1100" dirty="0"/>
            </a:br>
            <a:r>
              <a:rPr sz="1100" b="1" dirty="0">
                <a:solidFill>
                  <a:srgbClr val="204A87"/>
                </a:solidFill>
                <a:latin typeface="Courier"/>
              </a:rPr>
              <a:t>END</a:t>
            </a:r>
          </a:p>
          <a:p>
            <a:pPr lvl="0"/>
            <a:r>
              <a:rPr sz="1800" dirty="0"/>
              <a:t>In this example, we use a </a:t>
            </a:r>
            <a:r>
              <a:rPr sz="1800" dirty="0">
                <a:latin typeface="Courier"/>
              </a:rPr>
              <a:t>WHILE</a:t>
            </a:r>
            <a:r>
              <a:rPr sz="1800" dirty="0"/>
              <a:t> loop to simulate a </a:t>
            </a:r>
            <a:r>
              <a:rPr sz="1800" dirty="0">
                <a:latin typeface="Courier"/>
              </a:rPr>
              <a:t>DO WHILE</a:t>
            </a:r>
            <a:r>
              <a:rPr sz="1800" dirty="0"/>
              <a:t> loop by continuously adding new projects to the projects table until there are 10 projects. The loop checks the condition at the end of each iteration, ensuring that the code inside the loop is executed at least once.</a:t>
            </a:r>
          </a:p>
        </p:txBody>
      </p:sp>
      <p:sp>
        <p:nvSpPr>
          <p:cNvPr id="4" name="Title 1">
            <a:extLst>
              <a:ext uri="{FF2B5EF4-FFF2-40B4-BE49-F238E27FC236}">
                <a16:creationId xmlns:a16="http://schemas.microsoft.com/office/drawing/2014/main" id="{07F0A1D6-A16A-66A3-0DF4-5C2C673F530C}"/>
              </a:ext>
            </a:extLst>
          </p:cNvPr>
          <p:cNvSpPr txBox="1">
            <a:spLocks/>
          </p:cNvSpPr>
          <p:nvPr/>
        </p:nvSpPr>
        <p:spPr>
          <a:xfrm>
            <a:off x="0" y="1"/>
            <a:ext cx="9144000" cy="548876"/>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pPr algn="l"/>
            <a:r>
              <a:rPr lang="en-IN" sz="2800" dirty="0">
                <a:solidFill>
                  <a:schemeClr val="bg1"/>
                </a:solidFill>
              </a:rPr>
              <a:t>DO WHILE Loop</a:t>
            </a:r>
          </a:p>
        </p:txBody>
      </p:sp>
      <p:pic>
        <p:nvPicPr>
          <p:cNvPr id="5" name="Picture 4">
            <a:extLst>
              <a:ext uri="{FF2B5EF4-FFF2-40B4-BE49-F238E27FC236}">
                <a16:creationId xmlns:a16="http://schemas.microsoft.com/office/drawing/2014/main" id="{B7493F66-F1AE-82AF-74DB-A43F0B2AD31D}"/>
              </a:ext>
            </a:extLst>
          </p:cNvPr>
          <p:cNvPicPr>
            <a:picLocks noChangeAspect="1"/>
          </p:cNvPicPr>
          <p:nvPr/>
        </p:nvPicPr>
        <p:blipFill>
          <a:blip r:embed="rId2"/>
          <a:stretch>
            <a:fillRect/>
          </a:stretch>
        </p:blipFill>
        <p:spPr>
          <a:xfrm>
            <a:off x="5763675" y="51792"/>
            <a:ext cx="3380325" cy="445294"/>
          </a:xfrm>
          <a:prstGeom prst="rect">
            <a:avLst/>
          </a:prstGeom>
        </p:spPr>
      </p:pic>
      <p:sp>
        <p:nvSpPr>
          <p:cNvPr id="6" name="Title 1">
            <a:extLst>
              <a:ext uri="{FF2B5EF4-FFF2-40B4-BE49-F238E27FC236}">
                <a16:creationId xmlns:a16="http://schemas.microsoft.com/office/drawing/2014/main" id="{B58FBA26-2131-86B2-1EAB-88F97FE8A352}"/>
              </a:ext>
            </a:extLst>
          </p:cNvPr>
          <p:cNvSpPr txBox="1">
            <a:spLocks/>
          </p:cNvSpPr>
          <p:nvPr/>
        </p:nvSpPr>
        <p:spPr>
          <a:xfrm>
            <a:off x="0" y="4858718"/>
            <a:ext cx="9144000" cy="284781"/>
          </a:xfrm>
          <a:prstGeom prst="rect">
            <a:avLst/>
          </a:prstGeom>
          <a:solidFill>
            <a:schemeClr val="tx1"/>
          </a:solidFill>
        </p:spPr>
        <p:txBody>
          <a:bodyPr vert="horz" lIns="91440" tIns="45720" rIns="91440" bIns="45720" rtlCol="0" anchor="ctr">
            <a:normAutofit/>
          </a:bodyPr>
          <a:lstStyle>
            <a:lvl1pPr algn="ctr" defTabSz="342900" rtl="0" eaLnBrk="1" latinLnBrk="0" hangingPunct="1">
              <a:spcBef>
                <a:spcPct val="0"/>
              </a:spcBef>
              <a:buNone/>
              <a:defRPr sz="3300" kern="1200">
                <a:solidFill>
                  <a:schemeClr val="tx1"/>
                </a:solidFill>
                <a:latin typeface="+mj-lt"/>
                <a:ea typeface="+mj-ea"/>
                <a:cs typeface="+mj-cs"/>
              </a:defRPr>
            </a:lvl1pPr>
          </a:lstStyle>
          <a:p>
            <a:r>
              <a:rPr lang="en-IN" sz="1200" dirty="0">
                <a:solidFill>
                  <a:schemeClr val="bg1"/>
                </a:solidFill>
              </a:rPr>
              <a:t>© TINITIATE.COM</a:t>
            </a:r>
            <a:endParaRPr lang="en-IN" sz="1000"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Custom 31">
      <a:dk1>
        <a:srgbClr val="1F497D"/>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492</Words>
  <Application>Microsoft Office PowerPoint</Application>
  <PresentationFormat>On-screen Show (16:9)</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Courier</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Rohit K</cp:lastModifiedBy>
  <cp:revision>1</cp:revision>
  <dcterms:created xsi:type="dcterms:W3CDTF">2025-08-12T12:05:40Z</dcterms:created>
  <dcterms:modified xsi:type="dcterms:W3CDTF">2025-08-12T12:09:58Z</dcterms:modified>
</cp:coreProperties>
</file>