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59" r:id="rId6"/>
    <p:sldId id="260" r:id="rId7"/>
    <p:sldId id="264" r:id="rId8"/>
    <p:sldId id="265" r:id="rId9"/>
    <p:sldId id="261" r:id="rId10"/>
    <p:sldId id="266" r:id="rId11"/>
    <p:sldId id="267" r:id="rId12"/>
    <p:sldId id="268" r:id="rId13"/>
    <p:sldId id="262"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3" d="100"/>
          <a:sy n="133" d="100"/>
        </p:scale>
        <p:origin x="906" y="126"/>
      </p:cViewPr>
      <p:guideLst>
        <p:guide orient="horz" pos="1620"/>
        <p:guide pos="2880"/>
      </p:guideLst>
    </p:cSldViewPr>
  </p:slideViewPr>
  <p:outlineViewPr>
    <p:cViewPr>
      <p:scale>
        <a:sx n="33" d="100"/>
        <a:sy n="33" d="100"/>
      </p:scale>
      <p:origin x="0" y="0"/>
    </p:cViewPr>
  </p:outlineViewPr>
  <p:notesTextViewPr>
    <p:cViewPr>
      <p:scale>
        <a:sx n="3" d="2"/>
        <a:sy n="3" d="2"/>
      </p:scale>
      <p:origin x="0" y="-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sqlserver.png">
            <a:extLst>
              <a:ext uri="{FF2B5EF4-FFF2-40B4-BE49-F238E27FC236}">
                <a16:creationId xmlns:a16="http://schemas.microsoft.com/office/drawing/2014/main" id="{B245941A-1507-53FC-238D-BA4B3EB03520}"/>
              </a:ext>
            </a:extLst>
          </p:cNvPr>
          <p:cNvPicPr>
            <a:picLocks noGrp="1" noChangeAspect="1"/>
          </p:cNvPicPr>
          <p:nvPr/>
        </p:nvPicPr>
        <p:blipFill>
          <a:blip r:embed="rId2"/>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65E57-43A9-8B75-6C7B-D21542299F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2EEF8-9B20-FA93-D5C9-EC18F4F9858E}"/>
              </a:ext>
            </a:extLst>
          </p:cNvPr>
          <p:cNvSpPr>
            <a:spLocks noGrp="1"/>
          </p:cNvSpPr>
          <p:nvPr>
            <p:ph idx="1"/>
          </p:nvPr>
        </p:nvSpPr>
        <p:spPr>
          <a:xfrm>
            <a:off x="457200" y="874514"/>
            <a:ext cx="8229600" cy="3394472"/>
          </a:xfrm>
        </p:spPr>
        <p:txBody>
          <a:bodyPr>
            <a:normAutofit/>
          </a:bodyPr>
          <a:lstStyle/>
          <a:p>
            <a:pPr marL="0" lvl="0" indent="0">
              <a:spcBef>
                <a:spcPts val="3000"/>
              </a:spcBef>
              <a:buNone/>
            </a:pPr>
            <a:r>
              <a:rPr sz="1400" b="1" dirty="0"/>
              <a:t>Using a SQL Script or Batch</a:t>
            </a:r>
          </a:p>
          <a:p>
            <a:pPr lvl="0"/>
            <a:r>
              <a:rPr sz="1400" dirty="0"/>
              <a:t>You can execute the procedure within a SQL script or batch. This is useful when you need to run this as part of larger database operations</a:t>
            </a:r>
          </a:p>
          <a:p>
            <a:pPr lvl="0" indent="0">
              <a:buNone/>
            </a:pPr>
            <a:r>
              <a:rPr sz="1400" b="1" dirty="0">
                <a:solidFill>
                  <a:srgbClr val="204A87"/>
                </a:solidFill>
                <a:latin typeface="Courier"/>
              </a:rPr>
              <a:t>BEGIN</a:t>
            </a:r>
            <a:br>
              <a:rPr sz="1400" dirty="0"/>
            </a:br>
            <a:r>
              <a:rPr sz="1400" dirty="0">
                <a:latin typeface="Courier"/>
              </a:rPr>
              <a:t>    </a:t>
            </a:r>
            <a:r>
              <a:rPr sz="1400" b="1" dirty="0">
                <a:solidFill>
                  <a:srgbClr val="204A87"/>
                </a:solidFill>
                <a:latin typeface="Courier"/>
              </a:rPr>
              <a:t>DECLARE</a:t>
            </a:r>
            <a:r>
              <a:rPr sz="1400" dirty="0">
                <a:latin typeface="Courier"/>
              </a:rPr>
              <a:t> @Result </a:t>
            </a:r>
            <a:r>
              <a:rPr sz="1400" dirty="0">
                <a:solidFill>
                  <a:srgbClr val="204A87"/>
                </a:solidFill>
                <a:latin typeface="Courier"/>
              </a:rPr>
              <a:t>INT</a:t>
            </a:r>
            <a:r>
              <a:rPr sz="1400" dirty="0">
                <a:latin typeface="Courier"/>
              </a:rPr>
              <a:t>;</a:t>
            </a:r>
            <a:br>
              <a:rPr sz="1400" dirty="0"/>
            </a:br>
            <a:r>
              <a:rPr sz="1400" dirty="0">
                <a:latin typeface="Courier"/>
              </a:rPr>
              <a:t>    </a:t>
            </a:r>
            <a:r>
              <a:rPr sz="1400" b="1" dirty="0">
                <a:solidFill>
                  <a:srgbClr val="204A87"/>
                </a:solidFill>
                <a:latin typeface="Courier"/>
              </a:rPr>
              <a:t>EXEC</a:t>
            </a:r>
            <a:r>
              <a:rPr sz="1400" dirty="0">
                <a:latin typeface="Courier"/>
              </a:rPr>
              <a:t> </a:t>
            </a:r>
            <a:r>
              <a:rPr sz="1400" dirty="0" err="1">
                <a:latin typeface="Courier"/>
              </a:rPr>
              <a:t>employees.GetEmployeeCountByDepartment</a:t>
            </a:r>
            <a:r>
              <a:rPr sz="1400" dirty="0">
                <a:latin typeface="Courier"/>
              </a:rPr>
              <a:t> @DeptID </a:t>
            </a:r>
            <a:r>
              <a:rPr sz="1400" b="1" dirty="0">
                <a:solidFill>
                  <a:srgbClr val="CE5C00"/>
                </a:solidFill>
                <a:latin typeface="Courier"/>
              </a:rPr>
              <a:t>=</a:t>
            </a:r>
            <a:r>
              <a:rPr sz="1400" dirty="0">
                <a:latin typeface="Courier"/>
              </a:rPr>
              <a:t> </a:t>
            </a:r>
            <a:r>
              <a:rPr sz="1400" dirty="0">
                <a:solidFill>
                  <a:srgbClr val="0000CF"/>
                </a:solidFill>
                <a:latin typeface="Courier"/>
              </a:rPr>
              <a:t>30</a:t>
            </a:r>
            <a:r>
              <a:rPr sz="1400" dirty="0">
                <a:latin typeface="Courier"/>
              </a:rPr>
              <a:t>, @EmployeeCount </a:t>
            </a:r>
            <a:r>
              <a:rPr sz="1400" b="1" dirty="0">
                <a:solidFill>
                  <a:srgbClr val="CE5C00"/>
                </a:solidFill>
                <a:latin typeface="Courier"/>
              </a:rPr>
              <a:t>=</a:t>
            </a:r>
            <a:r>
              <a:rPr sz="1400" dirty="0">
                <a:latin typeface="Courier"/>
              </a:rPr>
              <a:t> @Result OUTPUT;</a:t>
            </a:r>
            <a:br>
              <a:rPr sz="1400" dirty="0"/>
            </a:br>
            <a:r>
              <a:rPr sz="1400" dirty="0">
                <a:latin typeface="Courier"/>
              </a:rPr>
              <a:t>    PRINT </a:t>
            </a:r>
            <a:r>
              <a:rPr sz="1400" dirty="0">
                <a:solidFill>
                  <a:srgbClr val="4E9A06"/>
                </a:solidFill>
                <a:latin typeface="Courier"/>
              </a:rPr>
              <a:t>'Number of employees in department 2: '</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CAST</a:t>
            </a:r>
            <a:r>
              <a:rPr sz="1400" dirty="0">
                <a:latin typeface="Courier"/>
              </a:rPr>
              <a:t>(@Result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a:t>
            </a:r>
            <a:r>
              <a:rPr sz="1400" dirty="0">
                <a:solidFill>
                  <a:srgbClr val="0000CF"/>
                </a:solidFill>
                <a:latin typeface="Courier"/>
              </a:rPr>
              <a:t>10</a:t>
            </a:r>
            <a:r>
              <a:rPr sz="1400" dirty="0">
                <a:latin typeface="Courier"/>
              </a:rPr>
              <a:t>));</a:t>
            </a:r>
            <a:br>
              <a:rPr sz="1400" dirty="0"/>
            </a:br>
            <a:r>
              <a:rPr sz="1400" b="1" dirty="0">
                <a:solidFill>
                  <a:srgbClr val="204A87"/>
                </a:solidFill>
                <a:latin typeface="Courier"/>
              </a:rPr>
              <a:t>END</a:t>
            </a:r>
            <a:endParaRPr sz="1400" dirty="0"/>
          </a:p>
        </p:txBody>
      </p:sp>
      <p:sp>
        <p:nvSpPr>
          <p:cNvPr id="4" name="Title 1">
            <a:extLst>
              <a:ext uri="{FF2B5EF4-FFF2-40B4-BE49-F238E27FC236}">
                <a16:creationId xmlns:a16="http://schemas.microsoft.com/office/drawing/2014/main" id="{3F76E0A9-00AF-D01C-6979-09339EA454AE}"/>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Multiple ways to execute procs</a:t>
            </a:r>
            <a:endParaRPr lang="en-IN" sz="2800" dirty="0">
              <a:solidFill>
                <a:schemeClr val="bg1"/>
              </a:solidFill>
            </a:endParaRPr>
          </a:p>
        </p:txBody>
      </p:sp>
      <p:pic>
        <p:nvPicPr>
          <p:cNvPr id="5" name="Picture 4">
            <a:extLst>
              <a:ext uri="{FF2B5EF4-FFF2-40B4-BE49-F238E27FC236}">
                <a16:creationId xmlns:a16="http://schemas.microsoft.com/office/drawing/2014/main" id="{2CA93C9D-E24F-9A15-EBCF-1DE3DAD66191}"/>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4F16F80-22ED-FDFD-A2C3-170657CA62AF}"/>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27852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C8370-9FA8-F17F-1715-BA15F0194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1CA1E-59A7-993F-47D4-7B4F886D78AE}"/>
              </a:ext>
            </a:extLst>
          </p:cNvPr>
          <p:cNvSpPr>
            <a:spLocks noGrp="1"/>
          </p:cNvSpPr>
          <p:nvPr>
            <p:ph idx="1"/>
          </p:nvPr>
        </p:nvSpPr>
        <p:spPr>
          <a:xfrm>
            <a:off x="457200" y="874514"/>
            <a:ext cx="8229600" cy="3394472"/>
          </a:xfrm>
        </p:spPr>
        <p:txBody>
          <a:bodyPr>
            <a:normAutofit fontScale="92500" lnSpcReduction="10000"/>
          </a:bodyPr>
          <a:lstStyle/>
          <a:p>
            <a:pPr marL="0" lvl="0" indent="0">
              <a:spcBef>
                <a:spcPts val="3000"/>
              </a:spcBef>
              <a:buNone/>
            </a:pPr>
            <a:r>
              <a:rPr sz="1600" b="1" dirty="0"/>
              <a:t>From Another Stored Procedure</a:t>
            </a:r>
          </a:p>
          <a:p>
            <a:pPr lvl="0"/>
            <a:r>
              <a:rPr sz="1600" dirty="0"/>
              <a:t>You can call this procedure from another stored procedure. This is useful for modular programming in SQL Server</a:t>
            </a:r>
          </a:p>
          <a:p>
            <a:pPr lvl="0" indent="0">
              <a:buNone/>
            </a:pPr>
            <a:r>
              <a:rPr sz="1600" b="1" dirty="0">
                <a:solidFill>
                  <a:srgbClr val="204A87"/>
                </a:solidFill>
                <a:latin typeface="Courier"/>
              </a:rPr>
              <a:t>CREATE</a:t>
            </a:r>
            <a:r>
              <a:rPr sz="1600" dirty="0">
                <a:latin typeface="Courier"/>
              </a:rPr>
              <a:t> </a:t>
            </a:r>
            <a:r>
              <a:rPr sz="1600" b="1" dirty="0">
                <a:solidFill>
                  <a:srgbClr val="204A87"/>
                </a:solidFill>
                <a:latin typeface="Courier"/>
              </a:rPr>
              <a:t>PROCEDURE</a:t>
            </a:r>
            <a:r>
              <a:rPr sz="1600" dirty="0">
                <a:latin typeface="Courier"/>
              </a:rPr>
              <a:t> </a:t>
            </a:r>
            <a:r>
              <a:rPr sz="1600" dirty="0" err="1">
                <a:latin typeface="Courier"/>
              </a:rPr>
              <a:t>employees.CheckDepartmentSize</a:t>
            </a:r>
            <a:br>
              <a:rPr sz="1600" dirty="0"/>
            </a:br>
            <a:r>
              <a:rPr sz="1600" b="1" dirty="0">
                <a:solidFill>
                  <a:srgbClr val="204A87"/>
                </a:solidFill>
                <a:latin typeface="Courier"/>
              </a:rPr>
              <a:t>AS</a:t>
            </a:r>
            <a:br>
              <a:rPr sz="1600" dirty="0"/>
            </a:br>
            <a:r>
              <a:rPr sz="1600" b="1" dirty="0">
                <a:solidFill>
                  <a:srgbClr val="204A87"/>
                </a:solidFill>
                <a:latin typeface="Courier"/>
              </a:rPr>
              <a:t>BEGIN</a:t>
            </a:r>
            <a:br>
              <a:rPr sz="1600" dirty="0"/>
            </a:br>
            <a:r>
              <a:rPr sz="1600" dirty="0">
                <a:latin typeface="Courier"/>
              </a:rPr>
              <a:t>    </a:t>
            </a:r>
            <a:r>
              <a:rPr sz="1600" b="1" dirty="0">
                <a:solidFill>
                  <a:srgbClr val="204A87"/>
                </a:solidFill>
                <a:latin typeface="Courier"/>
              </a:rPr>
              <a:t>DECLARE</a:t>
            </a:r>
            <a:r>
              <a:rPr sz="1600" dirty="0">
                <a:latin typeface="Courier"/>
              </a:rPr>
              <a:t> @EmployeeCount </a:t>
            </a:r>
            <a:r>
              <a:rPr sz="1600" dirty="0">
                <a:solidFill>
                  <a:srgbClr val="204A87"/>
                </a:solidFill>
                <a:latin typeface="Courier"/>
              </a:rPr>
              <a:t>INT</a:t>
            </a:r>
            <a:r>
              <a:rPr sz="1600" dirty="0">
                <a:latin typeface="Courier"/>
              </a:rPr>
              <a:t>;</a:t>
            </a:r>
            <a:br>
              <a:rPr sz="1600" dirty="0"/>
            </a:br>
            <a:r>
              <a:rPr sz="1600" dirty="0">
                <a:latin typeface="Courier"/>
              </a:rPr>
              <a:t>    </a:t>
            </a:r>
            <a:r>
              <a:rPr sz="1600" b="1" dirty="0">
                <a:solidFill>
                  <a:srgbClr val="204A87"/>
                </a:solidFill>
                <a:latin typeface="Courier"/>
              </a:rPr>
              <a:t>EXEC</a:t>
            </a:r>
            <a:r>
              <a:rPr sz="1600" dirty="0">
                <a:latin typeface="Courier"/>
              </a:rPr>
              <a:t> </a:t>
            </a:r>
            <a:r>
              <a:rPr sz="1600" dirty="0" err="1">
                <a:latin typeface="Courier"/>
              </a:rPr>
              <a:t>employees.GetEmployeeCountByDepartment</a:t>
            </a:r>
            <a:r>
              <a:rPr sz="1600" dirty="0">
                <a:latin typeface="Courier"/>
              </a:rPr>
              <a:t> @DeptID </a:t>
            </a:r>
            <a:r>
              <a:rPr sz="1600" b="1" dirty="0">
                <a:solidFill>
                  <a:srgbClr val="CE5C00"/>
                </a:solidFill>
                <a:latin typeface="Courier"/>
              </a:rPr>
              <a:t>=</a:t>
            </a:r>
            <a:r>
              <a:rPr sz="1600" dirty="0">
                <a:latin typeface="Courier"/>
              </a:rPr>
              <a:t> </a:t>
            </a:r>
            <a:r>
              <a:rPr sz="1600" dirty="0">
                <a:solidFill>
                  <a:srgbClr val="0000CF"/>
                </a:solidFill>
                <a:latin typeface="Courier"/>
              </a:rPr>
              <a:t>30</a:t>
            </a:r>
            <a:r>
              <a:rPr sz="1600" dirty="0">
                <a:latin typeface="Courier"/>
              </a:rPr>
              <a:t>, @EmployeeCount </a:t>
            </a:r>
            <a:r>
              <a:rPr sz="1600" b="1" dirty="0">
                <a:solidFill>
                  <a:srgbClr val="CE5C00"/>
                </a:solidFill>
                <a:latin typeface="Courier"/>
              </a:rPr>
              <a:t>=</a:t>
            </a:r>
            <a:r>
              <a:rPr sz="1600" dirty="0">
                <a:latin typeface="Courier"/>
              </a:rPr>
              <a:t> @EmployeeCount OUTPUT;</a:t>
            </a:r>
            <a:br>
              <a:rPr sz="1600" dirty="0"/>
            </a:br>
            <a:r>
              <a:rPr sz="1600" dirty="0">
                <a:latin typeface="Courier"/>
              </a:rPr>
              <a:t>    </a:t>
            </a:r>
            <a:br>
              <a:rPr sz="1600" dirty="0"/>
            </a:br>
            <a:r>
              <a:rPr sz="1600" dirty="0">
                <a:latin typeface="Courier"/>
              </a:rPr>
              <a:t>    </a:t>
            </a:r>
            <a:r>
              <a:rPr sz="1600" b="1" dirty="0">
                <a:solidFill>
                  <a:srgbClr val="204A87"/>
                </a:solidFill>
                <a:latin typeface="Courier"/>
              </a:rPr>
              <a:t>IF</a:t>
            </a:r>
            <a:r>
              <a:rPr sz="1600" dirty="0">
                <a:latin typeface="Courier"/>
              </a:rPr>
              <a:t> @EmployeeCount </a:t>
            </a:r>
            <a:r>
              <a:rPr sz="1600" b="1" dirty="0">
                <a:solidFill>
                  <a:srgbClr val="CE5C00"/>
                </a:solidFill>
                <a:latin typeface="Courier"/>
              </a:rPr>
              <a:t>&gt;</a:t>
            </a:r>
            <a:r>
              <a:rPr sz="1600" dirty="0">
                <a:latin typeface="Courier"/>
              </a:rPr>
              <a:t> </a:t>
            </a:r>
            <a:r>
              <a:rPr sz="1600" dirty="0">
                <a:solidFill>
                  <a:srgbClr val="0000CF"/>
                </a:solidFill>
                <a:latin typeface="Courier"/>
              </a:rPr>
              <a:t>10</a:t>
            </a:r>
            <a:br>
              <a:rPr sz="1600" dirty="0"/>
            </a:br>
            <a:r>
              <a:rPr sz="1600" dirty="0">
                <a:latin typeface="Courier"/>
              </a:rPr>
              <a:t>        PRINT </a:t>
            </a:r>
            <a:r>
              <a:rPr sz="1600" dirty="0">
                <a:solidFill>
                  <a:srgbClr val="4E9A06"/>
                </a:solidFill>
                <a:latin typeface="Courier"/>
              </a:rPr>
              <a:t>'Large Department'</a:t>
            </a:r>
            <a:r>
              <a:rPr sz="1600" dirty="0">
                <a:latin typeface="Courier"/>
              </a:rPr>
              <a:t>;</a:t>
            </a:r>
            <a:br>
              <a:rPr sz="1600" dirty="0"/>
            </a:br>
            <a:r>
              <a:rPr sz="1600" dirty="0">
                <a:latin typeface="Courier"/>
              </a:rPr>
              <a:t>    </a:t>
            </a:r>
            <a:r>
              <a:rPr sz="1600" b="1" dirty="0">
                <a:solidFill>
                  <a:srgbClr val="204A87"/>
                </a:solidFill>
                <a:latin typeface="Courier"/>
              </a:rPr>
              <a:t>ELSE</a:t>
            </a:r>
            <a:br>
              <a:rPr sz="1600" dirty="0"/>
            </a:br>
            <a:r>
              <a:rPr sz="1600" dirty="0">
                <a:latin typeface="Courier"/>
              </a:rPr>
              <a:t>        PRINT </a:t>
            </a:r>
            <a:r>
              <a:rPr sz="1600" dirty="0">
                <a:solidFill>
                  <a:srgbClr val="4E9A06"/>
                </a:solidFill>
                <a:latin typeface="Courier"/>
              </a:rPr>
              <a:t>'Small or Medium Department'</a:t>
            </a:r>
            <a:r>
              <a:rPr sz="1600" dirty="0">
                <a:latin typeface="Courier"/>
              </a:rPr>
              <a:t>;</a:t>
            </a:r>
            <a:br>
              <a:rPr sz="1600" dirty="0"/>
            </a:br>
            <a:r>
              <a:rPr sz="1600" b="1" dirty="0">
                <a:solidFill>
                  <a:srgbClr val="204A87"/>
                </a:solidFill>
                <a:latin typeface="Courier"/>
              </a:rPr>
              <a:t>END</a:t>
            </a:r>
            <a:endParaRPr sz="1600" dirty="0"/>
          </a:p>
        </p:txBody>
      </p:sp>
      <p:sp>
        <p:nvSpPr>
          <p:cNvPr id="4" name="Title 1">
            <a:extLst>
              <a:ext uri="{FF2B5EF4-FFF2-40B4-BE49-F238E27FC236}">
                <a16:creationId xmlns:a16="http://schemas.microsoft.com/office/drawing/2014/main" id="{C23C6EF4-56C3-11B5-D57F-D9A859DD6C3C}"/>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Multiple ways to execute procs</a:t>
            </a:r>
            <a:endParaRPr lang="en-IN" sz="2800" dirty="0">
              <a:solidFill>
                <a:schemeClr val="bg1"/>
              </a:solidFill>
            </a:endParaRPr>
          </a:p>
        </p:txBody>
      </p:sp>
      <p:pic>
        <p:nvPicPr>
          <p:cNvPr id="5" name="Picture 4">
            <a:extLst>
              <a:ext uri="{FF2B5EF4-FFF2-40B4-BE49-F238E27FC236}">
                <a16:creationId xmlns:a16="http://schemas.microsoft.com/office/drawing/2014/main" id="{4DCB6789-369F-3F25-6747-2DD3FADEE608}"/>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16AD08FE-1D1A-B3FC-27AA-75C1690EFD49}"/>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409810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B3B8B-ED6E-6090-DD4B-C4A91DCA85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3C05D-4E9D-DF2C-9F93-4C0C71F09406}"/>
              </a:ext>
            </a:extLst>
          </p:cNvPr>
          <p:cNvSpPr>
            <a:spLocks noGrp="1"/>
          </p:cNvSpPr>
          <p:nvPr>
            <p:ph idx="1"/>
          </p:nvPr>
        </p:nvSpPr>
        <p:spPr>
          <a:xfrm>
            <a:off x="457200" y="874514"/>
            <a:ext cx="8229600" cy="3394472"/>
          </a:xfrm>
        </p:spPr>
        <p:txBody>
          <a:bodyPr>
            <a:normAutofit/>
          </a:bodyPr>
          <a:lstStyle/>
          <a:p>
            <a:pPr marL="0" lvl="0" indent="0">
              <a:spcBef>
                <a:spcPts val="3000"/>
              </a:spcBef>
              <a:buNone/>
            </a:pPr>
            <a:r>
              <a:rPr sz="1500" b="1" dirty="0"/>
              <a:t>Scheduling with SQL Server Agent</a:t>
            </a:r>
          </a:p>
          <a:p>
            <a:pPr marL="0" lvl="0" indent="0">
              <a:buNone/>
            </a:pPr>
            <a:r>
              <a:rPr sz="1500" dirty="0"/>
              <a:t>You might want to schedule this procedure to run at specific intervals using SQL Server Agent. This is useful for regular audits or reports: * Create a new Job in SQL Server Agent. * Add a step with type “Transact-SQL script (T-SQL)”. * Enter the script to execute the procedure similarly to the T-SQL examples</a:t>
            </a:r>
            <a:br>
              <a:rPr sz="1500" dirty="0"/>
            </a:br>
            <a:r>
              <a:rPr sz="1500" dirty="0"/>
              <a:t>above. * Define the schedule according to your needs (daily, weekly, etc.).</a:t>
            </a:r>
          </a:p>
        </p:txBody>
      </p:sp>
      <p:sp>
        <p:nvSpPr>
          <p:cNvPr id="4" name="Title 1">
            <a:extLst>
              <a:ext uri="{FF2B5EF4-FFF2-40B4-BE49-F238E27FC236}">
                <a16:creationId xmlns:a16="http://schemas.microsoft.com/office/drawing/2014/main" id="{FCF1A803-ADDB-51C3-7D23-93358B7D52BC}"/>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Multiple ways to execute procs</a:t>
            </a:r>
            <a:endParaRPr lang="en-IN" sz="2800" dirty="0">
              <a:solidFill>
                <a:schemeClr val="bg1"/>
              </a:solidFill>
            </a:endParaRPr>
          </a:p>
        </p:txBody>
      </p:sp>
      <p:pic>
        <p:nvPicPr>
          <p:cNvPr id="5" name="Picture 4">
            <a:extLst>
              <a:ext uri="{FF2B5EF4-FFF2-40B4-BE49-F238E27FC236}">
                <a16:creationId xmlns:a16="http://schemas.microsoft.com/office/drawing/2014/main" id="{0E5630CC-C93C-5428-6051-517EF1383CD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FF2D991-9ED4-3D9C-972F-A16990213D98}"/>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254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834286"/>
          </a:xfrm>
        </p:spPr>
        <p:txBody>
          <a:bodyPr>
            <a:normAutofit fontScale="92500" lnSpcReduction="20000"/>
          </a:bodyPr>
          <a:lstStyle/>
          <a:p>
            <a:pPr lvl="0"/>
            <a:r>
              <a:rPr sz="1400" dirty="0"/>
              <a:t>You can specify default values for the parameters of stored procedures and user-defined functions. This feature allows you to make the parameters optional, meaning that if a value for a parameter is not provided when the procedure or function is called, the default value will be used instead. This can simplify the calling code and provide flexibility.</a:t>
            </a:r>
          </a:p>
          <a:p>
            <a:pPr marL="0" lvl="0" indent="0">
              <a:spcBef>
                <a:spcPts val="3000"/>
              </a:spcBef>
              <a:buNone/>
            </a:pPr>
            <a:r>
              <a:rPr sz="1400" b="1" dirty="0"/>
              <a:t>Setting Default Values for Parameters</a:t>
            </a:r>
          </a:p>
          <a:p>
            <a:pPr marL="0" lvl="0" indent="0">
              <a:buNone/>
            </a:pPr>
            <a:r>
              <a:rPr sz="1400" dirty="0"/>
              <a:t>Here’s how to define default values for parameters in SQL Server</a:t>
            </a:r>
          </a:p>
          <a:p>
            <a:pPr lvl="0" indent="0">
              <a:buNone/>
            </a:pPr>
            <a:r>
              <a:rPr sz="1400" i="1" dirty="0">
                <a:solidFill>
                  <a:srgbClr val="8F5902"/>
                </a:solidFill>
                <a:latin typeface="Courier"/>
              </a:rPr>
              <a:t>-- Create a stored procedure with default parameters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PROCEDURE</a:t>
            </a:r>
            <a:r>
              <a:rPr sz="1400" dirty="0">
                <a:latin typeface="Courier"/>
              </a:rPr>
              <a:t> </a:t>
            </a:r>
            <a:r>
              <a:rPr sz="1400" dirty="0" err="1">
                <a:latin typeface="Courier"/>
              </a:rPr>
              <a:t>employees.GetEmployees</a:t>
            </a:r>
            <a:br>
              <a:rPr sz="1400" dirty="0"/>
            </a:br>
            <a:r>
              <a:rPr sz="1400" dirty="0">
                <a:latin typeface="Courier"/>
              </a:rPr>
              <a:t>    @DeptID </a:t>
            </a:r>
            <a:r>
              <a:rPr sz="1400" dirty="0">
                <a:solidFill>
                  <a:srgbClr val="204A87"/>
                </a:solidFill>
                <a:latin typeface="Courier"/>
              </a:rPr>
              <a:t>INT</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NULL</a:t>
            </a:r>
            <a:r>
              <a:rPr sz="1400" dirty="0">
                <a:latin typeface="Courier"/>
              </a:rPr>
              <a:t>,            </a:t>
            </a:r>
            <a:r>
              <a:rPr sz="1400" i="1" dirty="0">
                <a:solidFill>
                  <a:srgbClr val="8F5902"/>
                </a:solidFill>
                <a:latin typeface="Courier"/>
              </a:rPr>
              <a:t>-- Default value is NULL</a:t>
            </a:r>
            <a:br>
              <a:rPr sz="1400" dirty="0"/>
            </a:br>
            <a:r>
              <a:rPr sz="1400" dirty="0">
                <a:latin typeface="Courier"/>
              </a:rPr>
              <a:t>    @Commission </a:t>
            </a:r>
            <a:r>
              <a:rPr sz="1400" dirty="0">
                <a:solidFill>
                  <a:srgbClr val="204A87"/>
                </a:solidFill>
                <a:latin typeface="Courier"/>
              </a:rPr>
              <a:t>INT</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NULL</a:t>
            </a:r>
            <a:br>
              <a:rPr sz="1400" dirty="0"/>
            </a:br>
            <a:r>
              <a:rPr sz="1400" b="1" dirty="0">
                <a:solidFill>
                  <a:srgbClr val="204A87"/>
                </a:solidFill>
                <a:latin typeface="Courier"/>
              </a:rPr>
              <a:t>AS</a:t>
            </a:r>
            <a:br>
              <a:rPr sz="1400" dirty="0"/>
            </a:br>
            <a:r>
              <a:rPr sz="1400" b="1" dirty="0">
                <a:solidFill>
                  <a:srgbClr val="204A87"/>
                </a:solidFill>
                <a:latin typeface="Courier"/>
              </a:rPr>
              <a:t>BEGIN</a:t>
            </a:r>
            <a:br>
              <a:rPr sz="1400" dirty="0"/>
            </a:br>
            <a:r>
              <a:rPr sz="1400" dirty="0">
                <a:latin typeface="Courier"/>
              </a:rPr>
              <a:t>    </a:t>
            </a: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empno</a:t>
            </a:r>
            <a:r>
              <a:rPr sz="1400" dirty="0">
                <a:latin typeface="Courier"/>
              </a:rPr>
              <a:t>, </a:t>
            </a:r>
            <a:r>
              <a:rPr sz="1400" dirty="0" err="1">
                <a:latin typeface="Courier"/>
              </a:rPr>
              <a:t>deptno</a:t>
            </a:r>
            <a:r>
              <a:rPr sz="1400" dirty="0">
                <a:latin typeface="Courier"/>
              </a:rPr>
              <a:t>, commission</a:t>
            </a:r>
            <a:br>
              <a:rPr sz="1400" dirty="0"/>
            </a:b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dirty="0">
                <a:latin typeface="Courier"/>
              </a:rPr>
              <a:t>    </a:t>
            </a:r>
            <a:r>
              <a:rPr sz="1400" b="1" dirty="0">
                <a:solidFill>
                  <a:srgbClr val="204A87"/>
                </a:solidFill>
                <a:latin typeface="Courier"/>
              </a:rPr>
              <a:t>WHERE</a:t>
            </a:r>
            <a:r>
              <a:rPr sz="1400" dirty="0">
                <a:latin typeface="Courier"/>
              </a:rPr>
              <a:t> (</a:t>
            </a:r>
            <a:r>
              <a:rPr sz="1400" dirty="0" err="1">
                <a:latin typeface="Courier"/>
              </a:rPr>
              <a:t>deptno</a:t>
            </a:r>
            <a:r>
              <a:rPr sz="1400" dirty="0">
                <a:latin typeface="Courier"/>
              </a:rPr>
              <a:t> </a:t>
            </a:r>
            <a:r>
              <a:rPr sz="1400" b="1" dirty="0">
                <a:solidFill>
                  <a:srgbClr val="CE5C00"/>
                </a:solidFill>
                <a:latin typeface="Courier"/>
              </a:rPr>
              <a:t>=</a:t>
            </a:r>
            <a:r>
              <a:rPr sz="1400" dirty="0">
                <a:latin typeface="Courier"/>
              </a:rPr>
              <a:t> @DeptID </a:t>
            </a:r>
            <a:r>
              <a:rPr sz="1400" b="1" dirty="0">
                <a:solidFill>
                  <a:srgbClr val="204A87"/>
                </a:solidFill>
                <a:latin typeface="Courier"/>
              </a:rPr>
              <a:t>OR</a:t>
            </a:r>
            <a:r>
              <a:rPr sz="1400" dirty="0">
                <a:latin typeface="Courier"/>
              </a:rPr>
              <a:t> @DeptID </a:t>
            </a:r>
            <a:r>
              <a:rPr sz="1400" b="1" dirty="0">
                <a:solidFill>
                  <a:srgbClr val="204A87"/>
                </a:solidFill>
                <a:latin typeface="Courier"/>
              </a:rPr>
              <a:t>IS</a:t>
            </a:r>
            <a:r>
              <a:rPr sz="1400" dirty="0">
                <a:latin typeface="Courier"/>
              </a:rPr>
              <a:t> </a:t>
            </a:r>
            <a:r>
              <a:rPr sz="1400" b="1" dirty="0">
                <a:solidFill>
                  <a:srgbClr val="204A87"/>
                </a:solidFill>
                <a:latin typeface="Courier"/>
              </a:rPr>
              <a:t>NULL</a:t>
            </a:r>
            <a:r>
              <a:rPr sz="1400" dirty="0">
                <a:latin typeface="Courier"/>
              </a:rPr>
              <a:t>)</a:t>
            </a:r>
            <a:br>
              <a:rPr sz="1400" dirty="0"/>
            </a:br>
            <a:r>
              <a:rPr sz="1400" dirty="0">
                <a:latin typeface="Courier"/>
              </a:rPr>
              <a:t>    </a:t>
            </a:r>
            <a:r>
              <a:rPr sz="1400" b="1" dirty="0">
                <a:solidFill>
                  <a:srgbClr val="204A87"/>
                </a:solidFill>
                <a:latin typeface="Courier"/>
              </a:rPr>
              <a:t>AND</a:t>
            </a:r>
            <a:r>
              <a:rPr sz="1400" dirty="0">
                <a:latin typeface="Courier"/>
              </a:rPr>
              <a:t> (commission </a:t>
            </a:r>
            <a:r>
              <a:rPr sz="1400" b="1" dirty="0">
                <a:solidFill>
                  <a:srgbClr val="CE5C00"/>
                </a:solidFill>
                <a:latin typeface="Courier"/>
              </a:rPr>
              <a:t>=</a:t>
            </a:r>
            <a:r>
              <a:rPr sz="1400" dirty="0">
                <a:latin typeface="Courier"/>
              </a:rPr>
              <a:t> @Commission </a:t>
            </a:r>
            <a:r>
              <a:rPr sz="1400" b="1" dirty="0">
                <a:solidFill>
                  <a:srgbClr val="204A87"/>
                </a:solidFill>
                <a:latin typeface="Courier"/>
              </a:rPr>
              <a:t>OR</a:t>
            </a:r>
            <a:r>
              <a:rPr sz="1400" dirty="0">
                <a:latin typeface="Courier"/>
              </a:rPr>
              <a:t> @Commission </a:t>
            </a:r>
            <a:r>
              <a:rPr sz="1400" b="1" dirty="0">
                <a:solidFill>
                  <a:srgbClr val="204A87"/>
                </a:solidFill>
                <a:latin typeface="Courier"/>
              </a:rPr>
              <a:t>IS</a:t>
            </a:r>
            <a:r>
              <a:rPr sz="1400" dirty="0">
                <a:latin typeface="Courier"/>
              </a:rPr>
              <a:t> </a:t>
            </a:r>
            <a:r>
              <a:rPr sz="1400" b="1" dirty="0">
                <a:solidFill>
                  <a:srgbClr val="204A87"/>
                </a:solidFill>
                <a:latin typeface="Courier"/>
              </a:rPr>
              <a:t>NULL</a:t>
            </a:r>
            <a:r>
              <a:rPr sz="1400" dirty="0">
                <a:latin typeface="Courier"/>
              </a:rPr>
              <a:t>);</a:t>
            </a:r>
            <a:br>
              <a:rPr sz="1400" dirty="0"/>
            </a:br>
            <a:r>
              <a:rPr sz="1400" b="1" dirty="0">
                <a:solidFill>
                  <a:srgbClr val="204A87"/>
                </a:solidFill>
                <a:latin typeface="Courier"/>
              </a:rPr>
              <a:t>END</a:t>
            </a:r>
          </a:p>
          <a:p>
            <a:pPr lvl="0"/>
            <a:r>
              <a:rPr sz="1400" dirty="0"/>
              <a:t>The </a:t>
            </a:r>
            <a:r>
              <a:rPr sz="1400" dirty="0">
                <a:latin typeface="Courier"/>
              </a:rPr>
              <a:t>@DeptID</a:t>
            </a:r>
            <a:r>
              <a:rPr sz="1400" dirty="0"/>
              <a:t> parameter has a default value of NULL. If </a:t>
            </a:r>
            <a:r>
              <a:rPr sz="1400" dirty="0">
                <a:latin typeface="Courier"/>
              </a:rPr>
              <a:t>@DeptID</a:t>
            </a:r>
            <a:r>
              <a:rPr sz="1400" dirty="0"/>
              <a:t> is not provided when the procedure is called, the query will ignore the department filter</a:t>
            </a:r>
          </a:p>
        </p:txBody>
      </p:sp>
      <p:sp>
        <p:nvSpPr>
          <p:cNvPr id="4" name="Title 1">
            <a:extLst>
              <a:ext uri="{FF2B5EF4-FFF2-40B4-BE49-F238E27FC236}">
                <a16:creationId xmlns:a16="http://schemas.microsoft.com/office/drawing/2014/main" id="{66CFDA65-F8D5-5105-B3EE-C20C319E67AE}"/>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Default values for params</a:t>
            </a:r>
          </a:p>
        </p:txBody>
      </p:sp>
      <p:pic>
        <p:nvPicPr>
          <p:cNvPr id="5" name="Picture 4">
            <a:extLst>
              <a:ext uri="{FF2B5EF4-FFF2-40B4-BE49-F238E27FC236}">
                <a16:creationId xmlns:a16="http://schemas.microsoft.com/office/drawing/2014/main" id="{CE52BB24-8A36-352C-D003-67BA8110C13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715E2DCA-A054-D7CE-3776-0B686E58BB2C}"/>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5BD47-8208-D83B-B7F7-F4306545684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84AB0-E38B-027C-4A66-88E7B0AFA4D3}"/>
              </a:ext>
            </a:extLst>
          </p:cNvPr>
          <p:cNvSpPr>
            <a:spLocks noGrp="1"/>
          </p:cNvSpPr>
          <p:nvPr>
            <p:ph idx="1"/>
          </p:nvPr>
        </p:nvSpPr>
        <p:spPr>
          <a:xfrm>
            <a:off x="457200" y="874514"/>
            <a:ext cx="8229600" cy="3755086"/>
          </a:xfrm>
        </p:spPr>
        <p:txBody>
          <a:bodyPr>
            <a:normAutofit/>
          </a:bodyPr>
          <a:lstStyle/>
          <a:p>
            <a:pPr marL="0" lvl="0" indent="0">
              <a:spcBef>
                <a:spcPts val="3000"/>
              </a:spcBef>
              <a:buNone/>
            </a:pPr>
            <a:r>
              <a:rPr sz="1500" b="1" dirty="0"/>
              <a:t>Calling the Stored Procedure with Default Parameters</a:t>
            </a:r>
          </a:p>
          <a:p>
            <a:pPr marL="0" lvl="0" indent="0">
              <a:buNone/>
            </a:pPr>
            <a:r>
              <a:rPr sz="1500" dirty="0"/>
              <a:t>You can call this stored procedure in various ways depending on whether you want to use the default values or provide specific values: * Using Default Values for Both Parameters:</a:t>
            </a:r>
          </a:p>
          <a:p>
            <a:pPr lvl="0" indent="0">
              <a:buNone/>
            </a:pPr>
            <a:r>
              <a:rPr sz="1500" b="1" dirty="0">
                <a:solidFill>
                  <a:srgbClr val="204A87"/>
                </a:solidFill>
                <a:latin typeface="Courier"/>
              </a:rPr>
              <a:t>EXEC</a:t>
            </a:r>
            <a:r>
              <a:rPr sz="1500" dirty="0">
                <a:latin typeface="Courier"/>
              </a:rPr>
              <a:t> </a:t>
            </a:r>
            <a:r>
              <a:rPr sz="1500" dirty="0" err="1">
                <a:latin typeface="Courier"/>
              </a:rPr>
              <a:t>employees.GetEmployees</a:t>
            </a:r>
            <a:r>
              <a:rPr sz="1500" dirty="0">
                <a:latin typeface="Courier"/>
              </a:rPr>
              <a:t>;</a:t>
            </a:r>
          </a:p>
          <a:p>
            <a:pPr lvl="0"/>
            <a:r>
              <a:rPr sz="1500" dirty="0"/>
              <a:t>Providing a Value for @DeptID Only:</a:t>
            </a:r>
          </a:p>
          <a:p>
            <a:pPr lvl="0" indent="0">
              <a:buNone/>
            </a:pPr>
            <a:r>
              <a:rPr sz="1500" b="1" dirty="0">
                <a:solidFill>
                  <a:srgbClr val="204A87"/>
                </a:solidFill>
                <a:latin typeface="Courier"/>
              </a:rPr>
              <a:t>EXEC</a:t>
            </a:r>
            <a:r>
              <a:rPr sz="1500" dirty="0">
                <a:latin typeface="Courier"/>
              </a:rPr>
              <a:t> </a:t>
            </a:r>
            <a:r>
              <a:rPr sz="1500" dirty="0" err="1">
                <a:latin typeface="Courier"/>
              </a:rPr>
              <a:t>employees.GetEmployees</a:t>
            </a:r>
            <a:r>
              <a:rPr sz="1500" dirty="0">
                <a:latin typeface="Courier"/>
              </a:rPr>
              <a:t> @DeptID </a:t>
            </a:r>
            <a:r>
              <a:rPr sz="1500" b="1" dirty="0">
                <a:solidFill>
                  <a:srgbClr val="CE5C00"/>
                </a:solidFill>
                <a:latin typeface="Courier"/>
              </a:rPr>
              <a:t>=</a:t>
            </a:r>
            <a:r>
              <a:rPr sz="1500" dirty="0">
                <a:latin typeface="Courier"/>
              </a:rPr>
              <a:t> </a:t>
            </a:r>
            <a:r>
              <a:rPr sz="1500" dirty="0">
                <a:solidFill>
                  <a:srgbClr val="0000CF"/>
                </a:solidFill>
                <a:latin typeface="Courier"/>
              </a:rPr>
              <a:t>10</a:t>
            </a:r>
            <a:r>
              <a:rPr sz="1500" dirty="0">
                <a:latin typeface="Courier"/>
              </a:rPr>
              <a:t>;</a:t>
            </a:r>
          </a:p>
          <a:p>
            <a:pPr lvl="0"/>
            <a:r>
              <a:rPr sz="1500" dirty="0"/>
              <a:t>Providing a Value for @Commission Only:</a:t>
            </a:r>
          </a:p>
          <a:p>
            <a:pPr lvl="0" indent="0">
              <a:buNone/>
            </a:pPr>
            <a:r>
              <a:rPr sz="1500" b="1" dirty="0">
                <a:solidFill>
                  <a:srgbClr val="204A87"/>
                </a:solidFill>
                <a:latin typeface="Courier"/>
              </a:rPr>
              <a:t>EXEC</a:t>
            </a:r>
            <a:r>
              <a:rPr sz="1500" dirty="0">
                <a:latin typeface="Courier"/>
              </a:rPr>
              <a:t> </a:t>
            </a:r>
            <a:r>
              <a:rPr sz="1500" dirty="0" err="1">
                <a:latin typeface="Courier"/>
              </a:rPr>
              <a:t>employees.GetEmployees</a:t>
            </a:r>
            <a:r>
              <a:rPr sz="1500" dirty="0">
                <a:latin typeface="Courier"/>
              </a:rPr>
              <a:t> @Commission </a:t>
            </a:r>
            <a:r>
              <a:rPr sz="1500" b="1" dirty="0">
                <a:solidFill>
                  <a:srgbClr val="CE5C00"/>
                </a:solidFill>
                <a:latin typeface="Courier"/>
              </a:rPr>
              <a:t>=</a:t>
            </a:r>
            <a:r>
              <a:rPr sz="1500" dirty="0">
                <a:latin typeface="Courier"/>
              </a:rPr>
              <a:t> </a:t>
            </a:r>
            <a:r>
              <a:rPr sz="1500" dirty="0">
                <a:solidFill>
                  <a:srgbClr val="0000CF"/>
                </a:solidFill>
                <a:latin typeface="Courier"/>
              </a:rPr>
              <a:t>150</a:t>
            </a:r>
            <a:r>
              <a:rPr sz="1500" dirty="0">
                <a:latin typeface="Courier"/>
              </a:rPr>
              <a:t>;</a:t>
            </a:r>
          </a:p>
          <a:p>
            <a:pPr lvl="0"/>
            <a:r>
              <a:rPr sz="1500" dirty="0"/>
              <a:t>Providing Values for Both Parameters:</a:t>
            </a:r>
          </a:p>
          <a:p>
            <a:pPr lvl="0" indent="0">
              <a:buNone/>
            </a:pPr>
            <a:r>
              <a:rPr sz="1500" b="1" dirty="0">
                <a:solidFill>
                  <a:srgbClr val="204A87"/>
                </a:solidFill>
                <a:latin typeface="Courier"/>
              </a:rPr>
              <a:t>EXEC</a:t>
            </a:r>
            <a:r>
              <a:rPr sz="1500" dirty="0">
                <a:latin typeface="Courier"/>
              </a:rPr>
              <a:t> </a:t>
            </a:r>
            <a:r>
              <a:rPr sz="1500" dirty="0" err="1">
                <a:latin typeface="Courier"/>
              </a:rPr>
              <a:t>employees.GetEmployees</a:t>
            </a:r>
            <a:r>
              <a:rPr sz="1500" dirty="0">
                <a:latin typeface="Courier"/>
              </a:rPr>
              <a:t> @DeptID </a:t>
            </a:r>
            <a:r>
              <a:rPr sz="1500" b="1" dirty="0">
                <a:solidFill>
                  <a:srgbClr val="CE5C00"/>
                </a:solidFill>
                <a:latin typeface="Courier"/>
              </a:rPr>
              <a:t>=</a:t>
            </a:r>
            <a:r>
              <a:rPr sz="1500" dirty="0">
                <a:latin typeface="Courier"/>
              </a:rPr>
              <a:t> </a:t>
            </a:r>
            <a:r>
              <a:rPr sz="1500" dirty="0">
                <a:solidFill>
                  <a:srgbClr val="0000CF"/>
                </a:solidFill>
                <a:latin typeface="Courier"/>
              </a:rPr>
              <a:t>30</a:t>
            </a:r>
            <a:r>
              <a:rPr sz="1500" dirty="0">
                <a:latin typeface="Courier"/>
              </a:rPr>
              <a:t>, @Commission </a:t>
            </a:r>
            <a:r>
              <a:rPr sz="1500" b="1" dirty="0">
                <a:solidFill>
                  <a:srgbClr val="CE5C00"/>
                </a:solidFill>
                <a:latin typeface="Courier"/>
              </a:rPr>
              <a:t>=</a:t>
            </a:r>
            <a:r>
              <a:rPr sz="1500" dirty="0">
                <a:latin typeface="Courier"/>
              </a:rPr>
              <a:t> </a:t>
            </a:r>
            <a:r>
              <a:rPr sz="1500" dirty="0">
                <a:solidFill>
                  <a:srgbClr val="0000CF"/>
                </a:solidFill>
                <a:latin typeface="Courier"/>
              </a:rPr>
              <a:t>500</a:t>
            </a:r>
            <a:r>
              <a:rPr sz="1500" dirty="0">
                <a:latin typeface="Courier"/>
              </a:rPr>
              <a:t>;</a:t>
            </a:r>
          </a:p>
          <a:p>
            <a:pPr lvl="0"/>
            <a:r>
              <a:rPr sz="1500" dirty="0"/>
              <a:t>Providing Values Using Named Parameters (Out of Order):</a:t>
            </a:r>
          </a:p>
          <a:p>
            <a:pPr lvl="0" indent="0">
              <a:buNone/>
            </a:pPr>
            <a:r>
              <a:rPr sz="1500" b="1" dirty="0">
                <a:solidFill>
                  <a:srgbClr val="204A87"/>
                </a:solidFill>
                <a:latin typeface="Courier"/>
              </a:rPr>
              <a:t>EXEC</a:t>
            </a:r>
            <a:r>
              <a:rPr sz="1500" dirty="0">
                <a:latin typeface="Courier"/>
              </a:rPr>
              <a:t> </a:t>
            </a:r>
            <a:r>
              <a:rPr sz="1500" dirty="0" err="1">
                <a:latin typeface="Courier"/>
              </a:rPr>
              <a:t>employees.GetEmployees</a:t>
            </a:r>
            <a:r>
              <a:rPr sz="1500" dirty="0">
                <a:latin typeface="Courier"/>
              </a:rPr>
              <a:t> @Commission </a:t>
            </a:r>
            <a:r>
              <a:rPr sz="1500" b="1" dirty="0">
                <a:solidFill>
                  <a:srgbClr val="CE5C00"/>
                </a:solidFill>
                <a:latin typeface="Courier"/>
              </a:rPr>
              <a:t>=</a:t>
            </a:r>
            <a:r>
              <a:rPr sz="1500" dirty="0">
                <a:latin typeface="Courier"/>
              </a:rPr>
              <a:t> </a:t>
            </a:r>
            <a:r>
              <a:rPr sz="1500" dirty="0">
                <a:solidFill>
                  <a:srgbClr val="0000CF"/>
                </a:solidFill>
                <a:latin typeface="Courier"/>
              </a:rPr>
              <a:t>200</a:t>
            </a:r>
            <a:r>
              <a:rPr sz="1500" dirty="0">
                <a:latin typeface="Courier"/>
              </a:rPr>
              <a:t>, @DeptID </a:t>
            </a:r>
            <a:r>
              <a:rPr sz="1500" b="1" dirty="0">
                <a:solidFill>
                  <a:srgbClr val="CE5C00"/>
                </a:solidFill>
                <a:latin typeface="Courier"/>
              </a:rPr>
              <a:t>=</a:t>
            </a:r>
            <a:r>
              <a:rPr sz="1500" dirty="0">
                <a:latin typeface="Courier"/>
              </a:rPr>
              <a:t> </a:t>
            </a:r>
            <a:r>
              <a:rPr sz="1500" dirty="0">
                <a:solidFill>
                  <a:srgbClr val="0000CF"/>
                </a:solidFill>
                <a:latin typeface="Courier"/>
              </a:rPr>
              <a:t>30</a:t>
            </a:r>
            <a:r>
              <a:rPr sz="1500" dirty="0">
                <a:latin typeface="Courier"/>
              </a:rPr>
              <a:t>;</a:t>
            </a:r>
            <a:endParaRPr sz="1500" dirty="0"/>
          </a:p>
        </p:txBody>
      </p:sp>
      <p:sp>
        <p:nvSpPr>
          <p:cNvPr id="4" name="Title 1">
            <a:extLst>
              <a:ext uri="{FF2B5EF4-FFF2-40B4-BE49-F238E27FC236}">
                <a16:creationId xmlns:a16="http://schemas.microsoft.com/office/drawing/2014/main" id="{FC2ACB36-0924-8031-B83B-871F3B3A6C3B}"/>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Default values for params</a:t>
            </a:r>
          </a:p>
        </p:txBody>
      </p:sp>
      <p:pic>
        <p:nvPicPr>
          <p:cNvPr id="5" name="Picture 4">
            <a:extLst>
              <a:ext uri="{FF2B5EF4-FFF2-40B4-BE49-F238E27FC236}">
                <a16:creationId xmlns:a16="http://schemas.microsoft.com/office/drawing/2014/main" id="{660EBC5B-7BA6-84A5-B030-63579D3C983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16769316-52F3-3AD9-E0BD-041405C2D141}"/>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51804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C82F1-69B6-CA4A-EFEA-8842576591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4509E-C4A8-61C4-506B-641C2C66CD61}"/>
              </a:ext>
            </a:extLst>
          </p:cNvPr>
          <p:cNvSpPr>
            <a:spLocks noGrp="1"/>
          </p:cNvSpPr>
          <p:nvPr>
            <p:ph idx="1"/>
          </p:nvPr>
        </p:nvSpPr>
        <p:spPr>
          <a:xfrm>
            <a:off x="457200" y="874514"/>
            <a:ext cx="8229600" cy="3699423"/>
          </a:xfrm>
        </p:spPr>
        <p:txBody>
          <a:bodyPr>
            <a:normAutofit/>
          </a:bodyPr>
          <a:lstStyle/>
          <a:p>
            <a:pPr marL="0" lvl="0" indent="0">
              <a:spcBef>
                <a:spcPts val="3000"/>
              </a:spcBef>
              <a:buNone/>
            </a:pPr>
            <a:r>
              <a:rPr sz="1500" b="1" dirty="0"/>
              <a:t>Benefits of Default Parameters</a:t>
            </a:r>
          </a:p>
          <a:p>
            <a:pPr lvl="0"/>
            <a:r>
              <a:rPr sz="1500" b="1" dirty="0"/>
              <a:t>Simplicity:</a:t>
            </a:r>
            <a:r>
              <a:rPr sz="1500" dirty="0"/>
              <a:t> Reduces the number of overloaded procedures/functions needed to handle different scenarios.</a:t>
            </a:r>
          </a:p>
          <a:p>
            <a:pPr lvl="0"/>
            <a:r>
              <a:rPr sz="1500" b="1" dirty="0"/>
              <a:t>Flexibility:</a:t>
            </a:r>
            <a:r>
              <a:rPr sz="1500" dirty="0"/>
              <a:t> Allows the caller to specify only the parameters they are interested in, using defaults for others.</a:t>
            </a:r>
          </a:p>
          <a:p>
            <a:pPr lvl="0"/>
            <a:r>
              <a:rPr sz="1500" b="1" dirty="0"/>
              <a:t>Maintainability:</a:t>
            </a:r>
            <a:r>
              <a:rPr sz="1500" dirty="0"/>
              <a:t> Makes the code easier to maintain and update since changes to default logic can be centralized in the procedure/function definition.</a:t>
            </a:r>
          </a:p>
        </p:txBody>
      </p:sp>
      <p:sp>
        <p:nvSpPr>
          <p:cNvPr id="4" name="Title 1">
            <a:extLst>
              <a:ext uri="{FF2B5EF4-FFF2-40B4-BE49-F238E27FC236}">
                <a16:creationId xmlns:a16="http://schemas.microsoft.com/office/drawing/2014/main" id="{8CD3E31A-A417-8898-4803-28DB9729687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Default values for params</a:t>
            </a:r>
          </a:p>
        </p:txBody>
      </p:sp>
      <p:pic>
        <p:nvPicPr>
          <p:cNvPr id="5" name="Picture 4">
            <a:extLst>
              <a:ext uri="{FF2B5EF4-FFF2-40B4-BE49-F238E27FC236}">
                <a16:creationId xmlns:a16="http://schemas.microsoft.com/office/drawing/2014/main" id="{D3EEEFAA-1683-4CFB-350E-BF574686308C}"/>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10B8C263-FB12-460B-F490-AB9BAC30E3A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13939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marL="0" lvl="0" indent="0">
              <a:buNone/>
            </a:pPr>
            <a:r>
              <a:rPr sz="1800" dirty="0"/>
              <a:t>Stored procedures (SPs) are precompiled T-SQL routines stored in the database. They accept parameters, execute logic (queries, DML, control flow), and optionally return values or result sets.</a:t>
            </a:r>
          </a:p>
        </p:txBody>
      </p:sp>
      <p:sp>
        <p:nvSpPr>
          <p:cNvPr id="4" name="Title 1">
            <a:extLst>
              <a:ext uri="{FF2B5EF4-FFF2-40B4-BE49-F238E27FC236}">
                <a16:creationId xmlns:a16="http://schemas.microsoft.com/office/drawing/2014/main" id="{2186E54C-BD68-4F60-43A5-7617B32C2896}"/>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Stored Procedures</a:t>
            </a:r>
          </a:p>
        </p:txBody>
      </p:sp>
      <p:pic>
        <p:nvPicPr>
          <p:cNvPr id="5" name="Picture 4">
            <a:extLst>
              <a:ext uri="{FF2B5EF4-FFF2-40B4-BE49-F238E27FC236}">
                <a16:creationId xmlns:a16="http://schemas.microsoft.com/office/drawing/2014/main" id="{C2067C28-32F3-EE5C-B59D-F343124FAF37}"/>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E0214D2B-E26D-D5E6-DDC8-6332B22B7DEA}"/>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495886"/>
          </a:xfrm>
        </p:spPr>
        <p:txBody>
          <a:bodyPr>
            <a:normAutofit/>
          </a:bodyPr>
          <a:lstStyle/>
          <a:p>
            <a:pPr lvl="0"/>
            <a:r>
              <a:rPr sz="1800" dirty="0"/>
              <a:t>Create a stored procedure without any parameters if you want to perform a specific operation that does not require any input.</a:t>
            </a:r>
          </a:p>
          <a:p>
            <a:pPr lvl="0" indent="0">
              <a:buNone/>
            </a:pPr>
            <a:r>
              <a:rPr sz="1400" i="1" dirty="0">
                <a:solidFill>
                  <a:srgbClr val="8F5902"/>
                </a:solidFill>
                <a:latin typeface="Courier"/>
              </a:rPr>
              <a:t>-- Create a stored procedure without parameters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PROCEDURE</a:t>
            </a:r>
            <a:r>
              <a:rPr sz="1400" dirty="0">
                <a:latin typeface="Courier"/>
              </a:rPr>
              <a:t> </a:t>
            </a:r>
            <a:r>
              <a:rPr sz="1400" dirty="0" err="1">
                <a:latin typeface="Courier"/>
              </a:rPr>
              <a:t>employees.GetAllEmployees</a:t>
            </a:r>
            <a:br>
              <a:rPr sz="1400" dirty="0"/>
            </a:br>
            <a:r>
              <a:rPr sz="1400" b="1" dirty="0">
                <a:solidFill>
                  <a:srgbClr val="204A87"/>
                </a:solidFill>
                <a:latin typeface="Courier"/>
              </a:rPr>
              <a:t>AS</a:t>
            </a:r>
            <a:br>
              <a:rPr sz="1400" dirty="0"/>
            </a:br>
            <a:r>
              <a:rPr sz="1400" b="1" dirty="0">
                <a:solidFill>
                  <a:srgbClr val="204A87"/>
                </a:solidFill>
                <a:latin typeface="Courier"/>
              </a:rPr>
              <a:t>BEGIN</a:t>
            </a:r>
            <a:br>
              <a:rPr sz="1400" dirty="0"/>
            </a:br>
            <a:r>
              <a:rPr sz="1400" dirty="0">
                <a:latin typeface="Courier"/>
              </a:rPr>
              <a:t>    </a:t>
            </a: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job</a:t>
            </a:r>
            <a:br>
              <a:rPr sz="1400" dirty="0"/>
            </a:b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r>
              <a:rPr sz="1400" b="1" dirty="0">
                <a:solidFill>
                  <a:srgbClr val="204A87"/>
                </a:solidFill>
                <a:latin typeface="Courier"/>
              </a:rPr>
              <a:t>END</a:t>
            </a:r>
            <a:br>
              <a:rPr sz="1400" dirty="0"/>
            </a:br>
            <a:br>
              <a:rPr sz="1400" dirty="0"/>
            </a:br>
            <a:r>
              <a:rPr sz="1400" i="1" dirty="0">
                <a:solidFill>
                  <a:srgbClr val="8F5902"/>
                </a:solidFill>
                <a:latin typeface="Courier"/>
              </a:rPr>
              <a:t>-- Execute the stored procedure</a:t>
            </a:r>
            <a:br>
              <a:rPr sz="1400" dirty="0"/>
            </a:br>
            <a:r>
              <a:rPr sz="1400" b="1" dirty="0">
                <a:solidFill>
                  <a:srgbClr val="204A87"/>
                </a:solidFill>
                <a:latin typeface="Courier"/>
              </a:rPr>
              <a:t>EXEC</a:t>
            </a:r>
            <a:r>
              <a:rPr sz="1400" dirty="0">
                <a:latin typeface="Courier"/>
              </a:rPr>
              <a:t> </a:t>
            </a:r>
            <a:r>
              <a:rPr sz="1400" dirty="0" err="1">
                <a:latin typeface="Courier"/>
              </a:rPr>
              <a:t>employees.GetAllEmployees</a:t>
            </a:r>
            <a:r>
              <a:rPr sz="1400" dirty="0">
                <a:latin typeface="Courier"/>
              </a:rPr>
              <a:t>;</a:t>
            </a:r>
            <a:endParaRPr sz="1400" dirty="0"/>
          </a:p>
        </p:txBody>
      </p:sp>
      <p:sp>
        <p:nvSpPr>
          <p:cNvPr id="4" name="Title 1">
            <a:extLst>
              <a:ext uri="{FF2B5EF4-FFF2-40B4-BE49-F238E27FC236}">
                <a16:creationId xmlns:a16="http://schemas.microsoft.com/office/drawing/2014/main" id="{7503F50C-7EED-0745-4427-FDD5A5C0850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Procedure with no parameters</a:t>
            </a:r>
          </a:p>
        </p:txBody>
      </p:sp>
      <p:pic>
        <p:nvPicPr>
          <p:cNvPr id="5" name="Picture 4">
            <a:extLst>
              <a:ext uri="{FF2B5EF4-FFF2-40B4-BE49-F238E27FC236}">
                <a16:creationId xmlns:a16="http://schemas.microsoft.com/office/drawing/2014/main" id="{8C1C7A8C-25E0-50A7-95C9-384BB548075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E6D3531-99D3-ACFC-1EB6-41C92E8D8A27}"/>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5AB3B-AA72-2EC6-B4E0-9DEFF3AA6F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1DF26-4D5A-FDD8-7206-EDBAE5328CC6}"/>
              </a:ext>
            </a:extLst>
          </p:cNvPr>
          <p:cNvSpPr>
            <a:spLocks noGrp="1"/>
          </p:cNvSpPr>
          <p:nvPr>
            <p:ph idx="1"/>
          </p:nvPr>
        </p:nvSpPr>
        <p:spPr>
          <a:xfrm>
            <a:off x="457200" y="874514"/>
            <a:ext cx="8229600" cy="3394472"/>
          </a:xfrm>
        </p:spPr>
        <p:txBody>
          <a:bodyPr>
            <a:normAutofit/>
          </a:bodyPr>
          <a:lstStyle/>
          <a:p>
            <a:pPr lvl="0"/>
            <a:r>
              <a:rPr sz="1800" dirty="0"/>
              <a:t>We create a stored procedure named </a:t>
            </a:r>
            <a:r>
              <a:rPr sz="1800" dirty="0" err="1">
                <a:latin typeface="Courier"/>
              </a:rPr>
              <a:t>GetAllEmployees</a:t>
            </a:r>
            <a:r>
              <a:rPr sz="1800" dirty="0"/>
              <a:t> without any parameters.</a:t>
            </a:r>
          </a:p>
          <a:p>
            <a:pPr lvl="0"/>
            <a:r>
              <a:rPr sz="1800" dirty="0"/>
              <a:t>The procedure contains a simple </a:t>
            </a:r>
            <a:r>
              <a:rPr sz="1800" dirty="0">
                <a:latin typeface="Courier"/>
              </a:rPr>
              <a:t>SELECT</a:t>
            </a:r>
            <a:r>
              <a:rPr sz="1800" dirty="0"/>
              <a:t> statement that retrieves the employee ID, employee name, and job title from the emp table.</a:t>
            </a:r>
          </a:p>
          <a:p>
            <a:pPr lvl="0"/>
            <a:r>
              <a:rPr sz="1800" dirty="0"/>
              <a:t>To execute the stored procedure, we use the </a:t>
            </a:r>
            <a:r>
              <a:rPr sz="1800" dirty="0">
                <a:latin typeface="Courier"/>
              </a:rPr>
              <a:t>EXEC</a:t>
            </a:r>
            <a:r>
              <a:rPr sz="1800" dirty="0"/>
              <a:t> statement followed by the name of the procedure.</a:t>
            </a:r>
          </a:p>
        </p:txBody>
      </p:sp>
      <p:sp>
        <p:nvSpPr>
          <p:cNvPr id="4" name="Title 1">
            <a:extLst>
              <a:ext uri="{FF2B5EF4-FFF2-40B4-BE49-F238E27FC236}">
                <a16:creationId xmlns:a16="http://schemas.microsoft.com/office/drawing/2014/main" id="{0F6A309F-1883-6CEF-AAC2-A431DE723946}"/>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Procedure with no parameters</a:t>
            </a:r>
          </a:p>
        </p:txBody>
      </p:sp>
      <p:pic>
        <p:nvPicPr>
          <p:cNvPr id="5" name="Picture 4">
            <a:extLst>
              <a:ext uri="{FF2B5EF4-FFF2-40B4-BE49-F238E27FC236}">
                <a16:creationId xmlns:a16="http://schemas.microsoft.com/office/drawing/2014/main" id="{99636139-57D8-412F-BF40-DF81DC6F8718}"/>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184BB883-55E6-8842-2E3B-495F85F83A27}"/>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44880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932413"/>
          </a:xfrm>
        </p:spPr>
        <p:txBody>
          <a:bodyPr>
            <a:normAutofit/>
          </a:bodyPr>
          <a:lstStyle/>
          <a:p>
            <a:pPr lvl="0"/>
            <a:r>
              <a:rPr sz="1800" dirty="0"/>
              <a:t>Create stored procedures with input parameters to pass values to the procedure when it is executed.</a:t>
            </a:r>
          </a:p>
          <a:p>
            <a:pPr lvl="0" indent="0">
              <a:buNone/>
            </a:pPr>
            <a:r>
              <a:rPr sz="1400" i="1" dirty="0">
                <a:solidFill>
                  <a:srgbClr val="8F5902"/>
                </a:solidFill>
                <a:latin typeface="Courier"/>
              </a:rPr>
              <a:t>-- Create a stored procedure with an input parameter for the department name</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PROCEDURE</a:t>
            </a:r>
            <a:r>
              <a:rPr sz="1400" dirty="0">
                <a:latin typeface="Courier"/>
              </a:rPr>
              <a:t> </a:t>
            </a:r>
            <a:r>
              <a:rPr sz="1400" dirty="0" err="1">
                <a:latin typeface="Courier"/>
              </a:rPr>
              <a:t>employees.GetEmployeesByDepartmentName</a:t>
            </a:r>
            <a:br>
              <a:rPr sz="1400" dirty="0"/>
            </a:br>
            <a:r>
              <a:rPr sz="1400" dirty="0">
                <a:latin typeface="Courier"/>
              </a:rPr>
              <a:t>    @DeptName </a:t>
            </a:r>
            <a:r>
              <a:rPr sz="1400" dirty="0">
                <a:solidFill>
                  <a:srgbClr val="204A87"/>
                </a:solidFill>
                <a:latin typeface="Courier"/>
              </a:rPr>
              <a:t>VARCHAR</a:t>
            </a:r>
            <a:r>
              <a:rPr sz="1400" dirty="0">
                <a:latin typeface="Courier"/>
              </a:rPr>
              <a:t>(</a:t>
            </a:r>
            <a:r>
              <a:rPr sz="1400" dirty="0">
                <a:solidFill>
                  <a:srgbClr val="0000CF"/>
                </a:solidFill>
                <a:latin typeface="Courier"/>
              </a:rPr>
              <a:t>100</a:t>
            </a:r>
            <a:r>
              <a:rPr sz="1400" dirty="0">
                <a:latin typeface="Courier"/>
              </a:rPr>
              <a:t>)</a:t>
            </a:r>
            <a:br>
              <a:rPr sz="1400" dirty="0"/>
            </a:br>
            <a:r>
              <a:rPr sz="1400" b="1" dirty="0">
                <a:solidFill>
                  <a:srgbClr val="204A87"/>
                </a:solidFill>
                <a:latin typeface="Courier"/>
              </a:rPr>
              <a:t>AS</a:t>
            </a:r>
            <a:br>
              <a:rPr sz="1400" dirty="0"/>
            </a:br>
            <a:r>
              <a:rPr sz="1400" b="1" dirty="0">
                <a:solidFill>
                  <a:srgbClr val="204A87"/>
                </a:solidFill>
                <a:latin typeface="Courier"/>
              </a:rPr>
              <a:t>BEGIN</a:t>
            </a:r>
            <a:br>
              <a:rPr sz="1400" dirty="0"/>
            </a:br>
            <a:r>
              <a:rPr sz="1400" dirty="0">
                <a:latin typeface="Courier"/>
              </a:rPr>
              <a:t>    </a:t>
            </a:r>
            <a:r>
              <a:rPr sz="1400" b="1" dirty="0">
                <a:solidFill>
                  <a:srgbClr val="204A87"/>
                </a:solidFill>
                <a:latin typeface="Courier"/>
              </a:rPr>
              <a:t>SELECT</a:t>
            </a:r>
            <a:r>
              <a:rPr sz="1400" dirty="0">
                <a:latin typeface="Courier"/>
              </a:rPr>
              <a:t> </a:t>
            </a:r>
            <a:r>
              <a:rPr sz="1400" dirty="0" err="1">
                <a:latin typeface="Courier"/>
              </a:rPr>
              <a:t>e.empno</a:t>
            </a:r>
            <a:r>
              <a:rPr sz="1400" dirty="0">
                <a:latin typeface="Courier"/>
              </a:rPr>
              <a:t>, </a:t>
            </a:r>
            <a:r>
              <a:rPr sz="1400" dirty="0" err="1">
                <a:latin typeface="Courier"/>
              </a:rPr>
              <a:t>e.ename</a:t>
            </a:r>
            <a:r>
              <a:rPr sz="1400" dirty="0">
                <a:latin typeface="Courier"/>
              </a:rPr>
              <a:t>, </a:t>
            </a:r>
            <a:r>
              <a:rPr sz="1400" dirty="0" err="1">
                <a:latin typeface="Courier"/>
              </a:rPr>
              <a:t>e.job</a:t>
            </a:r>
            <a:r>
              <a:rPr sz="1400" dirty="0">
                <a:latin typeface="Courier"/>
              </a:rPr>
              <a:t>, </a:t>
            </a:r>
            <a:r>
              <a:rPr sz="1400" dirty="0" err="1">
                <a:latin typeface="Courier"/>
              </a:rPr>
              <a:t>d.dname</a:t>
            </a:r>
            <a:br>
              <a:rPr sz="1400" dirty="0"/>
            </a:b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br>
              <a:rPr sz="1400" dirty="0"/>
            </a:br>
            <a:r>
              <a:rPr sz="1400" dirty="0">
                <a:latin typeface="Courier"/>
              </a:rPr>
              <a:t>    </a:t>
            </a:r>
            <a:r>
              <a:rPr sz="1400" b="1" dirty="0">
                <a:solidFill>
                  <a:srgbClr val="204A87"/>
                </a:solidFill>
                <a:latin typeface="Courier"/>
              </a:rPr>
              <a:t>JOIN</a:t>
            </a:r>
            <a:r>
              <a:rPr sz="1400" dirty="0">
                <a:latin typeface="Courier"/>
              </a:rPr>
              <a:t> </a:t>
            </a:r>
            <a:r>
              <a:rPr sz="1400" dirty="0" err="1">
                <a:latin typeface="Courier"/>
              </a:rPr>
              <a:t>employees.dept</a:t>
            </a:r>
            <a:r>
              <a:rPr sz="1400" dirty="0">
                <a:latin typeface="Courier"/>
              </a:rPr>
              <a:t> d </a:t>
            </a:r>
            <a:r>
              <a:rPr sz="1400" b="1" dirty="0">
                <a:solidFill>
                  <a:srgbClr val="204A87"/>
                </a:solidFill>
                <a:latin typeface="Courier"/>
              </a:rPr>
              <a:t>ON</a:t>
            </a:r>
            <a:r>
              <a:rPr sz="1400" dirty="0">
                <a:latin typeface="Courier"/>
              </a:rPr>
              <a:t> </a:t>
            </a:r>
            <a:r>
              <a:rPr sz="1400" dirty="0" err="1">
                <a:latin typeface="Courier"/>
              </a:rPr>
              <a:t>e.deptno</a:t>
            </a:r>
            <a:r>
              <a:rPr sz="1400" dirty="0">
                <a:latin typeface="Courier"/>
              </a:rPr>
              <a:t> </a:t>
            </a:r>
            <a:r>
              <a:rPr sz="1400" b="1" dirty="0">
                <a:solidFill>
                  <a:srgbClr val="CE5C00"/>
                </a:solidFill>
                <a:latin typeface="Courier"/>
              </a:rPr>
              <a:t>=</a:t>
            </a:r>
            <a:r>
              <a:rPr sz="1400" dirty="0">
                <a:latin typeface="Courier"/>
              </a:rPr>
              <a:t> </a:t>
            </a:r>
            <a:r>
              <a:rPr sz="1400" dirty="0" err="1">
                <a:latin typeface="Courier"/>
              </a:rPr>
              <a:t>d.deptno</a:t>
            </a:r>
            <a:br>
              <a:rPr sz="1400" dirty="0"/>
            </a:br>
            <a:r>
              <a:rPr sz="1400" dirty="0">
                <a:latin typeface="Courier"/>
              </a:rPr>
              <a:t>    </a:t>
            </a:r>
            <a:r>
              <a:rPr sz="1400" b="1" dirty="0">
                <a:solidFill>
                  <a:srgbClr val="204A87"/>
                </a:solidFill>
                <a:latin typeface="Courier"/>
              </a:rPr>
              <a:t>WHERE</a:t>
            </a:r>
            <a:r>
              <a:rPr sz="1400" dirty="0">
                <a:latin typeface="Courier"/>
              </a:rPr>
              <a:t> </a:t>
            </a:r>
            <a:r>
              <a:rPr sz="1400" dirty="0" err="1">
                <a:latin typeface="Courier"/>
              </a:rPr>
              <a:t>d.dname</a:t>
            </a:r>
            <a:r>
              <a:rPr sz="1400" dirty="0">
                <a:latin typeface="Courier"/>
              </a:rPr>
              <a:t> </a:t>
            </a:r>
            <a:r>
              <a:rPr sz="1400" b="1" dirty="0">
                <a:solidFill>
                  <a:srgbClr val="CE5C00"/>
                </a:solidFill>
                <a:latin typeface="Courier"/>
              </a:rPr>
              <a:t>=</a:t>
            </a:r>
            <a:r>
              <a:rPr sz="1400" dirty="0">
                <a:latin typeface="Courier"/>
              </a:rPr>
              <a:t> @DeptName;</a:t>
            </a:r>
            <a:br>
              <a:rPr sz="1400" dirty="0"/>
            </a:br>
            <a:r>
              <a:rPr sz="1400" b="1" dirty="0">
                <a:solidFill>
                  <a:srgbClr val="204A87"/>
                </a:solidFill>
                <a:latin typeface="Courier"/>
              </a:rPr>
              <a:t>END</a:t>
            </a:r>
            <a:br>
              <a:rPr sz="1400" dirty="0"/>
            </a:br>
            <a:br>
              <a:rPr sz="1400" dirty="0"/>
            </a:br>
            <a:r>
              <a:rPr sz="1400" i="1" dirty="0">
                <a:solidFill>
                  <a:srgbClr val="8F5902"/>
                </a:solidFill>
                <a:latin typeface="Courier"/>
              </a:rPr>
              <a:t>-- Execute the stored procedure with the department name 'accounting'</a:t>
            </a:r>
            <a:br>
              <a:rPr sz="1400" dirty="0"/>
            </a:br>
            <a:r>
              <a:rPr sz="1400" b="1" dirty="0">
                <a:solidFill>
                  <a:srgbClr val="204A87"/>
                </a:solidFill>
                <a:latin typeface="Courier"/>
              </a:rPr>
              <a:t>EXEC</a:t>
            </a:r>
            <a:r>
              <a:rPr sz="1400" dirty="0">
                <a:latin typeface="Courier"/>
              </a:rPr>
              <a:t> </a:t>
            </a:r>
            <a:r>
              <a:rPr sz="1400" dirty="0" err="1">
                <a:latin typeface="Courier"/>
              </a:rPr>
              <a:t>employees.GetEmployeesByDepartmentName</a:t>
            </a:r>
            <a:r>
              <a:rPr sz="1400" dirty="0">
                <a:latin typeface="Courier"/>
              </a:rPr>
              <a:t> @DeptName </a:t>
            </a:r>
            <a:r>
              <a:rPr sz="1400" b="1" dirty="0">
                <a:solidFill>
                  <a:srgbClr val="CE5C00"/>
                </a:solidFill>
                <a:latin typeface="Courier"/>
              </a:rPr>
              <a:t>=</a:t>
            </a:r>
            <a:r>
              <a:rPr sz="1400" dirty="0">
                <a:latin typeface="Courier"/>
              </a:rPr>
              <a:t> </a:t>
            </a:r>
            <a:r>
              <a:rPr sz="1400" dirty="0">
                <a:solidFill>
                  <a:srgbClr val="4E9A06"/>
                </a:solidFill>
                <a:latin typeface="Courier"/>
              </a:rPr>
              <a:t>'accounting'</a:t>
            </a: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103C9567-E615-2FDA-5FD3-B61BBB1F0E85}"/>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Procedure with Input Parameter</a:t>
            </a:r>
          </a:p>
        </p:txBody>
      </p:sp>
      <p:pic>
        <p:nvPicPr>
          <p:cNvPr id="5" name="Picture 4">
            <a:extLst>
              <a:ext uri="{FF2B5EF4-FFF2-40B4-BE49-F238E27FC236}">
                <a16:creationId xmlns:a16="http://schemas.microsoft.com/office/drawing/2014/main" id="{66BA38E1-76D7-61C8-DF58-FC67FBE85DC8}"/>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90487A3-915E-6EF4-654A-3D7C8F09592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932413"/>
          </a:xfrm>
        </p:spPr>
        <p:txBody>
          <a:bodyPr>
            <a:normAutofit lnSpcReduction="10000"/>
          </a:bodyPr>
          <a:lstStyle/>
          <a:p>
            <a:pPr lvl="0"/>
            <a:r>
              <a:rPr sz="1800" dirty="0"/>
              <a:t>Create stored procedures with output parameters that allow you to return a value back to the caller. Output parameters can be particularly useful for returning status information, counts, or values calculated within the procedure.</a:t>
            </a:r>
          </a:p>
          <a:p>
            <a:pPr lvl="0" indent="0">
              <a:buNone/>
            </a:pPr>
            <a:r>
              <a:rPr sz="1100" i="1" dirty="0">
                <a:solidFill>
                  <a:srgbClr val="8F5902"/>
                </a:solidFill>
                <a:latin typeface="Courier"/>
              </a:rPr>
              <a:t>-- Create a stored procedure that counts the number of employees in a specified</a:t>
            </a:r>
            <a:br>
              <a:rPr sz="1100" dirty="0"/>
            </a:br>
            <a:r>
              <a:rPr sz="1100" i="1" dirty="0">
                <a:solidFill>
                  <a:srgbClr val="8F5902"/>
                </a:solidFill>
                <a:latin typeface="Courier"/>
              </a:rPr>
              <a:t>-- department(input) and returns this count as an output parameter.</a:t>
            </a:r>
            <a:br>
              <a:rPr sz="1100" dirty="0"/>
            </a:br>
            <a:r>
              <a:rPr sz="1100" b="1" dirty="0">
                <a:solidFill>
                  <a:srgbClr val="204A87"/>
                </a:solidFill>
                <a:latin typeface="Courier"/>
              </a:rPr>
              <a:t>CREATE</a:t>
            </a:r>
            <a:r>
              <a:rPr sz="1100" dirty="0">
                <a:latin typeface="Courier"/>
              </a:rPr>
              <a:t> </a:t>
            </a:r>
            <a:r>
              <a:rPr sz="1100" b="1" dirty="0">
                <a:solidFill>
                  <a:srgbClr val="204A87"/>
                </a:solidFill>
                <a:latin typeface="Courier"/>
              </a:rPr>
              <a:t>PROCEDURE</a:t>
            </a:r>
            <a:r>
              <a:rPr sz="1100" dirty="0">
                <a:latin typeface="Courier"/>
              </a:rPr>
              <a:t> </a:t>
            </a:r>
            <a:r>
              <a:rPr sz="1100" dirty="0" err="1">
                <a:latin typeface="Courier"/>
              </a:rPr>
              <a:t>employees.GetEmployeeCountByDepartment</a:t>
            </a:r>
            <a:br>
              <a:rPr sz="1100" dirty="0"/>
            </a:br>
            <a:r>
              <a:rPr sz="1100" dirty="0">
                <a:latin typeface="Courier"/>
              </a:rPr>
              <a:t>    @DeptID </a:t>
            </a:r>
            <a:r>
              <a:rPr sz="1100" dirty="0">
                <a:solidFill>
                  <a:srgbClr val="204A87"/>
                </a:solidFill>
                <a:latin typeface="Courier"/>
              </a:rPr>
              <a:t>INT</a:t>
            </a:r>
            <a:r>
              <a:rPr sz="1100" dirty="0">
                <a:latin typeface="Courier"/>
              </a:rPr>
              <a:t>,                     </a:t>
            </a:r>
            <a:r>
              <a:rPr sz="1100" i="1" dirty="0">
                <a:solidFill>
                  <a:srgbClr val="8F5902"/>
                </a:solidFill>
                <a:latin typeface="Courier"/>
              </a:rPr>
              <a:t>-- Input parameter for department ID</a:t>
            </a:r>
            <a:br>
              <a:rPr sz="1100" dirty="0"/>
            </a:br>
            <a:r>
              <a:rPr sz="1100" dirty="0">
                <a:latin typeface="Courier"/>
              </a:rPr>
              <a:t>    @EmployeeCount </a:t>
            </a:r>
            <a:r>
              <a:rPr sz="1100" dirty="0">
                <a:solidFill>
                  <a:srgbClr val="204A87"/>
                </a:solidFill>
                <a:latin typeface="Courier"/>
              </a:rPr>
              <a:t>INT</a:t>
            </a:r>
            <a:r>
              <a:rPr sz="1100" dirty="0">
                <a:latin typeface="Courier"/>
              </a:rPr>
              <a:t> OUTPUT        </a:t>
            </a:r>
            <a:r>
              <a:rPr sz="1100" i="1" dirty="0">
                <a:solidFill>
                  <a:srgbClr val="8F5902"/>
                </a:solidFill>
                <a:latin typeface="Courier"/>
              </a:rPr>
              <a:t>-- Output parameter to hold the count</a:t>
            </a:r>
            <a:br>
              <a:rPr sz="1100" dirty="0"/>
            </a:br>
            <a:r>
              <a:rPr sz="1100" b="1" dirty="0">
                <a:solidFill>
                  <a:srgbClr val="204A87"/>
                </a:solidFill>
                <a:latin typeface="Courier"/>
              </a:rPr>
              <a:t>AS</a:t>
            </a:r>
            <a:br>
              <a:rPr sz="1100" dirty="0"/>
            </a:br>
            <a:r>
              <a:rPr sz="1100" b="1" dirty="0">
                <a:solidFill>
                  <a:srgbClr val="204A87"/>
                </a:solidFill>
                <a:latin typeface="Courier"/>
              </a:rPr>
              <a:t>BEGIN</a:t>
            </a:r>
            <a:br>
              <a:rPr sz="1100" dirty="0"/>
            </a:br>
            <a:r>
              <a:rPr sz="1100" dirty="0">
                <a:latin typeface="Courier"/>
              </a:rPr>
              <a:t>    </a:t>
            </a:r>
            <a:r>
              <a:rPr sz="1100" b="1" dirty="0">
                <a:solidFill>
                  <a:srgbClr val="204A87"/>
                </a:solidFill>
                <a:latin typeface="Courier"/>
              </a:rPr>
              <a:t>SELECT</a:t>
            </a:r>
            <a:r>
              <a:rPr sz="1100" dirty="0">
                <a:latin typeface="Courier"/>
              </a:rPr>
              <a:t> @EmployeeCount </a:t>
            </a:r>
            <a:r>
              <a:rPr sz="1100" b="1" dirty="0">
                <a:solidFill>
                  <a:srgbClr val="CE5C00"/>
                </a:solidFill>
                <a:latin typeface="Courier"/>
              </a:rPr>
              <a:t>=</a:t>
            </a:r>
            <a:r>
              <a:rPr sz="1100" dirty="0">
                <a:latin typeface="Courier"/>
              </a:rPr>
              <a:t> </a:t>
            </a:r>
            <a:r>
              <a:rPr sz="1100" b="1" dirty="0">
                <a:solidFill>
                  <a:srgbClr val="204A87"/>
                </a:solidFill>
                <a:latin typeface="Courier"/>
              </a:rPr>
              <a:t>COUNT</a:t>
            </a:r>
            <a:r>
              <a:rPr sz="1100" dirty="0">
                <a:latin typeface="Courier"/>
              </a:rPr>
              <a:t>(</a:t>
            </a:r>
            <a:r>
              <a:rPr sz="1100" b="1" dirty="0">
                <a:solidFill>
                  <a:srgbClr val="CE5C00"/>
                </a:solidFill>
                <a:latin typeface="Courier"/>
              </a:rPr>
              <a:t>*</a:t>
            </a:r>
            <a:r>
              <a:rPr sz="1100" dirty="0">
                <a:latin typeface="Courier"/>
              </a:rPr>
              <a:t>)</a:t>
            </a:r>
            <a:br>
              <a:rPr sz="1100" dirty="0"/>
            </a:br>
            <a:r>
              <a:rPr sz="1100" dirty="0">
                <a:latin typeface="Courier"/>
              </a:rPr>
              <a:t>    </a:t>
            </a:r>
            <a:r>
              <a:rPr sz="1100" b="1" dirty="0">
                <a:solidFill>
                  <a:srgbClr val="204A87"/>
                </a:solidFill>
                <a:latin typeface="Courier"/>
              </a:rPr>
              <a:t>FROM</a:t>
            </a:r>
            <a:r>
              <a:rPr sz="1100" dirty="0">
                <a:latin typeface="Courier"/>
              </a:rPr>
              <a:t> </a:t>
            </a:r>
            <a:r>
              <a:rPr sz="1100" dirty="0" err="1">
                <a:latin typeface="Courier"/>
              </a:rPr>
              <a:t>employees.emp</a:t>
            </a:r>
            <a:br>
              <a:rPr sz="1100" dirty="0"/>
            </a:br>
            <a:r>
              <a:rPr sz="1100" dirty="0">
                <a:latin typeface="Courier"/>
              </a:rPr>
              <a:t>    </a:t>
            </a:r>
            <a:r>
              <a:rPr sz="1100" b="1" dirty="0">
                <a:solidFill>
                  <a:srgbClr val="204A87"/>
                </a:solidFill>
                <a:latin typeface="Courier"/>
              </a:rPr>
              <a:t>WHERE</a:t>
            </a:r>
            <a:r>
              <a:rPr sz="1100" dirty="0">
                <a:latin typeface="Courier"/>
              </a:rPr>
              <a:t> </a:t>
            </a:r>
            <a:r>
              <a:rPr sz="1100" dirty="0" err="1">
                <a:latin typeface="Courier"/>
              </a:rPr>
              <a:t>deptno</a:t>
            </a:r>
            <a:r>
              <a:rPr sz="1100" dirty="0">
                <a:latin typeface="Courier"/>
              </a:rPr>
              <a:t> </a:t>
            </a:r>
            <a:r>
              <a:rPr sz="1100" b="1" dirty="0">
                <a:solidFill>
                  <a:srgbClr val="CE5C00"/>
                </a:solidFill>
                <a:latin typeface="Courier"/>
              </a:rPr>
              <a:t>=</a:t>
            </a:r>
            <a:r>
              <a:rPr sz="1100" dirty="0">
                <a:latin typeface="Courier"/>
              </a:rPr>
              <a:t> @DeptID;</a:t>
            </a:r>
            <a:br>
              <a:rPr sz="1100" dirty="0"/>
            </a:br>
            <a:r>
              <a:rPr sz="1100" b="1" dirty="0">
                <a:solidFill>
                  <a:srgbClr val="204A87"/>
                </a:solidFill>
                <a:latin typeface="Courier"/>
              </a:rPr>
              <a:t>END</a:t>
            </a:r>
            <a:br>
              <a:rPr sz="1100" dirty="0"/>
            </a:br>
            <a:br>
              <a:rPr sz="1100" dirty="0"/>
            </a:br>
            <a:r>
              <a:rPr sz="1100" i="1" dirty="0">
                <a:solidFill>
                  <a:srgbClr val="8F5902"/>
                </a:solidFill>
                <a:latin typeface="Courier"/>
              </a:rPr>
              <a:t>-- Declare a variable to hold the output value</a:t>
            </a:r>
            <a:br>
              <a:rPr sz="1100" dirty="0"/>
            </a:br>
            <a:r>
              <a:rPr sz="1100" b="1" dirty="0">
                <a:solidFill>
                  <a:srgbClr val="204A87"/>
                </a:solidFill>
                <a:latin typeface="Courier"/>
              </a:rPr>
              <a:t>DECLARE</a:t>
            </a:r>
            <a:r>
              <a:rPr sz="1100" dirty="0">
                <a:latin typeface="Courier"/>
              </a:rPr>
              <a:t> @Count </a:t>
            </a:r>
            <a:r>
              <a:rPr sz="1100" dirty="0">
                <a:solidFill>
                  <a:srgbClr val="204A87"/>
                </a:solidFill>
                <a:latin typeface="Courier"/>
              </a:rPr>
              <a:t>INT</a:t>
            </a:r>
            <a:r>
              <a:rPr sz="1100" dirty="0">
                <a:latin typeface="Courier"/>
              </a:rPr>
              <a:t>;</a:t>
            </a:r>
            <a:br>
              <a:rPr sz="1100" dirty="0"/>
            </a:br>
            <a:r>
              <a:rPr sz="1100" i="1" dirty="0">
                <a:solidFill>
                  <a:srgbClr val="8F5902"/>
                </a:solidFill>
                <a:latin typeface="Courier"/>
              </a:rPr>
              <a:t>-- Execute the stored procedure</a:t>
            </a:r>
            <a:br>
              <a:rPr sz="1100" dirty="0"/>
            </a:br>
            <a:r>
              <a:rPr sz="1100" b="1" dirty="0">
                <a:solidFill>
                  <a:srgbClr val="204A87"/>
                </a:solidFill>
                <a:latin typeface="Courier"/>
              </a:rPr>
              <a:t>EXEC</a:t>
            </a:r>
            <a:r>
              <a:rPr sz="1100" dirty="0">
                <a:latin typeface="Courier"/>
              </a:rPr>
              <a:t> </a:t>
            </a:r>
            <a:r>
              <a:rPr sz="1100" dirty="0" err="1">
                <a:latin typeface="Courier"/>
              </a:rPr>
              <a:t>employees.GetEmployeeCountByDepartment</a:t>
            </a:r>
            <a:r>
              <a:rPr sz="1100" dirty="0">
                <a:latin typeface="Courier"/>
              </a:rPr>
              <a:t> @DeptID </a:t>
            </a:r>
            <a:r>
              <a:rPr sz="1100" b="1" dirty="0">
                <a:solidFill>
                  <a:srgbClr val="CE5C00"/>
                </a:solidFill>
                <a:latin typeface="Courier"/>
              </a:rPr>
              <a:t>=</a:t>
            </a:r>
            <a:r>
              <a:rPr sz="1100" dirty="0">
                <a:latin typeface="Courier"/>
              </a:rPr>
              <a:t> </a:t>
            </a:r>
            <a:r>
              <a:rPr sz="1100" dirty="0">
                <a:solidFill>
                  <a:srgbClr val="0000CF"/>
                </a:solidFill>
                <a:latin typeface="Courier"/>
              </a:rPr>
              <a:t>20</a:t>
            </a:r>
            <a:r>
              <a:rPr sz="1100" dirty="0">
                <a:latin typeface="Courier"/>
              </a:rPr>
              <a:t>, @EmployeeCount </a:t>
            </a:r>
            <a:r>
              <a:rPr sz="1100" b="1" dirty="0">
                <a:solidFill>
                  <a:srgbClr val="CE5C00"/>
                </a:solidFill>
                <a:latin typeface="Courier"/>
              </a:rPr>
              <a:t>=</a:t>
            </a:r>
            <a:r>
              <a:rPr sz="1100" dirty="0">
                <a:latin typeface="Courier"/>
              </a:rPr>
              <a:t> @Count OUTPUT;</a:t>
            </a:r>
            <a:br>
              <a:rPr sz="1100" dirty="0"/>
            </a:br>
            <a:r>
              <a:rPr sz="1100" i="1" dirty="0">
                <a:solidFill>
                  <a:srgbClr val="8F5902"/>
                </a:solidFill>
                <a:latin typeface="Courier"/>
              </a:rPr>
              <a:t>-- Display the result</a:t>
            </a:r>
            <a:br>
              <a:rPr sz="1100" dirty="0"/>
            </a:br>
            <a:r>
              <a:rPr sz="1100" dirty="0">
                <a:latin typeface="Courier"/>
              </a:rPr>
              <a:t>PRINT </a:t>
            </a:r>
            <a:r>
              <a:rPr sz="1100" dirty="0">
                <a:solidFill>
                  <a:srgbClr val="4E9A06"/>
                </a:solidFill>
                <a:latin typeface="Courier"/>
              </a:rPr>
              <a:t>'Number of employees in department: '</a:t>
            </a:r>
            <a:r>
              <a:rPr sz="1100" dirty="0">
                <a:latin typeface="Courier"/>
              </a:rPr>
              <a:t> </a:t>
            </a:r>
            <a:r>
              <a:rPr sz="1100" b="1" dirty="0">
                <a:solidFill>
                  <a:srgbClr val="CE5C00"/>
                </a:solidFill>
                <a:latin typeface="Courier"/>
              </a:rPr>
              <a:t>+</a:t>
            </a:r>
            <a:r>
              <a:rPr sz="1100" dirty="0">
                <a:latin typeface="Courier"/>
              </a:rPr>
              <a:t> </a:t>
            </a:r>
            <a:r>
              <a:rPr sz="1100" b="1" dirty="0">
                <a:solidFill>
                  <a:srgbClr val="204A87"/>
                </a:solidFill>
                <a:latin typeface="Courier"/>
              </a:rPr>
              <a:t>CAST</a:t>
            </a:r>
            <a:r>
              <a:rPr sz="1100" dirty="0">
                <a:latin typeface="Courier"/>
              </a:rPr>
              <a:t>(@Count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a:t>
            </a:r>
            <a:endParaRPr sz="1800" dirty="0"/>
          </a:p>
        </p:txBody>
      </p:sp>
      <p:sp>
        <p:nvSpPr>
          <p:cNvPr id="4" name="Title 1">
            <a:extLst>
              <a:ext uri="{FF2B5EF4-FFF2-40B4-BE49-F238E27FC236}">
                <a16:creationId xmlns:a16="http://schemas.microsoft.com/office/drawing/2014/main" id="{FCF4D5EC-2E85-0C3A-CDE2-DAA4CB420A02}"/>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Procedure with Output param</a:t>
            </a:r>
          </a:p>
        </p:txBody>
      </p:sp>
      <p:pic>
        <p:nvPicPr>
          <p:cNvPr id="5" name="Picture 4">
            <a:extLst>
              <a:ext uri="{FF2B5EF4-FFF2-40B4-BE49-F238E27FC236}">
                <a16:creationId xmlns:a16="http://schemas.microsoft.com/office/drawing/2014/main" id="{2A39E35E-773B-1279-A1A7-B2DAD783EFB3}"/>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D22DA44-8114-39BB-83FB-EF7666B24D8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9C11E-F36E-DFA9-3A46-F9B4B4BD20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F655B-8695-CFA7-8F6B-C3B02CC21257}"/>
              </a:ext>
            </a:extLst>
          </p:cNvPr>
          <p:cNvSpPr>
            <a:spLocks noGrp="1"/>
          </p:cNvSpPr>
          <p:nvPr>
            <p:ph idx="1"/>
          </p:nvPr>
        </p:nvSpPr>
        <p:spPr>
          <a:xfrm>
            <a:off x="457200" y="874514"/>
            <a:ext cx="8229600" cy="3827086"/>
          </a:xfrm>
        </p:spPr>
        <p:txBody>
          <a:bodyPr>
            <a:normAutofit/>
          </a:bodyPr>
          <a:lstStyle/>
          <a:p>
            <a:pPr lvl="0"/>
            <a:r>
              <a:rPr sz="1800" dirty="0"/>
              <a:t>We create a stored procedure named </a:t>
            </a:r>
            <a:r>
              <a:rPr sz="1800" dirty="0" err="1">
                <a:latin typeface="Courier"/>
              </a:rPr>
              <a:t>employees.GetEmployeeCountByDepartment</a:t>
            </a:r>
            <a:r>
              <a:rPr sz="1800" dirty="0"/>
              <a:t> with two parameters:</a:t>
            </a:r>
          </a:p>
          <a:p>
            <a:pPr lvl="1"/>
            <a:r>
              <a:rPr sz="1800" dirty="0">
                <a:latin typeface="Courier"/>
              </a:rPr>
              <a:t>@DeptID</a:t>
            </a:r>
            <a:r>
              <a:rPr sz="1800" dirty="0"/>
              <a:t>: An input parameter of type INT that specifies which department to count employees in.</a:t>
            </a:r>
          </a:p>
          <a:p>
            <a:pPr lvl="1"/>
            <a:r>
              <a:rPr sz="1800" dirty="0">
                <a:latin typeface="Courier"/>
              </a:rPr>
              <a:t>@EmployeeCount</a:t>
            </a:r>
            <a:r>
              <a:rPr sz="1800" dirty="0"/>
              <a:t>: An output parameter of type INT that will hold the count of employees.</a:t>
            </a:r>
          </a:p>
          <a:p>
            <a:pPr lvl="0"/>
            <a:r>
              <a:rPr sz="1800" dirty="0"/>
              <a:t>Inside the procedure, a </a:t>
            </a:r>
            <a:r>
              <a:rPr sz="1800" dirty="0">
                <a:latin typeface="Courier"/>
              </a:rPr>
              <a:t>SELECT</a:t>
            </a:r>
            <a:r>
              <a:rPr sz="1800" dirty="0"/>
              <a:t> statement calculates the number of employees in the specified department (</a:t>
            </a:r>
            <a:r>
              <a:rPr sz="1800" dirty="0">
                <a:latin typeface="Courier"/>
              </a:rPr>
              <a:t>@DeptID</a:t>
            </a:r>
            <a:r>
              <a:rPr sz="1800" dirty="0"/>
              <a:t>) and assigns this count to the output parameter (</a:t>
            </a:r>
            <a:r>
              <a:rPr sz="1800" dirty="0">
                <a:latin typeface="Courier"/>
              </a:rPr>
              <a:t>@EmployeeCount</a:t>
            </a:r>
            <a:r>
              <a:rPr sz="1800" dirty="0"/>
              <a:t>).</a:t>
            </a:r>
          </a:p>
        </p:txBody>
      </p:sp>
      <p:sp>
        <p:nvSpPr>
          <p:cNvPr id="4" name="Title 1">
            <a:extLst>
              <a:ext uri="{FF2B5EF4-FFF2-40B4-BE49-F238E27FC236}">
                <a16:creationId xmlns:a16="http://schemas.microsoft.com/office/drawing/2014/main" id="{87B8F222-346C-A351-3073-60CD7749A9BC}"/>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Procedure with Output param</a:t>
            </a:r>
          </a:p>
        </p:txBody>
      </p:sp>
      <p:pic>
        <p:nvPicPr>
          <p:cNvPr id="5" name="Picture 4">
            <a:extLst>
              <a:ext uri="{FF2B5EF4-FFF2-40B4-BE49-F238E27FC236}">
                <a16:creationId xmlns:a16="http://schemas.microsoft.com/office/drawing/2014/main" id="{C63BC471-39B1-4711-FF6D-3AC5E630F83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3BD453E-07D2-7AA9-7FB8-69D3E5E5F41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284545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BD2AE-1CDB-2599-F700-DF9AEBD0E9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C073C-2EE4-E1B1-9BAD-8FAA6621BE93}"/>
              </a:ext>
            </a:extLst>
          </p:cNvPr>
          <p:cNvSpPr>
            <a:spLocks noGrp="1"/>
          </p:cNvSpPr>
          <p:nvPr>
            <p:ph idx="1"/>
          </p:nvPr>
        </p:nvSpPr>
        <p:spPr>
          <a:xfrm>
            <a:off x="457200" y="874514"/>
            <a:ext cx="8229600" cy="3819886"/>
          </a:xfrm>
        </p:spPr>
        <p:txBody>
          <a:bodyPr>
            <a:normAutofit/>
          </a:bodyPr>
          <a:lstStyle/>
          <a:p>
            <a:pPr lvl="0"/>
            <a:r>
              <a:rPr sz="1800" dirty="0"/>
              <a:t>To execute the procedure, you must declare a variable (@Count) to hold the output value.</a:t>
            </a:r>
          </a:p>
          <a:p>
            <a:pPr lvl="0"/>
            <a:r>
              <a:rPr sz="1800" dirty="0"/>
              <a:t>The stored procedure is then called using </a:t>
            </a:r>
            <a:r>
              <a:rPr sz="1800" dirty="0">
                <a:latin typeface="Courier"/>
              </a:rPr>
              <a:t>EXEC</a:t>
            </a:r>
            <a:r>
              <a:rPr sz="1800" dirty="0"/>
              <a:t>, specifying the input parameter and passing the variable as the output parameter with the </a:t>
            </a:r>
            <a:r>
              <a:rPr sz="1800" dirty="0">
                <a:latin typeface="Courier"/>
              </a:rPr>
              <a:t>OUTPUT</a:t>
            </a:r>
            <a:r>
              <a:rPr sz="1800" dirty="0"/>
              <a:t> keyword.</a:t>
            </a:r>
          </a:p>
          <a:p>
            <a:pPr lvl="0"/>
            <a:r>
              <a:rPr sz="1800" dirty="0"/>
              <a:t>After execution, the value of the output parameter is stored in the variable </a:t>
            </a:r>
            <a:r>
              <a:rPr sz="1800" dirty="0">
                <a:latin typeface="Courier"/>
              </a:rPr>
              <a:t>@Count</a:t>
            </a:r>
            <a:r>
              <a:rPr sz="1800" dirty="0"/>
              <a:t>, which can then be used in the calling environment, such as displaying the result.</a:t>
            </a:r>
          </a:p>
        </p:txBody>
      </p:sp>
      <p:sp>
        <p:nvSpPr>
          <p:cNvPr id="4" name="Title 1">
            <a:extLst>
              <a:ext uri="{FF2B5EF4-FFF2-40B4-BE49-F238E27FC236}">
                <a16:creationId xmlns:a16="http://schemas.microsoft.com/office/drawing/2014/main" id="{14200A88-C117-D32A-4D34-33E1A546EA81}"/>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Procedure with Output param</a:t>
            </a:r>
          </a:p>
        </p:txBody>
      </p:sp>
      <p:pic>
        <p:nvPicPr>
          <p:cNvPr id="5" name="Picture 4">
            <a:extLst>
              <a:ext uri="{FF2B5EF4-FFF2-40B4-BE49-F238E27FC236}">
                <a16:creationId xmlns:a16="http://schemas.microsoft.com/office/drawing/2014/main" id="{EDB1F39E-21C5-4574-24E5-4FBAEA83D26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F72EA91-F7B3-ED33-38F3-A91CF1A7E26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731657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400" dirty="0"/>
              <a:t>The stored procedure </a:t>
            </a:r>
            <a:r>
              <a:rPr sz="1400" dirty="0" err="1">
                <a:latin typeface="Courier"/>
              </a:rPr>
              <a:t>employees.GetEmployeeCountByDepartment</a:t>
            </a:r>
            <a:r>
              <a:rPr sz="1400" dirty="0"/>
              <a:t> which includes both an input parameter and an output parameter, there are several methods you can use depending on your environment and specific requirements. Below are multiple ways to execute this procedure in SQL Server:</a:t>
            </a:r>
          </a:p>
          <a:p>
            <a:pPr marL="0" lvl="0" indent="0">
              <a:spcBef>
                <a:spcPts val="3000"/>
              </a:spcBef>
              <a:buNone/>
            </a:pPr>
            <a:r>
              <a:rPr sz="1400" b="1" dirty="0"/>
              <a:t>Using T-SQL in SQL Server Management Studio (SSMS)</a:t>
            </a:r>
          </a:p>
          <a:p>
            <a:pPr lvl="0"/>
            <a:r>
              <a:rPr sz="1400" dirty="0"/>
              <a:t>To execute this procedure from SSMS or any other T-SQL interface, you can use the following approach</a:t>
            </a:r>
          </a:p>
          <a:p>
            <a:pPr lvl="0" indent="0">
              <a:buNone/>
            </a:pPr>
            <a:r>
              <a:rPr sz="1400" b="1" dirty="0">
                <a:solidFill>
                  <a:srgbClr val="204A87"/>
                </a:solidFill>
                <a:latin typeface="Courier"/>
              </a:rPr>
              <a:t>DECLARE</a:t>
            </a:r>
            <a:r>
              <a:rPr sz="1400" dirty="0">
                <a:latin typeface="Courier"/>
              </a:rPr>
              <a:t> @EmployeeCountResult </a:t>
            </a:r>
            <a:r>
              <a:rPr sz="1400" dirty="0">
                <a:solidFill>
                  <a:srgbClr val="204A87"/>
                </a:solidFill>
                <a:latin typeface="Courier"/>
              </a:rPr>
              <a:t>INT</a:t>
            </a:r>
            <a:r>
              <a:rPr sz="1400" dirty="0">
                <a:latin typeface="Courier"/>
              </a:rPr>
              <a:t>;</a:t>
            </a:r>
            <a:br>
              <a:rPr sz="1400" dirty="0"/>
            </a:br>
            <a:r>
              <a:rPr sz="1400" b="1" dirty="0">
                <a:solidFill>
                  <a:srgbClr val="204A87"/>
                </a:solidFill>
                <a:latin typeface="Courier"/>
              </a:rPr>
              <a:t>EXEC</a:t>
            </a:r>
            <a:r>
              <a:rPr sz="1400" dirty="0">
                <a:latin typeface="Courier"/>
              </a:rPr>
              <a:t> </a:t>
            </a:r>
            <a:r>
              <a:rPr sz="1400" dirty="0" err="1">
                <a:latin typeface="Courier"/>
              </a:rPr>
              <a:t>employees.GetEmployeeCountByDepartment</a:t>
            </a:r>
            <a:r>
              <a:rPr sz="1400" dirty="0">
                <a:latin typeface="Courier"/>
              </a:rPr>
              <a:t> @DeptID </a:t>
            </a:r>
            <a:r>
              <a:rPr sz="1400" b="1" dirty="0">
                <a:solidFill>
                  <a:srgbClr val="CE5C00"/>
                </a:solidFill>
                <a:latin typeface="Courier"/>
              </a:rPr>
              <a:t>=</a:t>
            </a:r>
            <a:r>
              <a:rPr sz="1400" dirty="0">
                <a:latin typeface="Courier"/>
              </a:rPr>
              <a:t> </a:t>
            </a:r>
            <a:r>
              <a:rPr sz="1400" dirty="0">
                <a:solidFill>
                  <a:srgbClr val="0000CF"/>
                </a:solidFill>
                <a:latin typeface="Courier"/>
              </a:rPr>
              <a:t>10</a:t>
            </a:r>
            <a:r>
              <a:rPr sz="1400" dirty="0">
                <a:latin typeface="Courier"/>
              </a:rPr>
              <a:t>, @EmployeeCount </a:t>
            </a:r>
            <a:r>
              <a:rPr sz="1400" b="1" dirty="0">
                <a:solidFill>
                  <a:srgbClr val="CE5C00"/>
                </a:solidFill>
                <a:latin typeface="Courier"/>
              </a:rPr>
              <a:t>=</a:t>
            </a:r>
            <a:r>
              <a:rPr sz="1400" dirty="0">
                <a:latin typeface="Courier"/>
              </a:rPr>
              <a:t> @EmployeeCountResult OUTPUT;</a:t>
            </a:r>
            <a:br>
              <a:rPr sz="1400" dirty="0"/>
            </a:br>
            <a:br>
              <a:rPr sz="1400" dirty="0"/>
            </a:br>
            <a:r>
              <a:rPr sz="1400" i="1" dirty="0">
                <a:solidFill>
                  <a:srgbClr val="8F5902"/>
                </a:solidFill>
                <a:latin typeface="Courier"/>
              </a:rPr>
              <a:t>-- To see the result</a:t>
            </a:r>
            <a:br>
              <a:rPr sz="1400" dirty="0"/>
            </a:br>
            <a:r>
              <a:rPr sz="1400" b="1" dirty="0">
                <a:solidFill>
                  <a:srgbClr val="204A87"/>
                </a:solidFill>
                <a:latin typeface="Courier"/>
              </a:rPr>
              <a:t>SELECT</a:t>
            </a:r>
            <a:r>
              <a:rPr sz="1400" dirty="0">
                <a:latin typeface="Courier"/>
              </a:rPr>
              <a:t> @EmployeeCountResult </a:t>
            </a:r>
            <a:r>
              <a:rPr sz="1400" b="1" dirty="0">
                <a:solidFill>
                  <a:srgbClr val="204A87"/>
                </a:solidFill>
                <a:latin typeface="Courier"/>
              </a:rPr>
              <a:t>AS</a:t>
            </a:r>
            <a:r>
              <a:rPr sz="1400" dirty="0">
                <a:latin typeface="Courier"/>
              </a:rPr>
              <a:t> </a:t>
            </a:r>
            <a:r>
              <a:rPr sz="1400" dirty="0" err="1">
                <a:latin typeface="Courier"/>
              </a:rPr>
              <a:t>EmployeeCount</a:t>
            </a:r>
            <a:r>
              <a:rPr sz="1400" dirty="0">
                <a:latin typeface="Courier"/>
              </a:rPr>
              <a:t>;</a:t>
            </a:r>
          </a:p>
          <a:p>
            <a:pPr lvl="0"/>
            <a:r>
              <a:rPr sz="1400" dirty="0"/>
              <a:t>This code declares a variable to hold the output, executes the procedure with a specific department ID, and retrieves the count of employees in that department.</a:t>
            </a:r>
          </a:p>
        </p:txBody>
      </p:sp>
      <p:sp>
        <p:nvSpPr>
          <p:cNvPr id="4" name="Title 1">
            <a:extLst>
              <a:ext uri="{FF2B5EF4-FFF2-40B4-BE49-F238E27FC236}">
                <a16:creationId xmlns:a16="http://schemas.microsoft.com/office/drawing/2014/main" id="{83E19FEA-71B0-A522-43D0-7EF65B58CB16}"/>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Multiple ways to execute procs</a:t>
            </a:r>
            <a:endParaRPr lang="en-IN" sz="2800" dirty="0">
              <a:solidFill>
                <a:schemeClr val="bg1"/>
              </a:solidFill>
            </a:endParaRPr>
          </a:p>
        </p:txBody>
      </p:sp>
      <p:pic>
        <p:nvPicPr>
          <p:cNvPr id="5" name="Picture 4">
            <a:extLst>
              <a:ext uri="{FF2B5EF4-FFF2-40B4-BE49-F238E27FC236}">
                <a16:creationId xmlns:a16="http://schemas.microsoft.com/office/drawing/2014/main" id="{D8EF2986-1BEB-D0D0-E8FD-ED89BD598F1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88A4975-2DAF-3CB3-2182-98E7CBF04B5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30">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1505</Words>
  <Application>Microsoft Office PowerPoint</Application>
  <PresentationFormat>On-screen Show (16:9)</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1</cp:revision>
  <dcterms:created xsi:type="dcterms:W3CDTF">2025-08-12T11:55:24Z</dcterms:created>
  <dcterms:modified xsi:type="dcterms:W3CDTF">2025-08-12T12:04:54Z</dcterms:modified>
</cp:coreProperties>
</file>