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sqlserver.png">
            <a:extLst>
              <a:ext uri="{FF2B5EF4-FFF2-40B4-BE49-F238E27FC236}">
                <a16:creationId xmlns:a16="http://schemas.microsoft.com/office/drawing/2014/main" id="{F6C4DF5F-6C5A-7F36-6D8C-856CA4B5F5D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Temporary tables are session-specific tables you can use to store intermediate results.</a:t>
            </a:r>
          </a:p>
          <a:p>
            <a:pPr lvl="0"/>
            <a:r>
              <a:rPr sz="1800" dirty="0"/>
              <a:t>They behave like regular tables but are automatically dropped when your session ends (or can be dropped manually).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F31131-7A05-03B4-1A79-C172F92C539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Temp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572B6-8B3F-BFC9-7214-D3CE0806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CF2AEF-4E29-A84F-9454-00D0F5899FE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sz="1800" dirty="0"/>
              <a:t>Temporary Tables in SQL Server are tables that are created and used for a specific session or connection, and are automatically dropped when the session or connection ends.</a:t>
            </a:r>
          </a:p>
          <a:p>
            <a:pPr lvl="0"/>
            <a:r>
              <a:rPr sz="1800" dirty="0"/>
              <a:t>They are created in the </a:t>
            </a:r>
            <a:r>
              <a:rPr sz="1800" dirty="0" err="1">
                <a:latin typeface="Courier"/>
              </a:rPr>
              <a:t>tempdb</a:t>
            </a:r>
            <a:r>
              <a:rPr sz="1800" dirty="0"/>
              <a:t> system database and can be used to store and manipulate data just like regular tables.</a:t>
            </a:r>
          </a:p>
          <a:p>
            <a:pPr lvl="0"/>
            <a:r>
              <a:rPr sz="1800" dirty="0"/>
              <a:t>Temporary Tables are useful for storing intermediate results or performing complex data manipulations, and can also be used to improve performance by reducing the need for multiple queries or subqueries.</a:t>
            </a:r>
          </a:p>
          <a:p>
            <a:pPr lvl="0"/>
            <a:r>
              <a:rPr sz="1800" dirty="0"/>
              <a:t>They can have indexes and constraints added to them, and can be referenced in stored procedures or functions.</a:t>
            </a:r>
          </a:p>
          <a:p>
            <a:pPr lvl="0"/>
            <a:r>
              <a:rPr sz="1800" dirty="0"/>
              <a:t>However, Temporary Tables do have some drawbacks. They can take up resources in the </a:t>
            </a:r>
            <a:r>
              <a:rPr sz="1800" dirty="0" err="1">
                <a:latin typeface="Courier"/>
              </a:rPr>
              <a:t>tempdb</a:t>
            </a:r>
            <a:r>
              <a:rPr sz="1800" dirty="0"/>
              <a:t> database and can be slower to create and drop than Table Variables.</a:t>
            </a:r>
          </a:p>
          <a:p>
            <a:pPr lvl="0"/>
            <a:r>
              <a:rPr sz="1800" dirty="0"/>
              <a:t>Additionally, they can cause issues with concurrency and locking, so it’s important to use them judiciously and with consideration for the specific use case.</a:t>
            </a:r>
            <a:endParaRPr sz="1800" b="1" dirty="0">
              <a:solidFill>
                <a:srgbClr val="204A87"/>
              </a:solidFill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EF0DFB-48C7-BC73-1308-0DF18E2C91F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Local Temp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5A521-82F1-4A58-00C3-922D29DF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AC2DA2-22F4-8ED0-DAF1-73C0860FFC1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77DFE-BE71-239B-26CA-83EF4CC62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C2C4-F961-6012-3C01-62D7D674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 err="1">
                <a:solidFill>
                  <a:srgbClr val="204A87"/>
                </a:solidFill>
                <a:latin typeface="Courier"/>
              </a:rPr>
              <a:t>BEGIN</a:t>
            </a:r>
            <a:r>
              <a:rPr sz="1100" dirty="0">
                <a:latin typeface="Courier"/>
              </a:rPr>
              <a:t> TRY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EXEC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'drop table #emp'</a:t>
            </a:r>
            <a:r>
              <a:rPr sz="1100" dirty="0">
                <a:latin typeface="Courier"/>
              </a:rPr>
              <a:t>)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avoid error if #emp doesn’t exist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100" dirty="0">
                <a:latin typeface="Courier"/>
              </a:rPr>
              <a:t> TRY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r>
              <a:rPr sz="1100" dirty="0">
                <a:latin typeface="Courier"/>
              </a:rPr>
              <a:t> CATCH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ignore “object not found” error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100" dirty="0">
                <a:latin typeface="Courier"/>
              </a:rPr>
              <a:t> CATCH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Create Table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100" dirty="0">
                <a:latin typeface="Courier"/>
              </a:rPr>
              <a:t> #emp(emp_id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employee_name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102</a:t>
            </a:r>
            <a:r>
              <a:rPr sz="1100" dirty="0">
                <a:latin typeface="Courier"/>
              </a:rPr>
              <a:t>));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#emp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100" dirty="0">
                <a:latin typeface="Courier"/>
              </a:rPr>
              <a:t> (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sz="1100" dirty="0">
                <a:latin typeface="Courier"/>
              </a:rPr>
              <a:t>,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'AA'</a:t>
            </a:r>
            <a:r>
              <a:rPr sz="1100" dirty="0">
                <a:latin typeface="Courier"/>
              </a:rPr>
              <a:t>), (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sz="1100" dirty="0">
                <a:latin typeface="Courier"/>
              </a:rPr>
              <a:t>,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'BB'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#emp;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4B8FBE-C95F-641B-12C2-06D39254B29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Local Temp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7FFC4-80AC-50DA-5CB1-9DE24CD7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1FC797-FEFC-801F-C8E7-97284ED6AF1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6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776686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Global Temporary Tables in SQL Server are similar to Temporary Tables, but they are visible to all sessions and connections.</a:t>
            </a:r>
          </a:p>
          <a:p>
            <a:pPr lvl="0"/>
            <a:r>
              <a:rPr sz="1800" dirty="0"/>
              <a:t>They are created in the </a:t>
            </a:r>
            <a:r>
              <a:rPr sz="1800" dirty="0" err="1">
                <a:latin typeface="Courier"/>
              </a:rPr>
              <a:t>tempdb</a:t>
            </a:r>
            <a:r>
              <a:rPr sz="1800" dirty="0"/>
              <a:t> system database, just like Temporary Tables, but their name is preceded by a double hash (##).</a:t>
            </a:r>
          </a:p>
          <a:p>
            <a:pPr lvl="0"/>
            <a:r>
              <a:rPr sz="1800" dirty="0"/>
              <a:t>Global Temporary Tables are useful when data needs to be shared across multiple sessions or connections, but the data only needs to be available for a limited period of time.</a:t>
            </a:r>
          </a:p>
          <a:p>
            <a:pPr lvl="0"/>
            <a:r>
              <a:rPr sz="1800" dirty="0"/>
              <a:t>They can be referenced in stored procedures or functions just like regular tables, and can have indexes and constraints added to them.</a:t>
            </a:r>
            <a:endParaRPr sz="1800" b="1" dirty="0">
              <a:solidFill>
                <a:srgbClr val="204A87"/>
              </a:solidFill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F5C1D3-B16A-6217-1AF2-03DA966101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Global Temp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02CFA-9244-14CC-6636-E388AA42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160D2AD-3426-B77B-34D2-67443F63CA4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3F3BE-3048-54B6-5BCF-E756B6572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FBE3-6C6A-95E3-55BB-70BB6289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However, Global Temporary Tables also have some drawbacks. They can cause contention and locking issues in the </a:t>
            </a:r>
            <a:r>
              <a:rPr lang="en-US" sz="1800" dirty="0" err="1">
                <a:latin typeface="Courier"/>
              </a:rPr>
              <a:t>tempdb</a:t>
            </a:r>
            <a:r>
              <a:rPr lang="en-US" sz="1800" dirty="0"/>
              <a:t> database, and they can be slower to create and drop than regular tables or Temporary Tables.</a:t>
            </a:r>
          </a:p>
          <a:p>
            <a:pPr lvl="0"/>
            <a:r>
              <a:rPr sz="1800" dirty="0"/>
              <a:t>Additionally, because they are visible to all sessions and connections, it’s important to use them with care and ensure that they are not being accessed or modified by multiple processes simultaneously.</a:t>
            </a:r>
          </a:p>
          <a:p>
            <a:pPr lvl="0" indent="0">
              <a:buNone/>
            </a:pPr>
            <a:r>
              <a:rPr sz="1200" i="1" dirty="0">
                <a:solidFill>
                  <a:srgbClr val="8F5902"/>
                </a:solidFill>
                <a:latin typeface="Courier"/>
              </a:rPr>
              <a:t>-- Create Global temp table</a:t>
            </a:r>
            <a:br>
              <a:rPr sz="1200" dirty="0"/>
            </a:br>
            <a:r>
              <a:rPr sz="12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200" dirty="0">
                <a:latin typeface="Courier"/>
              </a:rPr>
              <a:t> ##emp_gtt (</a:t>
            </a:r>
            <a:r>
              <a:rPr sz="1200" dirty="0" err="1">
                <a:latin typeface="Courier"/>
              </a:rPr>
              <a:t>emp_no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solidFill>
                  <a:srgbClr val="204A87"/>
                </a:solidFill>
                <a:latin typeface="Courier"/>
              </a:rPr>
              <a:t>INT</a:t>
            </a:r>
            <a:r>
              <a:rPr sz="1200" dirty="0" err="1">
                <a:latin typeface="Courier"/>
              </a:rPr>
              <a:t>,emp_name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0000CF"/>
                </a:solidFill>
                <a:latin typeface="Courier"/>
              </a:rPr>
              <a:t>102</a:t>
            </a:r>
            <a:r>
              <a:rPr sz="1200" dirty="0">
                <a:latin typeface="Courier"/>
              </a:rPr>
              <a:t>));</a:t>
            </a:r>
            <a:br>
              <a:rPr sz="1200" dirty="0"/>
            </a:br>
            <a:br>
              <a:rPr sz="1200" dirty="0"/>
            </a:br>
            <a:r>
              <a:rPr sz="12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200" dirty="0"/>
            </a:br>
            <a:r>
              <a:rPr sz="1200" dirty="0">
                <a:latin typeface="Courier"/>
              </a:rPr>
              <a:t> 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200" dirty="0">
                <a:latin typeface="Courier"/>
              </a:rPr>
              <a:t> ##emp_gtt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200" dirty="0">
                <a:latin typeface="Courier"/>
              </a:rPr>
              <a:t> ( </a:t>
            </a:r>
            <a:r>
              <a:rPr sz="1200" dirty="0">
                <a:solidFill>
                  <a:srgbClr val="0000CF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E9A06"/>
                </a:solidFill>
                <a:latin typeface="Courier"/>
              </a:rPr>
              <a:t>'CC'</a:t>
            </a:r>
            <a:r>
              <a:rPr sz="1200" dirty="0">
                <a:latin typeface="Courier"/>
              </a:rPr>
              <a:t>), ( </a:t>
            </a:r>
            <a:r>
              <a:rPr sz="1200" dirty="0">
                <a:solidFill>
                  <a:srgbClr val="0000CF"/>
                </a:solidFill>
                <a:latin typeface="Courier"/>
              </a:rPr>
              <a:t>2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E9A06"/>
                </a:solidFill>
                <a:latin typeface="Courier"/>
              </a:rPr>
              <a:t>'DD'</a:t>
            </a:r>
            <a:r>
              <a:rPr sz="1200" dirty="0">
                <a:latin typeface="Courier"/>
              </a:rPr>
              <a:t>);</a:t>
            </a:r>
            <a:br>
              <a:rPr sz="1200" dirty="0"/>
            </a:br>
            <a:r>
              <a:rPr sz="1200" dirty="0">
                <a:latin typeface="Courier"/>
              </a:rPr>
              <a:t> 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200" dirty="0">
                <a:latin typeface="Courier"/>
              </a:rPr>
              <a:t> ##emp_gtt;</a:t>
            </a:r>
            <a:br>
              <a:rPr sz="1200" dirty="0"/>
            </a:br>
            <a:r>
              <a:rPr sz="1200" b="1" dirty="0">
                <a:solidFill>
                  <a:srgbClr val="204A87"/>
                </a:solidFill>
                <a:latin typeface="Courier"/>
              </a:rPr>
              <a:t>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936E6D-1629-6CA1-DB6D-E9584443D12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Global Temp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FBB76-36E0-EAA5-2C6C-259EE190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AF1137-0BDF-8B71-A24B-EF620024840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7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762286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Table Variables in SQL Server are variables that can hold a result set of data in memory, similar to a temporary table.</a:t>
            </a:r>
          </a:p>
          <a:p>
            <a:pPr lvl="0"/>
            <a:r>
              <a:rPr sz="1800" dirty="0"/>
              <a:t>They are declared and used within a single batch or stored procedure, and their scope is limited to that batch or procedure.</a:t>
            </a:r>
          </a:p>
          <a:p>
            <a:pPr lvl="0"/>
            <a:r>
              <a:rPr sz="1800" dirty="0"/>
              <a:t>Table Variables have some advantages over temporary tables, including being faster to create and not being logged to the transaction log.</a:t>
            </a:r>
          </a:p>
          <a:p>
            <a:pPr lvl="0"/>
            <a:r>
              <a:rPr sz="1800" dirty="0"/>
              <a:t>Additionally, they can be used in User-Defined Functions and can have constraints and indexes added to them.</a:t>
            </a:r>
            <a:endParaRPr sz="1800" b="1" dirty="0">
              <a:solidFill>
                <a:srgbClr val="204A87"/>
              </a:solidFill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0EFC94-C109-E9E3-FD83-8CA0D8341A6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@ Tables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78405-0FC5-2BA4-0542-2668F92D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BADE85-8588-9618-5C54-DEAACC4F602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D75FB-5C30-EF16-74B4-9896A0844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3A1B-F36E-8E49-250D-0132C765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470305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However, Table Variables have some limitations, such as being stored in memory rather than on disk, so they may not be suitable for large result sets or long-running operations.</a:t>
            </a:r>
          </a:p>
          <a:p>
            <a:pPr lvl="0"/>
            <a:r>
              <a:rPr sz="1800" dirty="0"/>
              <a:t>Additionally, they may not always have the same query plan as a temporary table, which can lead to performance differences, it’s important to evaluate the specific use case and data size to determine whether Table Variables are the best choice.</a:t>
            </a:r>
          </a:p>
          <a:p>
            <a:pPr lvl="0" indent="0">
              <a:buNone/>
            </a:pPr>
            <a:r>
              <a:rPr sz="12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200" dirty="0"/>
            </a:br>
            <a:r>
              <a:rPr sz="1200" dirty="0">
                <a:latin typeface="Courier"/>
              </a:rPr>
              <a:t> 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200" dirty="0">
                <a:latin typeface="Courier"/>
              </a:rPr>
              <a:t> @emp_var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TABLE</a:t>
            </a:r>
            <a:br>
              <a:rPr sz="1200" dirty="0"/>
            </a:br>
            <a:r>
              <a:rPr sz="1200" dirty="0">
                <a:latin typeface="Courier"/>
              </a:rPr>
              <a:t>  (</a:t>
            </a:r>
            <a:r>
              <a:rPr sz="1200" dirty="0" err="1">
                <a:latin typeface="Courier"/>
              </a:rPr>
              <a:t>emp_id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solidFill>
                  <a:srgbClr val="204A87"/>
                </a:solidFill>
                <a:latin typeface="Courier"/>
              </a:rPr>
              <a:t>INT</a:t>
            </a:r>
            <a:r>
              <a:rPr sz="1200" dirty="0" err="1">
                <a:latin typeface="Courier"/>
              </a:rPr>
              <a:t>,e_name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200" dirty="0">
                <a:latin typeface="Courier"/>
              </a:rPr>
              <a:t>));</a:t>
            </a:r>
            <a:br>
              <a:rPr sz="1200" dirty="0"/>
            </a:br>
            <a:br>
              <a:rPr sz="1200" dirty="0"/>
            </a:br>
            <a:r>
              <a:rPr sz="1200" dirty="0">
                <a:latin typeface="Courier"/>
              </a:rPr>
              <a:t> 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200" dirty="0">
                <a:latin typeface="Courier"/>
              </a:rPr>
              <a:t> @emp_var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200" dirty="0">
                <a:latin typeface="Courier"/>
              </a:rPr>
              <a:t> ( </a:t>
            </a:r>
            <a:r>
              <a:rPr sz="1200" dirty="0">
                <a:solidFill>
                  <a:srgbClr val="0000CF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E9A06"/>
                </a:solidFill>
                <a:latin typeface="Courier"/>
              </a:rPr>
              <a:t>'EE'</a:t>
            </a:r>
            <a:r>
              <a:rPr sz="1200" dirty="0">
                <a:latin typeface="Courier"/>
              </a:rPr>
              <a:t>), ( </a:t>
            </a:r>
            <a:r>
              <a:rPr sz="1200" dirty="0">
                <a:solidFill>
                  <a:srgbClr val="0000CF"/>
                </a:solidFill>
                <a:latin typeface="Courier"/>
              </a:rPr>
              <a:t>2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E9A06"/>
                </a:solidFill>
                <a:latin typeface="Courier"/>
              </a:rPr>
              <a:t>'FF'</a:t>
            </a:r>
            <a:r>
              <a:rPr sz="1200" dirty="0">
                <a:latin typeface="Courier"/>
              </a:rPr>
              <a:t>);</a:t>
            </a:r>
            <a:br>
              <a:rPr sz="1200" dirty="0"/>
            </a:br>
            <a:r>
              <a:rPr sz="1200" dirty="0">
                <a:latin typeface="Courier"/>
              </a:rPr>
              <a:t> 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200" dirty="0">
                <a:latin typeface="Courier"/>
              </a:rPr>
              <a:t> @emp_var;</a:t>
            </a:r>
            <a:br>
              <a:rPr sz="1200" dirty="0"/>
            </a:br>
            <a:r>
              <a:rPr sz="1200" b="1" dirty="0">
                <a:solidFill>
                  <a:srgbClr val="204A87"/>
                </a:solidFill>
                <a:latin typeface="Courier"/>
              </a:rPr>
              <a:t>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ADA480-A431-01A1-6AF9-E802869DB8D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@ Tables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A637B-7CC8-58E3-7DF6-61338F17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E140A6-3094-B8DB-4373-520A9D84D64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2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9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2025-08-12T10:56:55Z</dcterms:created>
  <dcterms:modified xsi:type="dcterms:W3CDTF">2025-08-12T11:03:13Z</dcterms:modified>
</cp:coreProperties>
</file>