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7" r:id="rId6"/>
    <p:sldId id="266" r:id="rId7"/>
    <p:sldId id="269" r:id="rId8"/>
    <p:sldId id="268" r:id="rId9"/>
    <p:sldId id="260" r:id="rId10"/>
    <p:sldId id="270" r:id="rId11"/>
    <p:sldId id="271" r:id="rId12"/>
    <p:sldId id="272" r:id="rId13"/>
    <p:sldId id="261" r:id="rId14"/>
    <p:sldId id="274" r:id="rId15"/>
    <p:sldId id="273" r:id="rId16"/>
    <p:sldId id="262" r:id="rId17"/>
    <p:sldId id="263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8A7DF-2186-4895-B726-021779DB1897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992FC1-04A6-41D5-9971-7AE3CCB0D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43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92FC1-04A6-41D5-9971-7AE3CCB0DB3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30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sqlserver.png">
            <a:extLst>
              <a:ext uri="{FF2B5EF4-FFF2-40B4-BE49-F238E27FC236}">
                <a16:creationId xmlns:a16="http://schemas.microsoft.com/office/drawing/2014/main" id="{E8565337-548A-6117-FBD9-7FC590DAFE2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FF52E-E180-12EE-4C1C-5E75E24F1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E35D-A7A4-C4C6-25BE-0291F00CB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4217194"/>
          </a:xfrm>
        </p:spPr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i="1" dirty="0">
                <a:solidFill>
                  <a:srgbClr val="8F5902"/>
                </a:solidFill>
                <a:latin typeface="Courier"/>
              </a:rPr>
              <a:t>-- Create AFTER trigger</a:t>
            </a:r>
            <a:br>
              <a:rPr dirty="0"/>
            </a:br>
            <a:r>
              <a:rPr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204A87"/>
                </a:solidFill>
                <a:latin typeface="Courier"/>
              </a:rPr>
              <a:t>TRIGGER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trg_after_trigger_test</a:t>
            </a:r>
            <a:br>
              <a:rPr dirty="0"/>
            </a:br>
            <a:r>
              <a:rPr b="1" dirty="0">
                <a:solidFill>
                  <a:srgbClr val="204A87"/>
                </a:solidFill>
                <a:latin typeface="Courier"/>
              </a:rPr>
              <a:t>ON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trigger_test</a:t>
            </a:r>
            <a:br>
              <a:rPr dirty="0"/>
            </a:br>
            <a:r>
              <a:rPr b="1" dirty="0">
                <a:solidFill>
                  <a:srgbClr val="204A87"/>
                </a:solidFill>
                <a:latin typeface="Courier"/>
              </a:rPr>
              <a:t>AFTER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dirty="0">
                <a:latin typeface="Courier"/>
              </a:rPr>
              <a:t>, </a:t>
            </a:r>
            <a:r>
              <a:rPr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dirty="0">
                <a:latin typeface="Courier"/>
              </a:rPr>
              <a:t>, </a:t>
            </a:r>
            <a:r>
              <a:rPr b="1" dirty="0">
                <a:solidFill>
                  <a:srgbClr val="204A87"/>
                </a:solidFill>
                <a:latin typeface="Courier"/>
              </a:rPr>
              <a:t>DELETE</a:t>
            </a:r>
            <a:br>
              <a:rPr dirty="0"/>
            </a:br>
            <a:r>
              <a:rPr b="1" dirty="0">
                <a:solidFill>
                  <a:srgbClr val="204A87"/>
                </a:solidFill>
                <a:latin typeface="Courier"/>
              </a:rPr>
              <a:t>AS</a:t>
            </a:r>
            <a:br>
              <a:rPr dirty="0"/>
            </a:br>
            <a:r>
              <a:rPr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>
                <a:solidFill>
                  <a:srgbClr val="204A87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(</a:t>
            </a:r>
            <a:r>
              <a:rPr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dirty="0">
                <a:latin typeface="Courier"/>
              </a:rPr>
              <a:t>(</a:t>
            </a:r>
            <a:r>
              <a:rPr b="1" dirty="0">
                <a:solidFill>
                  <a:srgbClr val="CE5C00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) </a:t>
            </a:r>
            <a:r>
              <a:rPr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dirty="0">
                <a:latin typeface="Courier"/>
              </a:rPr>
              <a:t> deleted) </a:t>
            </a:r>
            <a:r>
              <a:rPr b="1" dirty="0">
                <a:solidFill>
                  <a:srgbClr val="CE5C00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00CF"/>
                </a:solidFill>
                <a:latin typeface="Courier"/>
              </a:rPr>
              <a:t>0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trigger_test_mirror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test_id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test_date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test_string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test_decimal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action_type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test_id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test_date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test_string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test_decimal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E9A06"/>
                </a:solidFill>
                <a:latin typeface="Courier"/>
              </a:rPr>
              <a:t>'INSERT'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dirty="0">
                <a:latin typeface="Courier"/>
              </a:rPr>
              <a:t>   inserted;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>
                <a:solidFill>
                  <a:srgbClr val="204A87"/>
                </a:solidFill>
                <a:latin typeface="Courier"/>
              </a:rPr>
              <a:t>ELSE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204A87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(</a:t>
            </a:r>
            <a:r>
              <a:rPr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dirty="0">
                <a:latin typeface="Courier"/>
              </a:rPr>
              <a:t>(</a:t>
            </a:r>
            <a:r>
              <a:rPr b="1" dirty="0">
                <a:solidFill>
                  <a:srgbClr val="CE5C00"/>
                </a:solidFill>
                <a:latin typeface="Courier"/>
              </a:rPr>
              <a:t>*</a:t>
            </a:r>
            <a:r>
              <a:rPr dirty="0">
                <a:latin typeface="Courier"/>
              </a:rPr>
              <a:t>) </a:t>
            </a:r>
            <a:r>
              <a:rPr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dirty="0">
                <a:latin typeface="Courier"/>
              </a:rPr>
              <a:t> inserted) </a:t>
            </a:r>
            <a:r>
              <a:rPr b="1" dirty="0">
                <a:solidFill>
                  <a:srgbClr val="CE5C00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00CF"/>
                </a:solidFill>
                <a:latin typeface="Courier"/>
              </a:rPr>
              <a:t>0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trigger_test_mirror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test_id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test_date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test_string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test_decimal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action_type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test_id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test_date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test_string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test_decimal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E9A06"/>
                </a:solidFill>
                <a:latin typeface="Courier"/>
              </a:rPr>
              <a:t>'DELETE'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dirty="0">
                <a:latin typeface="Courier"/>
              </a:rPr>
              <a:t>   deleted;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>
                <a:solidFill>
                  <a:srgbClr val="204A87"/>
                </a:solidFill>
                <a:latin typeface="Courier"/>
              </a:rPr>
              <a:t>ELSE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204A87"/>
                </a:solidFill>
                <a:latin typeface="Courier"/>
              </a:rPr>
              <a:t>IF</a:t>
            </a:r>
            <a:r>
              <a:rPr dirty="0">
                <a:latin typeface="Courier"/>
              </a:rPr>
              <a:t> (</a:t>
            </a:r>
            <a:r>
              <a:rPr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test_date</a:t>
            </a:r>
            <a:r>
              <a:rPr dirty="0">
                <a:latin typeface="Courier"/>
              </a:rPr>
              <a:t>) </a:t>
            </a:r>
            <a:r>
              <a:rPr b="1" dirty="0">
                <a:solidFill>
                  <a:srgbClr val="204A87"/>
                </a:solidFill>
                <a:latin typeface="Courier"/>
              </a:rPr>
              <a:t>OR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test_string</a:t>
            </a:r>
            <a:r>
              <a:rPr dirty="0">
                <a:latin typeface="Courier"/>
              </a:rPr>
              <a:t>) </a:t>
            </a:r>
            <a:r>
              <a:rPr b="1" dirty="0">
                <a:solidFill>
                  <a:srgbClr val="204A87"/>
                </a:solidFill>
                <a:latin typeface="Courier"/>
              </a:rPr>
              <a:t>OR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test_decimal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trigger_test_mirror</a:t>
            </a:r>
            <a:r>
              <a:rPr dirty="0">
                <a:latin typeface="Courier"/>
              </a:rPr>
              <a:t> (</a:t>
            </a:r>
            <a:r>
              <a:rPr dirty="0" err="1">
                <a:latin typeface="Courier"/>
              </a:rPr>
              <a:t>test_id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test_date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test_string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test_decimal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action_type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test_id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test_date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test_string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test_decimal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E9A06"/>
                </a:solidFill>
                <a:latin typeface="Courier"/>
              </a:rPr>
              <a:t>'UPDATE'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dirty="0">
                <a:latin typeface="Courier"/>
              </a:rPr>
              <a:t>   inserted;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b="1" dirty="0">
                <a:solidFill>
                  <a:srgbClr val="204A87"/>
                </a:solidFill>
                <a:latin typeface="Courier"/>
              </a:rPr>
              <a:t>END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b="1" dirty="0" err="1">
                <a:solidFill>
                  <a:srgbClr val="204A87"/>
                </a:solidFill>
                <a:latin typeface="Courier"/>
              </a:rPr>
              <a:t>END</a:t>
            </a:r>
            <a:r>
              <a:rPr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D2C1A7-02D8-110D-23C0-6B45A30718F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DML AFTER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1129-380F-EE59-B102-88B093AAB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A91D75D-96BC-4AFA-5EE7-13875550EFD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9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CB8D4-014B-9F48-58A9-EDBE938CE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D0FEA-E00E-D9EE-B2CC-B9D2E9B6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3932413"/>
          </a:xfrm>
        </p:spPr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sz="1100" i="1" dirty="0">
                <a:solidFill>
                  <a:srgbClr val="8F5902"/>
                </a:solidFill>
                <a:latin typeface="Courier"/>
              </a:rPr>
              <a:t>-- INSERT </a:t>
            </a:r>
            <a:r>
              <a:rPr sz="1100" dirty="0">
                <a:solidFill>
                  <a:srgbClr val="EF2929"/>
                </a:solidFill>
                <a:latin typeface="Courier"/>
              </a:rPr>
              <a:t>TEST</a:t>
            </a: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--------------------------------------------------------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</a:t>
            </a:r>
            <a:r>
              <a:rPr sz="1100" dirty="0">
                <a:latin typeface="Courier"/>
              </a:rPr>
              <a:t> (</a:t>
            </a:r>
            <a:r>
              <a:rPr sz="1100" dirty="0" err="1">
                <a:latin typeface="Courier"/>
              </a:rPr>
              <a:t>test_id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test_string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test_decimal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100" dirty="0">
                <a:latin typeface="Courier"/>
              </a:rPr>
              <a:t> 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</a:t>
            </a:r>
            <a:r>
              <a:rPr sz="1100" dirty="0">
                <a:latin typeface="Courier"/>
              </a:rPr>
              <a:t>, GETDATE(), 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'TEST'</a:t>
            </a:r>
            <a:r>
              <a:rPr sz="1100" dirty="0">
                <a:latin typeface="Courier"/>
              </a:rPr>
              <a:t>,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100.2</a:t>
            </a:r>
            <a:r>
              <a:rPr sz="1100" dirty="0">
                <a:latin typeface="Courier"/>
              </a:rPr>
              <a:t>);</a:t>
            </a:r>
            <a:br>
              <a:rPr sz="1100" dirty="0"/>
            </a:b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Test Query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trigger_test_mirror</a:t>
            </a:r>
            <a:r>
              <a:rPr sz="1100" dirty="0">
                <a:latin typeface="Courier"/>
              </a:rPr>
              <a:t>;</a:t>
            </a:r>
            <a:endParaRPr lang="en-IN" sz="1100" dirty="0">
              <a:latin typeface="Courier"/>
            </a:endParaRPr>
          </a:p>
          <a:p>
            <a:pPr lvl="0" indent="0">
              <a:buNone/>
            </a:pPr>
            <a:br>
              <a:rPr lang="en-US" sz="1100" dirty="0"/>
            </a:br>
            <a:r>
              <a:rPr lang="en-US" sz="1100" i="1" dirty="0">
                <a:solidFill>
                  <a:srgbClr val="8F5902"/>
                </a:solidFill>
                <a:latin typeface="Courier"/>
              </a:rPr>
              <a:t>-- UPDATE </a:t>
            </a:r>
            <a:r>
              <a:rPr lang="en-US" sz="1100" dirty="0">
                <a:solidFill>
                  <a:srgbClr val="EF2929"/>
                </a:solidFill>
                <a:latin typeface="Courier"/>
              </a:rPr>
              <a:t>TEST</a:t>
            </a:r>
            <a:br>
              <a:rPr lang="en-US" sz="1100" dirty="0"/>
            </a:br>
            <a:r>
              <a:rPr lang="en-US" sz="1100" i="1" dirty="0">
                <a:solidFill>
                  <a:srgbClr val="8F5902"/>
                </a:solidFill>
                <a:latin typeface="Courier"/>
              </a:rPr>
              <a:t>-- --------------------------------------------------------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trigger_test</a:t>
            </a:r>
            <a:r>
              <a:rPr lang="en-US" sz="1100" dirty="0">
                <a:latin typeface="Courier"/>
              </a:rPr>
              <a:t> 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lang="en-US" sz="1100" dirty="0">
                <a:latin typeface="Courier"/>
              </a:rPr>
              <a:t>    </a:t>
            </a:r>
            <a:r>
              <a:rPr lang="en-US" sz="1100" dirty="0" err="1">
                <a:latin typeface="Courier"/>
              </a:rPr>
              <a:t>test_date</a:t>
            </a:r>
            <a:r>
              <a:rPr lang="en-US" sz="1100" dirty="0">
                <a:latin typeface="Courier"/>
              </a:rPr>
              <a:t>   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100" dirty="0">
                <a:latin typeface="Courier"/>
              </a:rPr>
              <a:t> GETDATE()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lang="en-US" sz="1100" dirty="0">
                <a:solidFill>
                  <a:srgbClr val="0000CF"/>
                </a:solidFill>
                <a:latin typeface="Courier"/>
              </a:rPr>
              <a:t>10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lang="en-US" sz="1100" dirty="0">
                <a:latin typeface="Courier"/>
              </a:rPr>
              <a:t>  </a:t>
            </a:r>
            <a:r>
              <a:rPr lang="en-US" sz="1100" dirty="0" err="1">
                <a:latin typeface="Courier"/>
              </a:rPr>
              <a:t>test_id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>
                <a:solidFill>
                  <a:srgbClr val="0000CF"/>
                </a:solidFill>
                <a:latin typeface="Courier"/>
              </a:rPr>
              <a:t>1</a:t>
            </a:r>
            <a:r>
              <a:rPr lang="en-US" sz="1100" dirty="0">
                <a:latin typeface="Courier"/>
              </a:rPr>
              <a:t>;</a:t>
            </a:r>
            <a:br>
              <a:rPr lang="en-US" sz="1100" dirty="0"/>
            </a:b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trigger_test</a:t>
            </a:r>
            <a:r>
              <a:rPr lang="en-US" sz="1100" dirty="0">
                <a:latin typeface="Courier"/>
              </a:rPr>
              <a:t> 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lang="en-US" sz="1100" dirty="0">
                <a:latin typeface="Courier"/>
              </a:rPr>
              <a:t>    </a:t>
            </a:r>
            <a:r>
              <a:rPr lang="en-US" sz="1100" dirty="0" err="1">
                <a:latin typeface="Courier"/>
              </a:rPr>
              <a:t>test_decimal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>
                <a:solidFill>
                  <a:srgbClr val="0000CF"/>
                </a:solidFill>
                <a:latin typeface="Courier"/>
              </a:rPr>
              <a:t>88.88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lang="en-US" sz="1100" dirty="0">
                <a:latin typeface="Courier"/>
              </a:rPr>
              <a:t>  </a:t>
            </a:r>
            <a:r>
              <a:rPr lang="en-US" sz="1100" dirty="0" err="1">
                <a:latin typeface="Courier"/>
              </a:rPr>
              <a:t>test_id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>
                <a:solidFill>
                  <a:srgbClr val="0000CF"/>
                </a:solidFill>
                <a:latin typeface="Courier"/>
              </a:rPr>
              <a:t>1</a:t>
            </a:r>
            <a:r>
              <a:rPr lang="en-US" sz="1100" dirty="0">
                <a:latin typeface="Courier"/>
              </a:rPr>
              <a:t>;</a:t>
            </a:r>
            <a:br>
              <a:rPr lang="en-US" sz="1100" dirty="0"/>
            </a:b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trigger_test</a:t>
            </a:r>
            <a:r>
              <a:rPr lang="en-US" sz="1100" dirty="0">
                <a:latin typeface="Courier"/>
              </a:rPr>
              <a:t> 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lang="en-US" sz="1100" dirty="0">
                <a:latin typeface="Courier"/>
              </a:rPr>
              <a:t>    </a:t>
            </a:r>
            <a:r>
              <a:rPr lang="en-US" sz="1100" dirty="0" err="1">
                <a:latin typeface="Courier"/>
              </a:rPr>
              <a:t>test_string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>
                <a:solidFill>
                  <a:srgbClr val="4E9A06"/>
                </a:solidFill>
                <a:latin typeface="Courier"/>
              </a:rPr>
              <a:t>'TEST1'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lang="en-US" sz="1100" dirty="0">
                <a:latin typeface="Courier"/>
              </a:rPr>
              <a:t>  </a:t>
            </a:r>
            <a:r>
              <a:rPr lang="en-US" sz="1100" dirty="0" err="1">
                <a:latin typeface="Courier"/>
              </a:rPr>
              <a:t>test_id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>
                <a:solidFill>
                  <a:srgbClr val="0000CF"/>
                </a:solidFill>
                <a:latin typeface="Courier"/>
              </a:rPr>
              <a:t>1</a:t>
            </a:r>
            <a:r>
              <a:rPr lang="en-US" sz="1100" dirty="0">
                <a:latin typeface="Courier"/>
              </a:rPr>
              <a:t>;</a:t>
            </a:r>
            <a:br>
              <a:rPr lang="en-US" sz="1100" dirty="0"/>
            </a:br>
            <a:br>
              <a:rPr lang="en-US" sz="1100" dirty="0"/>
            </a:br>
            <a:r>
              <a:rPr lang="en-US" sz="1100" i="1" dirty="0">
                <a:solidFill>
                  <a:srgbClr val="8F5902"/>
                </a:solidFill>
                <a:latin typeface="Courier"/>
              </a:rPr>
              <a:t>-- Test Query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trigger_test</a:t>
            </a:r>
            <a:r>
              <a:rPr lang="en-US" sz="1100" dirty="0">
                <a:latin typeface="Courier"/>
              </a:rPr>
              <a:t>;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trigger_test_mirror</a:t>
            </a:r>
            <a:r>
              <a:rPr lang="en-US" sz="1100" dirty="0">
                <a:latin typeface="Courier"/>
              </a:rPr>
              <a:t>;</a:t>
            </a:r>
            <a:endParaRPr sz="11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2ACF4B-41D5-8112-106C-7898959AA0D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DML AFTER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3CBDB-1A25-CDCB-ED7C-B3759B390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2CE92F-1373-CB2E-2C31-7FE579A8C1D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66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ED45C-EC84-8E2F-27B4-44A2426D4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7261-E54A-337C-55E2-2DEDC4B2C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sz="1000" i="1" dirty="0">
                <a:solidFill>
                  <a:srgbClr val="8F5902"/>
                </a:solidFill>
                <a:latin typeface="Courier"/>
              </a:rPr>
              <a:t>-- DELETE </a:t>
            </a:r>
            <a:r>
              <a:rPr sz="1000" dirty="0">
                <a:solidFill>
                  <a:srgbClr val="EF2929"/>
                </a:solidFill>
                <a:latin typeface="Courier"/>
              </a:rPr>
              <a:t>TEST</a:t>
            </a:r>
            <a:br>
              <a:rPr sz="1000" dirty="0"/>
            </a:br>
            <a:r>
              <a:rPr sz="1000" i="1" dirty="0">
                <a:solidFill>
                  <a:srgbClr val="8F5902"/>
                </a:solidFill>
                <a:latin typeface="Courier"/>
              </a:rPr>
              <a:t>-- --------------------------------------------------------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DELETE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trigger_test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test_id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000" dirty="0">
                <a:latin typeface="Courier"/>
              </a:rPr>
              <a:t> </a:t>
            </a:r>
            <a:r>
              <a:rPr sz="1000" dirty="0">
                <a:solidFill>
                  <a:srgbClr val="0000CF"/>
                </a:solidFill>
                <a:latin typeface="Courier"/>
              </a:rPr>
              <a:t>1</a:t>
            </a:r>
            <a:r>
              <a:rPr sz="1000" dirty="0">
                <a:latin typeface="Courier"/>
              </a:rPr>
              <a:t>;</a:t>
            </a:r>
            <a:br>
              <a:rPr sz="1000" dirty="0"/>
            </a:br>
            <a:br>
              <a:rPr sz="1000" dirty="0"/>
            </a:br>
            <a:r>
              <a:rPr sz="1000" i="1" dirty="0">
                <a:solidFill>
                  <a:srgbClr val="8F5902"/>
                </a:solidFill>
                <a:latin typeface="Courier"/>
              </a:rPr>
              <a:t>-- Test Query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trigger_test</a:t>
            </a:r>
            <a:r>
              <a:rPr sz="1000" dirty="0">
                <a:latin typeface="Courier"/>
              </a:rPr>
              <a:t>;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trigger_test_mirror</a:t>
            </a:r>
            <a:r>
              <a:rPr sz="10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2B48B9-05D8-E7F5-B887-D28EE069977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DML AFTER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2A02F-278A-39F6-801C-596D2E69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305DA2-F7AA-752B-88CE-4A7A769E70F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47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 lnSpcReduction="10000"/>
          </a:bodyPr>
          <a:lstStyle/>
          <a:p>
            <a:pPr lvl="0"/>
            <a:r>
              <a:rPr sz="1800" dirty="0">
                <a:latin typeface="Courier"/>
              </a:rPr>
              <a:t>INSTEAD OF</a:t>
            </a:r>
            <a:r>
              <a:rPr sz="1800" dirty="0"/>
              <a:t> trigger is a type of trigger that can be used to override the default behavior of an insert, update, or delete operation on a view or a table that has an associated </a:t>
            </a:r>
            <a:r>
              <a:rPr sz="1800" dirty="0">
                <a:latin typeface="Courier"/>
              </a:rPr>
              <a:t>INSTEAD OF</a:t>
            </a:r>
            <a:r>
              <a:rPr sz="1800" dirty="0"/>
              <a:t> trigger.</a:t>
            </a:r>
          </a:p>
          <a:p>
            <a:pPr lvl="0"/>
            <a:r>
              <a:rPr sz="1800" dirty="0"/>
              <a:t>An </a:t>
            </a:r>
            <a:r>
              <a:rPr sz="1800" dirty="0">
                <a:latin typeface="Courier"/>
              </a:rPr>
              <a:t>INSTEAD OF</a:t>
            </a:r>
            <a:r>
              <a:rPr sz="1800" dirty="0"/>
              <a:t> trigger is executed instead of the original insert, update, or delete operation and can be used to modify the data being inserted, updated, or deleted, or to perform additional actions.</a:t>
            </a:r>
          </a:p>
          <a:p>
            <a:pPr lvl="0" indent="0">
              <a:buNone/>
            </a:pPr>
            <a:r>
              <a:rPr sz="1050" i="1" dirty="0">
                <a:solidFill>
                  <a:srgbClr val="8F5902"/>
                </a:solidFill>
                <a:latin typeface="Courier"/>
              </a:rPr>
              <a:t>-- Create a view</a:t>
            </a:r>
            <a:br>
              <a:rPr sz="1050" dirty="0"/>
            </a:br>
            <a:r>
              <a:rPr sz="105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050" dirty="0">
                <a:latin typeface="Courier"/>
              </a:rPr>
              <a:t> </a:t>
            </a:r>
            <a:r>
              <a:rPr sz="1050" b="1" dirty="0">
                <a:solidFill>
                  <a:srgbClr val="204A87"/>
                </a:solidFill>
                <a:latin typeface="Courier"/>
              </a:rPr>
              <a:t>VIEW</a:t>
            </a:r>
            <a:r>
              <a:rPr sz="1050" dirty="0">
                <a:latin typeface="Courier"/>
              </a:rPr>
              <a:t> </a:t>
            </a:r>
            <a:r>
              <a:rPr sz="1050" dirty="0" err="1">
                <a:latin typeface="Courier"/>
              </a:rPr>
              <a:t>vw_trigger_test</a:t>
            </a:r>
            <a:br>
              <a:rPr sz="1050" dirty="0"/>
            </a:br>
            <a:r>
              <a:rPr sz="1050" b="1" dirty="0">
                <a:solidFill>
                  <a:srgbClr val="204A87"/>
                </a:solidFill>
                <a:latin typeface="Courier"/>
              </a:rPr>
              <a:t>AS</a:t>
            </a:r>
            <a:br>
              <a:rPr sz="1050" dirty="0"/>
            </a:br>
            <a:r>
              <a:rPr sz="105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050" dirty="0">
                <a:latin typeface="Courier"/>
              </a:rPr>
              <a:t> </a:t>
            </a:r>
            <a:r>
              <a:rPr sz="1050" dirty="0" err="1">
                <a:latin typeface="Courier"/>
              </a:rPr>
              <a:t>test_id</a:t>
            </a:r>
            <a:r>
              <a:rPr sz="1050" dirty="0">
                <a:latin typeface="Courier"/>
              </a:rPr>
              <a:t>, </a:t>
            </a:r>
            <a:r>
              <a:rPr sz="1050" dirty="0" err="1">
                <a:latin typeface="Courier"/>
              </a:rPr>
              <a:t>test_date</a:t>
            </a:r>
            <a:r>
              <a:rPr sz="1050" dirty="0">
                <a:latin typeface="Courier"/>
              </a:rPr>
              <a:t>, </a:t>
            </a:r>
            <a:r>
              <a:rPr sz="1050" dirty="0" err="1">
                <a:latin typeface="Courier"/>
              </a:rPr>
              <a:t>test_string</a:t>
            </a:r>
            <a:r>
              <a:rPr sz="1050" dirty="0">
                <a:latin typeface="Courier"/>
              </a:rPr>
              <a:t>, </a:t>
            </a:r>
            <a:r>
              <a:rPr sz="1050" dirty="0" err="1">
                <a:latin typeface="Courier"/>
              </a:rPr>
              <a:t>test_decimal</a:t>
            </a:r>
            <a:br>
              <a:rPr sz="1050" dirty="0"/>
            </a:br>
            <a:r>
              <a:rPr sz="105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050" dirty="0">
                <a:latin typeface="Courier"/>
              </a:rPr>
              <a:t>   </a:t>
            </a:r>
            <a:r>
              <a:rPr sz="1050" dirty="0" err="1">
                <a:latin typeface="Courier"/>
              </a:rPr>
              <a:t>trigger_test</a:t>
            </a:r>
            <a:r>
              <a:rPr sz="1050" dirty="0">
                <a:latin typeface="Courier"/>
              </a:rPr>
              <a:t>;</a:t>
            </a:r>
            <a:br>
              <a:rPr sz="1050" dirty="0"/>
            </a:br>
            <a:br>
              <a:rPr sz="1050" dirty="0"/>
            </a:br>
            <a:r>
              <a:rPr sz="105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050" dirty="0">
                <a:latin typeface="Courier"/>
              </a:rPr>
              <a:t> </a:t>
            </a:r>
            <a:r>
              <a:rPr sz="1050" b="1" dirty="0">
                <a:solidFill>
                  <a:srgbClr val="204A87"/>
                </a:solidFill>
                <a:latin typeface="Courier"/>
              </a:rPr>
              <a:t>TRIGGER</a:t>
            </a:r>
            <a:r>
              <a:rPr sz="1050" dirty="0">
                <a:latin typeface="Courier"/>
              </a:rPr>
              <a:t> </a:t>
            </a:r>
            <a:r>
              <a:rPr sz="1050" dirty="0" err="1">
                <a:latin typeface="Courier"/>
              </a:rPr>
              <a:t>trg_instead_trigger_test</a:t>
            </a:r>
            <a:br>
              <a:rPr sz="1050" dirty="0"/>
            </a:br>
            <a:r>
              <a:rPr sz="105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050" dirty="0">
                <a:latin typeface="Courier"/>
              </a:rPr>
              <a:t> </a:t>
            </a:r>
            <a:r>
              <a:rPr sz="1050" dirty="0" err="1">
                <a:latin typeface="Courier"/>
              </a:rPr>
              <a:t>vw_trigger_test</a:t>
            </a:r>
            <a:r>
              <a:rPr sz="1050" dirty="0">
                <a:latin typeface="Courier"/>
              </a:rPr>
              <a:t> </a:t>
            </a:r>
            <a:r>
              <a:rPr sz="1050" b="1" dirty="0">
                <a:solidFill>
                  <a:srgbClr val="204A87"/>
                </a:solidFill>
                <a:latin typeface="Courier"/>
              </a:rPr>
              <a:t>INSTEAD</a:t>
            </a:r>
            <a:r>
              <a:rPr sz="1050" dirty="0">
                <a:latin typeface="Courier"/>
              </a:rPr>
              <a:t> </a:t>
            </a:r>
            <a:r>
              <a:rPr sz="1050" b="1" dirty="0">
                <a:solidFill>
                  <a:srgbClr val="204A87"/>
                </a:solidFill>
                <a:latin typeface="Courier"/>
              </a:rPr>
              <a:t>OF</a:t>
            </a:r>
            <a:r>
              <a:rPr sz="1050" dirty="0">
                <a:latin typeface="Courier"/>
              </a:rPr>
              <a:t> </a:t>
            </a:r>
            <a:r>
              <a:rPr sz="1050" b="1" dirty="0">
                <a:solidFill>
                  <a:srgbClr val="204A87"/>
                </a:solidFill>
                <a:latin typeface="Courier"/>
              </a:rPr>
              <a:t>INSERT</a:t>
            </a:r>
            <a:br>
              <a:rPr sz="1050" dirty="0"/>
            </a:br>
            <a:r>
              <a:rPr sz="1050" b="1" dirty="0">
                <a:solidFill>
                  <a:srgbClr val="204A87"/>
                </a:solidFill>
                <a:latin typeface="Courier"/>
              </a:rPr>
              <a:t>AS</a:t>
            </a:r>
            <a:br>
              <a:rPr sz="1050" dirty="0"/>
            </a:br>
            <a:r>
              <a:rPr sz="105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050" dirty="0"/>
            </a:br>
            <a:r>
              <a:rPr sz="1050" dirty="0">
                <a:latin typeface="Courier"/>
              </a:rPr>
              <a:t>  </a:t>
            </a:r>
            <a:r>
              <a:rPr sz="105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050" dirty="0">
                <a:latin typeface="Courier"/>
              </a:rPr>
              <a:t> </a:t>
            </a:r>
            <a:r>
              <a:rPr sz="105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050" dirty="0">
                <a:latin typeface="Courier"/>
              </a:rPr>
              <a:t> </a:t>
            </a:r>
            <a:r>
              <a:rPr sz="1050" dirty="0" err="1">
                <a:latin typeface="Courier"/>
              </a:rPr>
              <a:t>trigger_test_mirror</a:t>
            </a:r>
            <a:r>
              <a:rPr sz="1050" dirty="0">
                <a:latin typeface="Courier"/>
              </a:rPr>
              <a:t> (</a:t>
            </a:r>
            <a:r>
              <a:rPr sz="1050" dirty="0" err="1">
                <a:latin typeface="Courier"/>
              </a:rPr>
              <a:t>test_id</a:t>
            </a:r>
            <a:r>
              <a:rPr sz="1050" dirty="0">
                <a:latin typeface="Courier"/>
              </a:rPr>
              <a:t>, </a:t>
            </a:r>
            <a:r>
              <a:rPr sz="1050" dirty="0" err="1">
                <a:latin typeface="Courier"/>
              </a:rPr>
              <a:t>test_date</a:t>
            </a:r>
            <a:r>
              <a:rPr sz="1050" dirty="0">
                <a:latin typeface="Courier"/>
              </a:rPr>
              <a:t>, </a:t>
            </a:r>
            <a:r>
              <a:rPr sz="1050" dirty="0" err="1">
                <a:latin typeface="Courier"/>
              </a:rPr>
              <a:t>test_string</a:t>
            </a:r>
            <a:r>
              <a:rPr sz="1050" dirty="0">
                <a:latin typeface="Courier"/>
              </a:rPr>
              <a:t>, </a:t>
            </a:r>
            <a:r>
              <a:rPr sz="1050" dirty="0" err="1">
                <a:latin typeface="Courier"/>
              </a:rPr>
              <a:t>test_decimal</a:t>
            </a:r>
            <a:r>
              <a:rPr sz="1050" dirty="0">
                <a:latin typeface="Courier"/>
              </a:rPr>
              <a:t>, </a:t>
            </a:r>
            <a:r>
              <a:rPr sz="1050" dirty="0" err="1">
                <a:latin typeface="Courier"/>
              </a:rPr>
              <a:t>action_type</a:t>
            </a:r>
            <a:r>
              <a:rPr sz="1050" dirty="0">
                <a:latin typeface="Courier"/>
              </a:rPr>
              <a:t>)</a:t>
            </a:r>
            <a:br>
              <a:rPr sz="1050" dirty="0"/>
            </a:br>
            <a:r>
              <a:rPr sz="1050" dirty="0">
                <a:latin typeface="Courier"/>
              </a:rPr>
              <a:t>  </a:t>
            </a:r>
            <a:r>
              <a:rPr sz="105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050" dirty="0">
                <a:latin typeface="Courier"/>
              </a:rPr>
              <a:t> </a:t>
            </a:r>
            <a:r>
              <a:rPr sz="1050" dirty="0" err="1">
                <a:latin typeface="Courier"/>
              </a:rPr>
              <a:t>test_id</a:t>
            </a:r>
            <a:r>
              <a:rPr sz="1050" dirty="0">
                <a:latin typeface="Courier"/>
              </a:rPr>
              <a:t>, </a:t>
            </a:r>
            <a:r>
              <a:rPr sz="1050" dirty="0" err="1">
                <a:latin typeface="Courier"/>
              </a:rPr>
              <a:t>test_date</a:t>
            </a:r>
            <a:r>
              <a:rPr sz="1050" dirty="0">
                <a:latin typeface="Courier"/>
              </a:rPr>
              <a:t>, </a:t>
            </a:r>
            <a:r>
              <a:rPr sz="1050" b="1" dirty="0">
                <a:solidFill>
                  <a:srgbClr val="204A87"/>
                </a:solidFill>
                <a:latin typeface="Courier"/>
              </a:rPr>
              <a:t>UPPER</a:t>
            </a:r>
            <a:r>
              <a:rPr sz="1050" dirty="0">
                <a:latin typeface="Courier"/>
              </a:rPr>
              <a:t>(</a:t>
            </a:r>
            <a:r>
              <a:rPr sz="1050" dirty="0" err="1">
                <a:latin typeface="Courier"/>
              </a:rPr>
              <a:t>test_string</a:t>
            </a:r>
            <a:r>
              <a:rPr sz="1050" dirty="0">
                <a:latin typeface="Courier"/>
              </a:rPr>
              <a:t>), </a:t>
            </a:r>
            <a:r>
              <a:rPr sz="1050" dirty="0" err="1">
                <a:latin typeface="Courier"/>
              </a:rPr>
              <a:t>test_decimal</a:t>
            </a:r>
            <a:r>
              <a:rPr sz="1050" dirty="0">
                <a:latin typeface="Courier"/>
              </a:rPr>
              <a:t>, </a:t>
            </a:r>
            <a:r>
              <a:rPr sz="1050" dirty="0">
                <a:solidFill>
                  <a:srgbClr val="4E9A06"/>
                </a:solidFill>
                <a:latin typeface="Courier"/>
              </a:rPr>
              <a:t>'INSERT'</a:t>
            </a:r>
            <a:br>
              <a:rPr sz="1050" dirty="0"/>
            </a:br>
            <a:r>
              <a:rPr sz="1050" dirty="0">
                <a:latin typeface="Courier"/>
              </a:rPr>
              <a:t>  </a:t>
            </a:r>
            <a:r>
              <a:rPr sz="105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050" dirty="0">
                <a:latin typeface="Courier"/>
              </a:rPr>
              <a:t>   inserted;</a:t>
            </a:r>
            <a:br>
              <a:rPr sz="1050" dirty="0"/>
            </a:br>
            <a:r>
              <a:rPr sz="105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05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0614F4-ECBE-7918-1B77-6DD1B6F16E0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DML INSTEAD OF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0F632-AF60-56EB-55FD-8B321E6C4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F2FB3D-A6D2-4E12-FCD0-4F9E397042E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300D8-BC7B-7DCE-918D-44EDE6126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1A58-7B42-C7C6-2302-9D514760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lang="en-US" sz="1100" i="1" dirty="0">
                <a:solidFill>
                  <a:srgbClr val="8F5902"/>
                </a:solidFill>
                <a:latin typeface="Courier"/>
              </a:rPr>
              <a:t>-- INSERT </a:t>
            </a:r>
            <a:r>
              <a:rPr lang="en-US" sz="1100" dirty="0">
                <a:solidFill>
                  <a:srgbClr val="EF2929"/>
                </a:solidFill>
                <a:latin typeface="Courier"/>
              </a:rPr>
              <a:t>TEST</a:t>
            </a:r>
            <a:br>
              <a:rPr lang="en-US" sz="1100" dirty="0"/>
            </a:br>
            <a:r>
              <a:rPr lang="en-US" sz="1100" i="1" dirty="0">
                <a:solidFill>
                  <a:srgbClr val="8F5902"/>
                </a:solidFill>
                <a:latin typeface="Courier"/>
              </a:rPr>
              <a:t>-- --------------------------------------------------------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vw_trigger_test</a:t>
            </a:r>
            <a:r>
              <a:rPr lang="en-US" sz="1100" dirty="0">
                <a:latin typeface="Courier"/>
              </a:rPr>
              <a:t> (</a:t>
            </a:r>
            <a:r>
              <a:rPr lang="en-US" sz="1100" dirty="0" err="1">
                <a:latin typeface="Courier"/>
              </a:rPr>
              <a:t>test_id</a:t>
            </a:r>
            <a:r>
              <a:rPr lang="en-US" sz="1100" dirty="0">
                <a:latin typeface="Courier"/>
              </a:rPr>
              <a:t>, </a:t>
            </a:r>
            <a:r>
              <a:rPr lang="en-US" sz="1100" dirty="0" err="1">
                <a:latin typeface="Courier"/>
              </a:rPr>
              <a:t>test_date</a:t>
            </a:r>
            <a:r>
              <a:rPr lang="en-US" sz="1100" dirty="0">
                <a:latin typeface="Courier"/>
              </a:rPr>
              <a:t>, </a:t>
            </a:r>
            <a:r>
              <a:rPr lang="en-US" sz="1100" dirty="0" err="1">
                <a:latin typeface="Courier"/>
              </a:rPr>
              <a:t>test_string</a:t>
            </a:r>
            <a:r>
              <a:rPr lang="en-US" sz="1100" dirty="0">
                <a:latin typeface="Courier"/>
              </a:rPr>
              <a:t>, </a:t>
            </a:r>
            <a:r>
              <a:rPr lang="en-US" sz="1100" dirty="0" err="1">
                <a:latin typeface="Courier"/>
              </a:rPr>
              <a:t>test_decimal</a:t>
            </a:r>
            <a:r>
              <a:rPr lang="en-US" sz="1100" dirty="0">
                <a:latin typeface="Courier"/>
              </a:rPr>
              <a:t>)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lang="en-US" sz="1100" dirty="0">
                <a:latin typeface="Courier"/>
              </a:rPr>
              <a:t> (</a:t>
            </a:r>
            <a:r>
              <a:rPr lang="en-US" sz="1100" dirty="0">
                <a:solidFill>
                  <a:srgbClr val="0000CF"/>
                </a:solidFill>
                <a:latin typeface="Courier"/>
              </a:rPr>
              <a:t>3</a:t>
            </a:r>
            <a:r>
              <a:rPr lang="en-US" sz="1100" dirty="0">
                <a:latin typeface="Courier"/>
              </a:rPr>
              <a:t>, GETDATE(), </a:t>
            </a:r>
            <a:r>
              <a:rPr lang="en-US" sz="1100" dirty="0">
                <a:solidFill>
                  <a:srgbClr val="4E9A06"/>
                </a:solidFill>
                <a:latin typeface="Courier"/>
              </a:rPr>
              <a:t>'NEW LINE'</a:t>
            </a:r>
            <a:r>
              <a:rPr lang="en-US" sz="1100" dirty="0">
                <a:latin typeface="Courier"/>
              </a:rPr>
              <a:t>, </a:t>
            </a:r>
            <a:r>
              <a:rPr lang="en-US" sz="1100" dirty="0">
                <a:solidFill>
                  <a:srgbClr val="0000CF"/>
                </a:solidFill>
                <a:latin typeface="Courier"/>
              </a:rPr>
              <a:t>100.2</a:t>
            </a:r>
            <a:r>
              <a:rPr lang="en-US" sz="1100" dirty="0">
                <a:latin typeface="Courier"/>
              </a:rPr>
              <a:t>)</a:t>
            </a:r>
            <a:br>
              <a:rPr lang="en-US" sz="1100" dirty="0"/>
            </a:b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trigger_test</a:t>
            </a:r>
            <a:r>
              <a:rPr lang="en-US" sz="1100" dirty="0">
                <a:latin typeface="Courier"/>
              </a:rPr>
              <a:t>;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trigger_test_mirror</a:t>
            </a:r>
            <a:r>
              <a:rPr lang="en-US" sz="11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0D1259-43AB-012B-4740-C3521600CA7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DML INSTEAD OF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137798-300E-72A6-BFC1-C3D8D9B8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34A5568-F380-6B3E-3A57-64BD4C54783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14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AB2FB-58AA-C0D2-66C2-2735DD74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9214-A634-6515-AD88-1806462B2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755086"/>
          </a:xfrm>
        </p:spPr>
        <p:txBody>
          <a:bodyPr>
            <a:normAutofit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>
                <a:latin typeface="Courier"/>
              </a:rPr>
              <a:t>INSTEAD OF</a:t>
            </a:r>
            <a:r>
              <a:rPr sz="1800" b="1" dirty="0"/>
              <a:t> on table</a:t>
            </a:r>
            <a:r>
              <a:rPr lang="en-IN" sz="1800" b="1" dirty="0"/>
              <a:t>:</a:t>
            </a:r>
            <a:endParaRPr sz="1800" b="1" dirty="0"/>
          </a:p>
          <a:p>
            <a:pPr lvl="0" indent="0">
              <a:buNone/>
            </a:pPr>
            <a:r>
              <a:rPr sz="11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OR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trigger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trg_instead_trigger_test_upper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INSTEAD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OF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INSERT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AS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IF</a:t>
            </a:r>
            <a:r>
              <a:rPr sz="1100" dirty="0">
                <a:latin typeface="Courier"/>
              </a:rPr>
              <a:t> (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100" dirty="0">
                <a:latin typeface="Courier"/>
              </a:rPr>
              <a:t> (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)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inserted)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!=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0</a:t>
            </a:r>
            <a:br>
              <a:rPr sz="1100" dirty="0"/>
            </a:br>
            <a:r>
              <a:rPr sz="1100" dirty="0">
                <a:latin typeface="Courier"/>
              </a:rPr>
              <a:t>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test_id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test_date</a:t>
            </a:r>
            <a:r>
              <a:rPr sz="1100" dirty="0">
                <a:latin typeface="Courier"/>
              </a:rPr>
              <a:t>,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UPPER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test_string</a:t>
            </a:r>
            <a:r>
              <a:rPr sz="1100" dirty="0">
                <a:latin typeface="Courier"/>
              </a:rPr>
              <a:t>), </a:t>
            </a:r>
            <a:r>
              <a:rPr sz="1100" dirty="0" err="1">
                <a:latin typeface="Courier"/>
              </a:rPr>
              <a:t>test_decimal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  inserted;</a:t>
            </a:r>
            <a:br>
              <a:rPr sz="1100" dirty="0"/>
            </a:br>
            <a:r>
              <a:rPr sz="1100" dirty="0">
                <a:latin typeface="Courier"/>
              </a:rPr>
              <a:t>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sz="1100" dirty="0"/>
            </a:br>
            <a:r>
              <a:rPr sz="1100" b="1" dirty="0" err="1">
                <a:solidFill>
                  <a:srgbClr val="204A87"/>
                </a:solidFill>
                <a:latin typeface="Courier"/>
              </a:rPr>
              <a:t>END</a:t>
            </a:r>
            <a:br>
              <a:rPr sz="1100" dirty="0"/>
            </a:b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sz="1100" dirty="0">
                <a:solidFill>
                  <a:srgbClr val="EF2929"/>
                </a:solidFill>
                <a:latin typeface="Courier"/>
              </a:rPr>
              <a:t>TEST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 --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</a:t>
            </a:r>
            <a:r>
              <a:rPr sz="1100" dirty="0">
                <a:latin typeface="Courier"/>
              </a:rPr>
              <a:t> (</a:t>
            </a:r>
            <a:r>
              <a:rPr sz="1100" dirty="0" err="1">
                <a:latin typeface="Courier"/>
              </a:rPr>
              <a:t>test_id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test_string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test_decimal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100" dirty="0">
                <a:latin typeface="Courier"/>
              </a:rPr>
              <a:t> 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2</a:t>
            </a:r>
            <a:r>
              <a:rPr sz="1100" dirty="0">
                <a:latin typeface="Courier"/>
              </a:rPr>
              <a:t>, GETDATE(), 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'lower'</a:t>
            </a:r>
            <a:r>
              <a:rPr sz="1100" dirty="0">
                <a:latin typeface="Courier"/>
              </a:rPr>
              <a:t>,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100.2</a:t>
            </a:r>
            <a:r>
              <a:rPr sz="1100" dirty="0">
                <a:latin typeface="Courier"/>
              </a:rPr>
              <a:t>);</a:t>
            </a:r>
            <a:br>
              <a:rPr sz="1100" dirty="0"/>
            </a:b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test_string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</a:t>
            </a:r>
            <a:r>
              <a:rPr sz="1100" dirty="0" err="1">
                <a:solidFill>
                  <a:srgbClr val="4E9A06"/>
                </a:solidFill>
                <a:latin typeface="Courier"/>
              </a:rPr>
              <a:t>abc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100" dirty="0">
                <a:latin typeface="Courier"/>
              </a:rPr>
              <a:t>  </a:t>
            </a:r>
            <a:r>
              <a:rPr sz="1100" dirty="0" err="1">
                <a:latin typeface="Courier"/>
              </a:rPr>
              <a:t>test_id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2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See lower case '</a:t>
            </a:r>
            <a:r>
              <a:rPr sz="1100" i="1" dirty="0" err="1">
                <a:solidFill>
                  <a:srgbClr val="8F5902"/>
                </a:solidFill>
                <a:latin typeface="Courier"/>
              </a:rPr>
              <a:t>abc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' (as trigger </a:t>
            </a:r>
            <a:r>
              <a:rPr sz="1100" i="1" dirty="0" err="1">
                <a:solidFill>
                  <a:srgbClr val="8F5902"/>
                </a:solidFill>
                <a:latin typeface="Courier"/>
              </a:rPr>
              <a:t>doesnt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 handle updates)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</a:t>
            </a:r>
            <a:r>
              <a:rPr sz="1100" dirty="0">
                <a:latin typeface="Courier"/>
              </a:rPr>
              <a:t>;</a:t>
            </a:r>
            <a:endParaRPr sz="20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860141-AC8C-6890-36F4-D3CFD0CF49E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DML INSTEAD OF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8A5AF-93BD-2FE4-0CB8-27175D8B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0F4F62B-1E0A-A946-1480-FBF13A752DF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5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84204"/>
          </a:xfrm>
        </p:spPr>
        <p:txBody>
          <a:bodyPr>
            <a:normAutofit lnSpcReduction="10000"/>
          </a:bodyPr>
          <a:lstStyle/>
          <a:p>
            <a:pPr lvl="0"/>
            <a:r>
              <a:rPr sz="1800" dirty="0"/>
              <a:t>DDL (Data Definition Language) trigger is a type of trigger that fires in response to a variety of DDL events that occur in the database.</a:t>
            </a:r>
          </a:p>
          <a:p>
            <a:pPr lvl="0"/>
            <a:r>
              <a:rPr sz="1800" dirty="0"/>
              <a:t>DDL events include events like creating or altering tables, indexes, views, stored procedures, and user-defined functions.</a:t>
            </a:r>
          </a:p>
          <a:p>
            <a:pPr lvl="0"/>
            <a:r>
              <a:rPr sz="1800" dirty="0"/>
              <a:t>DDL triggers can be useful for enforcing business rules or data integrity constraints, for auditing database changes, or for implementing custom security policies.</a:t>
            </a:r>
          </a:p>
          <a:p>
            <a:pPr lvl="0" indent="0">
              <a:buNone/>
            </a:pPr>
            <a:r>
              <a:rPr sz="1100" i="1" dirty="0">
                <a:solidFill>
                  <a:srgbClr val="8F5902"/>
                </a:solidFill>
                <a:latin typeface="Courier"/>
              </a:rPr>
              <a:t>-- Create a trigger on the database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TRIGGER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trg_tinitiate_ddl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DATABASE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FOR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create_table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alter_table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drop_table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AS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100" dirty="0">
                <a:latin typeface="Courier"/>
              </a:rPr>
              <a:t> NOCOUNT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r>
              <a:rPr sz="1100" dirty="0">
                <a:latin typeface="Courier"/>
              </a:rPr>
              <a:t>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trigger_test_log</a:t>
            </a:r>
            <a:r>
              <a:rPr sz="1100" dirty="0">
                <a:latin typeface="Courier"/>
              </a:rPr>
              <a:t> (</a:t>
            </a:r>
            <a:r>
              <a:rPr sz="1100" dirty="0" err="1">
                <a:latin typeface="Courier"/>
              </a:rPr>
              <a:t>log_id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log_date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log_message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eventval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100" dirty="0">
                <a:latin typeface="Courier"/>
              </a:rPr>
              <a:t> 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</a:t>
            </a:r>
            <a:r>
              <a:rPr sz="1100" dirty="0">
                <a:latin typeface="Courier"/>
              </a:rPr>
              <a:t>, GETDATE(), 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'DDL EVENT'</a:t>
            </a:r>
            <a:r>
              <a:rPr sz="1100" dirty="0">
                <a:latin typeface="Courier"/>
              </a:rPr>
              <a:t>, EVENTDATA());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Test DDL Trigger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100" dirty="0">
                <a:latin typeface="Courier"/>
              </a:rPr>
              <a:t> test1 (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id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);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DROP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100" dirty="0">
                <a:latin typeface="Courier"/>
              </a:rPr>
              <a:t> test1;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trigger_test_log</a:t>
            </a:r>
            <a:r>
              <a:rPr sz="11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959214-B8FC-AA3A-5F33-2D0F01202B2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DDL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0E1F8-67D1-21CA-CDF9-5A4FF015D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F1970C-CA70-4384-8AF0-756613676BE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870286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To enable a disabled trigger, you can use the </a:t>
            </a:r>
            <a:r>
              <a:rPr sz="1800" dirty="0">
                <a:latin typeface="Courier"/>
              </a:rPr>
              <a:t>ENABLE TRIGGER</a:t>
            </a:r>
            <a:r>
              <a:rPr sz="1800" dirty="0"/>
              <a:t> statement with the same syntax as above. Once a trigger is enabled, it becomes active again and will fire when the corresponding event occurs.</a:t>
            </a:r>
          </a:p>
          <a:p>
            <a:pPr lvl="0"/>
            <a:r>
              <a:rPr sz="1800" dirty="0"/>
              <a:t>It’s important to note that disabling a trigger affects all users who access the table, not just the user who issued the </a:t>
            </a:r>
            <a:r>
              <a:rPr sz="1800" dirty="0">
                <a:latin typeface="Courier"/>
              </a:rPr>
              <a:t>DISABLE TRIGGER</a:t>
            </a:r>
            <a:r>
              <a:rPr sz="1800" dirty="0"/>
              <a:t> statement.</a:t>
            </a:r>
          </a:p>
          <a:p>
            <a:pPr lvl="0"/>
            <a:r>
              <a:rPr sz="1800" dirty="0"/>
              <a:t>Also, if a trigger is disabled, any pending trigger actions will not be executed, even after the trigger is re-enabled. So, it’s important to ensure that you re-enable the trigger as soon as possible after you’ve finished the maintenance operation.</a:t>
            </a:r>
          </a:p>
          <a:p>
            <a:pPr lvl="0" indent="0">
              <a:buNone/>
            </a:pPr>
            <a:r>
              <a:rPr sz="1100" b="1" dirty="0">
                <a:solidFill>
                  <a:srgbClr val="204A87"/>
                </a:solidFill>
                <a:latin typeface="Courier"/>
              </a:rPr>
              <a:t>ENABLE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TRIGGER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dbo.trg_instead_trigger_test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dbo.vw_trigger_test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DISABLE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TRIGGER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dbo.trg_instead_trigger_test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dbo.vw_trigger_test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ENABLE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TRIGGER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ALL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dbo.trigger_test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DISABLE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TRIGGER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ALL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dbo.trigger_test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Drop DB triggers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DROP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TRIGGER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trg_tinitiate_ddl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DATABASE</a:t>
            </a:r>
            <a:r>
              <a:rPr sz="1100" dirty="0">
                <a:latin typeface="Courier"/>
              </a:rPr>
              <a:t>;  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40DCAA-E873-73B9-07C2-A9087A8ADB9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Enable / Disable Trigger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2060C-4492-CF87-C5D5-F8FBC342D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C3478C5-5D3E-9F6F-5CC8-A1877CA3DF7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lnSpcReduction="10000"/>
          </a:bodyPr>
          <a:lstStyle/>
          <a:p>
            <a:pPr lvl="0"/>
            <a:r>
              <a:rPr sz="1800" dirty="0"/>
              <a:t>A trigger is a special kind of stored procedure that automatically runs (fires) in response to specific database events such as INSERT, UPDATE, or DELETE on a table or view.</a:t>
            </a:r>
          </a:p>
          <a:p>
            <a:pPr lvl="0"/>
            <a:r>
              <a:rPr sz="1800" dirty="0"/>
              <a:t>Triggers can be used to enforce business rules, validate data, and perform other actions when data is inserted, updated, or deleted from a table.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There are two types of triggers in SQL Server:</a:t>
            </a:r>
          </a:p>
          <a:p>
            <a:pPr lvl="0"/>
            <a:r>
              <a:rPr sz="1800" b="1" dirty="0"/>
              <a:t>DML triggers</a:t>
            </a:r>
            <a:r>
              <a:rPr sz="1800" dirty="0"/>
              <a:t> - DML triggers fire in response to changes to data in a table, such as an insert, update, or delete operation. They can be defined to execute either before or after the data modification operation.</a:t>
            </a:r>
          </a:p>
          <a:p>
            <a:pPr lvl="0"/>
            <a:r>
              <a:rPr sz="1800" b="1" dirty="0"/>
              <a:t>DDL triggers</a:t>
            </a:r>
            <a:r>
              <a:rPr sz="1800" dirty="0"/>
              <a:t> - DDL triggers fire in response to changes to the database schema, such as creating or altering tables, views, or stored procedures.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5FB6E5-DAB4-4CC7-DF37-3B771B71BA1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780250-F915-C84B-C974-79E37C9B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64879B-0E96-BD4D-F7B7-66373C6434C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3827087"/>
          </a:xfrm>
        </p:spPr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 sz="1100" i="1" dirty="0">
                <a:solidFill>
                  <a:srgbClr val="8F5902"/>
                </a:solidFill>
                <a:latin typeface="Courier"/>
              </a:rPr>
              <a:t>-- Create '</a:t>
            </a:r>
            <a:r>
              <a:rPr sz="1100" i="1" dirty="0" err="1">
                <a:solidFill>
                  <a:srgbClr val="8F5902"/>
                </a:solidFill>
                <a:latin typeface="Courier"/>
              </a:rPr>
              <a:t>trigger_test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' table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</a:t>
            </a:r>
            <a:r>
              <a:rPr sz="1100" dirty="0">
                <a:latin typeface="Courier"/>
              </a:rPr>
              <a:t> (</a:t>
            </a:r>
            <a:br>
              <a:rPr sz="1100" dirty="0"/>
            </a:br>
            <a:r>
              <a:rPr sz="1100" dirty="0">
                <a:latin typeface="Courier"/>
              </a:rPr>
              <a:t>     </a:t>
            </a:r>
            <a:r>
              <a:rPr sz="1100" dirty="0" err="1">
                <a:latin typeface="Courier"/>
              </a:rPr>
              <a:t>test_id</a:t>
            </a:r>
            <a:r>
              <a:rPr sz="1100" dirty="0">
                <a:latin typeface="Courier"/>
              </a:rPr>
              <a:t>    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br>
              <a:rPr sz="1100" dirty="0"/>
            </a:br>
            <a:r>
              <a:rPr sz="1100" dirty="0">
                <a:latin typeface="Courier"/>
              </a:rPr>
              <a:t>    ,</a:t>
            </a:r>
            <a:r>
              <a:rPr sz="1100" dirty="0" err="1">
                <a:latin typeface="Courier"/>
              </a:rPr>
              <a:t>test_date</a:t>
            </a:r>
            <a:r>
              <a:rPr sz="1100" dirty="0">
                <a:latin typeface="Courier"/>
              </a:rPr>
              <a:t>  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DATE</a:t>
            </a:r>
            <a:br>
              <a:rPr sz="1100" dirty="0"/>
            </a:br>
            <a:r>
              <a:rPr sz="1100" dirty="0">
                <a:latin typeface="Courier"/>
              </a:rPr>
              <a:t>    ,</a:t>
            </a:r>
            <a:r>
              <a:rPr sz="1100" dirty="0" err="1">
                <a:latin typeface="Courier"/>
              </a:rPr>
              <a:t>test_string</a:t>
            </a:r>
            <a:r>
              <a:rPr sz="1100" dirty="0">
                <a:latin typeface="Courier"/>
              </a:rPr>
              <a:t>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1000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,</a:t>
            </a:r>
            <a:r>
              <a:rPr sz="1100" dirty="0" err="1">
                <a:latin typeface="Courier"/>
              </a:rPr>
              <a:t>test_decimal</a:t>
            </a:r>
            <a:r>
              <a:rPr sz="1100" dirty="0">
                <a:latin typeface="Courier"/>
              </a:rPr>
              <a:t>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DECIMAL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100" dirty="0">
                <a:latin typeface="Courier"/>
              </a:rPr>
              <a:t>,</a:t>
            </a:r>
            <a:r>
              <a:rPr sz="1100" dirty="0">
                <a:solidFill>
                  <a:srgbClr val="0000CF"/>
                </a:solidFill>
                <a:latin typeface="Courier"/>
              </a:rPr>
              <a:t>2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);</a:t>
            </a:r>
            <a:br>
              <a:rPr sz="1100" dirty="0"/>
            </a:b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Create '</a:t>
            </a:r>
            <a:r>
              <a:rPr sz="1100" i="1" dirty="0" err="1">
                <a:solidFill>
                  <a:srgbClr val="8F5902"/>
                </a:solidFill>
                <a:latin typeface="Courier"/>
              </a:rPr>
              <a:t>trigger_test_mirror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' table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trigger_test_mirror</a:t>
            </a:r>
            <a:r>
              <a:rPr sz="1100" dirty="0">
                <a:latin typeface="Courier"/>
              </a:rPr>
              <a:t> (</a:t>
            </a:r>
            <a:br>
              <a:rPr sz="1100" dirty="0"/>
            </a:br>
            <a:r>
              <a:rPr sz="1100" dirty="0">
                <a:latin typeface="Courier"/>
              </a:rPr>
              <a:t>     </a:t>
            </a:r>
            <a:r>
              <a:rPr sz="1100" dirty="0" err="1">
                <a:latin typeface="Courier"/>
              </a:rPr>
              <a:t>test_id</a:t>
            </a:r>
            <a:r>
              <a:rPr sz="1100" dirty="0">
                <a:latin typeface="Courier"/>
              </a:rPr>
              <a:t>    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br>
              <a:rPr sz="1100" dirty="0"/>
            </a:br>
            <a:r>
              <a:rPr sz="1100" dirty="0">
                <a:latin typeface="Courier"/>
              </a:rPr>
              <a:t>    ,</a:t>
            </a:r>
            <a:r>
              <a:rPr sz="1100" dirty="0" err="1">
                <a:latin typeface="Courier"/>
              </a:rPr>
              <a:t>test_date</a:t>
            </a:r>
            <a:r>
              <a:rPr sz="1100" dirty="0">
                <a:latin typeface="Courier"/>
              </a:rPr>
              <a:t>  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DATE</a:t>
            </a:r>
            <a:br>
              <a:rPr sz="1100" dirty="0"/>
            </a:br>
            <a:r>
              <a:rPr sz="1100" dirty="0">
                <a:latin typeface="Courier"/>
              </a:rPr>
              <a:t>    ,</a:t>
            </a:r>
            <a:r>
              <a:rPr sz="1100" dirty="0" err="1">
                <a:latin typeface="Courier"/>
              </a:rPr>
              <a:t>test_string</a:t>
            </a:r>
            <a:r>
              <a:rPr sz="1100" dirty="0">
                <a:latin typeface="Courier"/>
              </a:rPr>
              <a:t>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1000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,</a:t>
            </a:r>
            <a:r>
              <a:rPr sz="1100" dirty="0" err="1">
                <a:latin typeface="Courier"/>
              </a:rPr>
              <a:t>test_decimal</a:t>
            </a:r>
            <a:r>
              <a:rPr sz="1100" dirty="0">
                <a:latin typeface="Courier"/>
              </a:rPr>
              <a:t>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DECIMAL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100" dirty="0">
                <a:latin typeface="Courier"/>
              </a:rPr>
              <a:t>,</a:t>
            </a:r>
            <a:r>
              <a:rPr sz="1100" dirty="0">
                <a:solidFill>
                  <a:srgbClr val="0000CF"/>
                </a:solidFill>
                <a:latin typeface="Courier"/>
              </a:rPr>
              <a:t>2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,</a:t>
            </a:r>
            <a:r>
              <a:rPr sz="1100" dirty="0" err="1">
                <a:latin typeface="Courier"/>
              </a:rPr>
              <a:t>action_type</a:t>
            </a:r>
            <a:r>
              <a:rPr sz="1100" dirty="0">
                <a:latin typeface="Courier"/>
              </a:rPr>
              <a:t>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100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);</a:t>
            </a:r>
            <a:br>
              <a:rPr sz="1100" dirty="0"/>
            </a:br>
            <a:br>
              <a:rPr sz="1100" dirty="0"/>
            </a:br>
            <a:r>
              <a:rPr sz="1100" i="1" dirty="0">
                <a:solidFill>
                  <a:srgbClr val="8F5902"/>
                </a:solidFill>
                <a:latin typeface="Courier"/>
              </a:rPr>
              <a:t>-- Create '</a:t>
            </a:r>
            <a:r>
              <a:rPr sz="1100" i="1" dirty="0" err="1">
                <a:solidFill>
                  <a:srgbClr val="8F5902"/>
                </a:solidFill>
                <a:latin typeface="Courier"/>
              </a:rPr>
              <a:t>trigger_test_log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' table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trigger_test_log</a:t>
            </a:r>
            <a:r>
              <a:rPr sz="1100" dirty="0">
                <a:latin typeface="Courier"/>
              </a:rPr>
              <a:t> (</a:t>
            </a:r>
            <a:br>
              <a:rPr sz="1100" dirty="0"/>
            </a:br>
            <a:r>
              <a:rPr sz="1100" dirty="0">
                <a:latin typeface="Courier"/>
              </a:rPr>
              <a:t>     </a:t>
            </a:r>
            <a:r>
              <a:rPr sz="1100" dirty="0" err="1">
                <a:latin typeface="Courier"/>
              </a:rPr>
              <a:t>log_id</a:t>
            </a:r>
            <a:r>
              <a:rPr sz="1100" dirty="0">
                <a:latin typeface="Courier"/>
              </a:rPr>
              <a:t>     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br>
              <a:rPr sz="1100" dirty="0"/>
            </a:br>
            <a:r>
              <a:rPr sz="1100" dirty="0">
                <a:latin typeface="Courier"/>
              </a:rPr>
              <a:t>    ,</a:t>
            </a:r>
            <a:r>
              <a:rPr sz="1100" dirty="0" err="1">
                <a:latin typeface="Courier"/>
              </a:rPr>
              <a:t>log_date</a:t>
            </a:r>
            <a:r>
              <a:rPr sz="1100" dirty="0">
                <a:latin typeface="Courier"/>
              </a:rPr>
              <a:t>   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DATE</a:t>
            </a:r>
            <a:br>
              <a:rPr sz="1100" dirty="0"/>
            </a:br>
            <a:r>
              <a:rPr sz="1100" dirty="0">
                <a:latin typeface="Courier"/>
              </a:rPr>
              <a:t>    ,</a:t>
            </a:r>
            <a:r>
              <a:rPr sz="1100" dirty="0" err="1">
                <a:latin typeface="Courier"/>
              </a:rPr>
              <a:t>log_message</a:t>
            </a:r>
            <a:r>
              <a:rPr sz="1100" dirty="0">
                <a:latin typeface="Courier"/>
              </a:rPr>
              <a:t>  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1000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,</a:t>
            </a:r>
            <a:r>
              <a:rPr sz="1100" dirty="0" err="1">
                <a:latin typeface="Courier"/>
              </a:rPr>
              <a:t>eventval</a:t>
            </a:r>
            <a:r>
              <a:rPr sz="1100" dirty="0">
                <a:latin typeface="Courier"/>
              </a:rPr>
              <a:t>      XML</a:t>
            </a:r>
            <a:br>
              <a:rPr sz="1100" dirty="0"/>
            </a:br>
            <a:r>
              <a:rPr sz="11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B380B8-6F14-3E00-B9E0-4DB19C7ABB8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Create Tables For Trigger Demonstration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607D8-0A6C-BC77-0895-C8F44128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E648676-A270-74EE-DF16-1236F4DD8BF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8B2A9-2805-3CE1-9AFF-317469AD9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3791-678E-9F0A-1FD8-578BD96D8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A “FOR” trigger is executed before the data modification operation (INSERT, UPDATE, DELETE) takes place.</a:t>
            </a:r>
          </a:p>
          <a:p>
            <a:pPr lvl="0"/>
            <a:r>
              <a:rPr sz="1800" dirty="0"/>
              <a:t>It can be used to modify the data to be inserted, updated, or deleted before the operation is carried out.</a:t>
            </a:r>
          </a:p>
          <a:p>
            <a:pPr lvl="0"/>
            <a:r>
              <a:rPr sz="1800" dirty="0"/>
              <a:t>“FOR” triggers are commonly used with views, where the underlying table may not be directly modifiable.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582AAE-CE2D-DB86-0430-82E71FE8EFC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DML FOR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51006-393F-45C4-8875-721FDF9B2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11C430-DC9D-2FA9-F00A-62EDF163741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7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91D17-E4EE-3448-559D-63437C026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5C0CC-374E-3608-3AF0-D9D05673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3848687"/>
          </a:xfrm>
        </p:spPr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sz="1100" i="1" dirty="0">
                <a:solidFill>
                  <a:srgbClr val="8F5902"/>
                </a:solidFill>
                <a:latin typeface="Courier"/>
              </a:rPr>
              <a:t>-- A 'FOR' trigger that modifies data before an 'INSERT' operation is carried out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TRIGGER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trg_for_trigger_test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FOR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100" dirty="0">
                <a:latin typeface="Courier"/>
              </a:rPr>
              <a:t>,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100" dirty="0">
                <a:latin typeface="Courier"/>
              </a:rPr>
              <a:t>,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DELETE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AS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First check for INSERT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IF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EXISTS</a:t>
            </a:r>
            <a:r>
              <a:rPr sz="1100" dirty="0">
                <a:latin typeface="Courier"/>
              </a:rPr>
              <a:t> (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inserted)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EXISTS</a:t>
            </a:r>
            <a:r>
              <a:rPr sz="1100" dirty="0">
                <a:latin typeface="Courier"/>
              </a:rPr>
              <a:t> (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deleted)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trigger_test_mirror</a:t>
            </a:r>
            <a:r>
              <a:rPr sz="1100" dirty="0">
                <a:latin typeface="Courier"/>
              </a:rPr>
              <a:t> (</a:t>
            </a:r>
            <a:r>
              <a:rPr sz="1100" dirty="0" err="1">
                <a:latin typeface="Courier"/>
              </a:rPr>
              <a:t>test_id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test_string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test_decimal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action_type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test_id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test_string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test_decimal</a:t>
            </a:r>
            <a:r>
              <a:rPr sz="1100" dirty="0">
                <a:latin typeface="Courier"/>
              </a:rPr>
              <a:t>, 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'INSERT'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inserted;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Then check for DELETE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ELSE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IF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EXISTS</a:t>
            </a:r>
            <a:r>
              <a:rPr sz="1100" dirty="0">
                <a:latin typeface="Courier"/>
              </a:rPr>
              <a:t> (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deleted)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EXISTS</a:t>
            </a:r>
            <a:r>
              <a:rPr sz="1100" dirty="0">
                <a:latin typeface="Courier"/>
              </a:rPr>
              <a:t> (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inserted)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trigger_test_mirror</a:t>
            </a:r>
            <a:r>
              <a:rPr sz="1100" dirty="0">
                <a:latin typeface="Courier"/>
              </a:rPr>
              <a:t> (</a:t>
            </a:r>
            <a:r>
              <a:rPr sz="1100" dirty="0" err="1">
                <a:latin typeface="Courier"/>
              </a:rPr>
              <a:t>test_id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test_string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test_decimal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action_type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test_id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test_string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test_decimal</a:t>
            </a:r>
            <a:r>
              <a:rPr sz="1100" dirty="0">
                <a:latin typeface="Courier"/>
              </a:rPr>
              <a:t>, 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'DELETE'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deleted;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Finally, UPDATE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ELSE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IF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test_date</a:t>
            </a:r>
            <a:r>
              <a:rPr sz="1100" dirty="0">
                <a:latin typeface="Courier"/>
              </a:rPr>
              <a:t>)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OR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test_string</a:t>
            </a:r>
            <a:r>
              <a:rPr sz="1100" dirty="0">
                <a:latin typeface="Courier"/>
              </a:rPr>
              <a:t>)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OR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test_decimal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trigger_test_mirror</a:t>
            </a:r>
            <a:r>
              <a:rPr sz="1100" dirty="0">
                <a:latin typeface="Courier"/>
              </a:rPr>
              <a:t> (</a:t>
            </a:r>
            <a:r>
              <a:rPr sz="1100" dirty="0" err="1">
                <a:latin typeface="Courier"/>
              </a:rPr>
              <a:t>test_id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test_string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test_decimal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action_type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test_id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test_string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test_decimal</a:t>
            </a:r>
            <a:r>
              <a:rPr sz="1100" dirty="0">
                <a:latin typeface="Courier"/>
              </a:rPr>
              <a:t>, 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'UPDATE'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100" dirty="0">
                <a:latin typeface="Courier"/>
              </a:rPr>
              <a:t> inserted;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sz="1100" dirty="0"/>
            </a:br>
            <a:r>
              <a:rPr sz="1100" b="1" dirty="0" err="1">
                <a:solidFill>
                  <a:srgbClr val="204A87"/>
                </a:solidFill>
                <a:latin typeface="Courier"/>
              </a:rPr>
              <a:t>END</a:t>
            </a:r>
            <a:r>
              <a:rPr sz="11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C7BDC7-6332-BB84-CD56-F7B5A0900DA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DML FOR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6D2D5-125E-3A46-76AD-50D8F37E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BC2CCC7-2B67-2E83-8648-DD4E2ADE626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62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F5BC9-DD0B-9F99-1EBC-15C8BC6AF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9DB5F-5DFB-A6F8-9701-0C0CD468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sz="1000" i="1" dirty="0">
                <a:solidFill>
                  <a:srgbClr val="8F5902"/>
                </a:solidFill>
                <a:latin typeface="Courier"/>
              </a:rPr>
              <a:t>-- INSERT </a:t>
            </a:r>
            <a:r>
              <a:rPr sz="1000" dirty="0">
                <a:solidFill>
                  <a:srgbClr val="EF2929"/>
                </a:solidFill>
                <a:latin typeface="Courier"/>
              </a:rPr>
              <a:t>TEST</a:t>
            </a:r>
            <a:br>
              <a:rPr sz="1000" dirty="0"/>
            </a:br>
            <a:r>
              <a:rPr sz="1000" i="1" dirty="0">
                <a:solidFill>
                  <a:srgbClr val="8F5902"/>
                </a:solidFill>
                <a:latin typeface="Courier"/>
              </a:rPr>
              <a:t>-- --------------------------------------------------------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trigger_test</a:t>
            </a:r>
            <a:r>
              <a:rPr sz="1000" dirty="0">
                <a:latin typeface="Courier"/>
              </a:rPr>
              <a:t> (</a:t>
            </a:r>
            <a:r>
              <a:rPr sz="1000" dirty="0" err="1">
                <a:latin typeface="Courier"/>
              </a:rPr>
              <a:t>test_id</a:t>
            </a:r>
            <a:r>
              <a:rPr sz="1000" dirty="0">
                <a:latin typeface="Courier"/>
              </a:rPr>
              <a:t>, </a:t>
            </a:r>
            <a:r>
              <a:rPr sz="1000" dirty="0" err="1">
                <a:latin typeface="Courier"/>
              </a:rPr>
              <a:t>test_date</a:t>
            </a:r>
            <a:r>
              <a:rPr sz="1000" dirty="0">
                <a:latin typeface="Courier"/>
              </a:rPr>
              <a:t>, </a:t>
            </a:r>
            <a:r>
              <a:rPr sz="1000" dirty="0" err="1">
                <a:latin typeface="Courier"/>
              </a:rPr>
              <a:t>test_string</a:t>
            </a:r>
            <a:r>
              <a:rPr sz="1000" dirty="0">
                <a:latin typeface="Courier"/>
              </a:rPr>
              <a:t>, </a:t>
            </a:r>
            <a:r>
              <a:rPr sz="1000" dirty="0" err="1">
                <a:latin typeface="Courier"/>
              </a:rPr>
              <a:t>test_decimal</a:t>
            </a:r>
            <a:r>
              <a:rPr sz="1000" dirty="0">
                <a:latin typeface="Courier"/>
              </a:rPr>
              <a:t>)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000" dirty="0">
                <a:latin typeface="Courier"/>
              </a:rPr>
              <a:t> (</a:t>
            </a:r>
            <a:r>
              <a:rPr sz="1000" dirty="0">
                <a:solidFill>
                  <a:srgbClr val="0000CF"/>
                </a:solidFill>
                <a:latin typeface="Courier"/>
              </a:rPr>
              <a:t>1</a:t>
            </a:r>
            <a:r>
              <a:rPr sz="1000" dirty="0">
                <a:latin typeface="Courier"/>
              </a:rPr>
              <a:t>, GETDATE(), </a:t>
            </a:r>
            <a:r>
              <a:rPr sz="1000" dirty="0">
                <a:solidFill>
                  <a:srgbClr val="4E9A06"/>
                </a:solidFill>
                <a:latin typeface="Courier"/>
              </a:rPr>
              <a:t>'TEST'</a:t>
            </a:r>
            <a:r>
              <a:rPr sz="1000" dirty="0">
                <a:latin typeface="Courier"/>
              </a:rPr>
              <a:t>, </a:t>
            </a:r>
            <a:r>
              <a:rPr sz="1000" dirty="0">
                <a:solidFill>
                  <a:srgbClr val="0000CF"/>
                </a:solidFill>
                <a:latin typeface="Courier"/>
              </a:rPr>
              <a:t>100.2</a:t>
            </a:r>
            <a:r>
              <a:rPr sz="1000" dirty="0">
                <a:latin typeface="Courier"/>
              </a:rPr>
              <a:t>)</a:t>
            </a:r>
            <a:br>
              <a:rPr sz="1000" dirty="0"/>
            </a:b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trigger_test</a:t>
            </a:r>
            <a:r>
              <a:rPr sz="1000" dirty="0">
                <a:latin typeface="Courier"/>
              </a:rPr>
              <a:t>;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trigger_test_mirror</a:t>
            </a:r>
            <a:r>
              <a:rPr sz="1000" dirty="0">
                <a:latin typeface="Courier"/>
              </a:rPr>
              <a:t>;</a:t>
            </a:r>
            <a:br>
              <a:rPr sz="1000" dirty="0"/>
            </a:br>
            <a:br>
              <a:rPr sz="1000" dirty="0"/>
            </a:br>
            <a:r>
              <a:rPr sz="1000" i="1" dirty="0">
                <a:solidFill>
                  <a:srgbClr val="8F5902"/>
                </a:solidFill>
                <a:latin typeface="Courier"/>
              </a:rPr>
              <a:t>-- UPDATE </a:t>
            </a:r>
            <a:r>
              <a:rPr sz="1000" dirty="0">
                <a:solidFill>
                  <a:srgbClr val="EF2929"/>
                </a:solidFill>
                <a:latin typeface="Courier"/>
              </a:rPr>
              <a:t>TEST</a:t>
            </a:r>
            <a:br>
              <a:rPr sz="1000" dirty="0"/>
            </a:br>
            <a:r>
              <a:rPr sz="1000" i="1" dirty="0">
                <a:solidFill>
                  <a:srgbClr val="8F5902"/>
                </a:solidFill>
                <a:latin typeface="Courier"/>
              </a:rPr>
              <a:t>-- --------------------------------------------------------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trigger_test</a:t>
            </a:r>
            <a:r>
              <a:rPr sz="1000" dirty="0">
                <a:latin typeface="Courier"/>
              </a:rPr>
              <a:t> 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000" dirty="0">
                <a:latin typeface="Courier"/>
              </a:rPr>
              <a:t>    </a:t>
            </a:r>
            <a:r>
              <a:rPr sz="1000" dirty="0" err="1">
                <a:latin typeface="Courier"/>
              </a:rPr>
              <a:t>test_date</a:t>
            </a:r>
            <a:r>
              <a:rPr sz="1000" dirty="0">
                <a:latin typeface="Courier"/>
              </a:rPr>
              <a:t>   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000" dirty="0">
                <a:latin typeface="Courier"/>
              </a:rPr>
              <a:t> GETDATE()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000" dirty="0">
                <a:solidFill>
                  <a:srgbClr val="0000CF"/>
                </a:solidFill>
                <a:latin typeface="Courier"/>
              </a:rPr>
              <a:t>10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000" dirty="0">
                <a:latin typeface="Courier"/>
              </a:rPr>
              <a:t>  </a:t>
            </a:r>
            <a:r>
              <a:rPr sz="1000" dirty="0" err="1">
                <a:latin typeface="Courier"/>
              </a:rPr>
              <a:t>test_id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000" dirty="0">
                <a:latin typeface="Courier"/>
              </a:rPr>
              <a:t> </a:t>
            </a:r>
            <a:r>
              <a:rPr sz="1000" dirty="0">
                <a:solidFill>
                  <a:srgbClr val="0000CF"/>
                </a:solidFill>
                <a:latin typeface="Courier"/>
              </a:rPr>
              <a:t>1</a:t>
            </a:r>
            <a:r>
              <a:rPr sz="1000" dirty="0">
                <a:latin typeface="Courier"/>
              </a:rPr>
              <a:t>;</a:t>
            </a:r>
            <a:br>
              <a:rPr sz="1000" dirty="0"/>
            </a:b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trigger_test</a:t>
            </a:r>
            <a:r>
              <a:rPr sz="1000" dirty="0">
                <a:latin typeface="Courier"/>
              </a:rPr>
              <a:t> 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000" dirty="0">
                <a:latin typeface="Courier"/>
              </a:rPr>
              <a:t>    </a:t>
            </a:r>
            <a:r>
              <a:rPr sz="1000" dirty="0" err="1">
                <a:latin typeface="Courier"/>
              </a:rPr>
              <a:t>test_decimal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000" dirty="0">
                <a:latin typeface="Courier"/>
              </a:rPr>
              <a:t> </a:t>
            </a:r>
            <a:r>
              <a:rPr sz="1000" dirty="0">
                <a:solidFill>
                  <a:srgbClr val="0000CF"/>
                </a:solidFill>
                <a:latin typeface="Courier"/>
              </a:rPr>
              <a:t>88.88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000" dirty="0">
                <a:latin typeface="Courier"/>
              </a:rPr>
              <a:t>  </a:t>
            </a:r>
            <a:r>
              <a:rPr sz="1000" dirty="0" err="1">
                <a:latin typeface="Courier"/>
              </a:rPr>
              <a:t>test_id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000" dirty="0">
                <a:latin typeface="Courier"/>
              </a:rPr>
              <a:t> </a:t>
            </a:r>
            <a:r>
              <a:rPr sz="1000" dirty="0">
                <a:solidFill>
                  <a:srgbClr val="0000CF"/>
                </a:solidFill>
                <a:latin typeface="Courier"/>
              </a:rPr>
              <a:t>1</a:t>
            </a:r>
            <a:r>
              <a:rPr sz="1000" dirty="0">
                <a:latin typeface="Courier"/>
              </a:rPr>
              <a:t>;</a:t>
            </a:r>
            <a:br>
              <a:rPr sz="1000" dirty="0"/>
            </a:b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trigger_test</a:t>
            </a:r>
            <a:r>
              <a:rPr sz="1000" dirty="0">
                <a:latin typeface="Courier"/>
              </a:rPr>
              <a:t> 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000" dirty="0">
                <a:latin typeface="Courier"/>
              </a:rPr>
              <a:t>    </a:t>
            </a:r>
            <a:r>
              <a:rPr sz="1000" dirty="0" err="1">
                <a:latin typeface="Courier"/>
              </a:rPr>
              <a:t>test_string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000" dirty="0">
                <a:latin typeface="Courier"/>
              </a:rPr>
              <a:t> </a:t>
            </a:r>
            <a:r>
              <a:rPr sz="1000" dirty="0">
                <a:solidFill>
                  <a:srgbClr val="4E9A06"/>
                </a:solidFill>
                <a:latin typeface="Courier"/>
              </a:rPr>
              <a:t>'TEST1'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000" dirty="0">
                <a:latin typeface="Courier"/>
              </a:rPr>
              <a:t>  </a:t>
            </a:r>
            <a:r>
              <a:rPr sz="1000" dirty="0" err="1">
                <a:latin typeface="Courier"/>
              </a:rPr>
              <a:t>test_id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000" dirty="0">
                <a:latin typeface="Courier"/>
              </a:rPr>
              <a:t> </a:t>
            </a:r>
            <a:r>
              <a:rPr sz="1000" dirty="0">
                <a:solidFill>
                  <a:srgbClr val="0000CF"/>
                </a:solidFill>
                <a:latin typeface="Courier"/>
              </a:rPr>
              <a:t>1</a:t>
            </a:r>
            <a:r>
              <a:rPr sz="1000" dirty="0">
                <a:latin typeface="Courier"/>
              </a:rPr>
              <a:t>;</a:t>
            </a:r>
            <a:br>
              <a:rPr sz="1000" dirty="0"/>
            </a:br>
            <a:br>
              <a:rPr sz="1000" dirty="0"/>
            </a:br>
            <a:r>
              <a:rPr sz="1000" i="1" dirty="0">
                <a:solidFill>
                  <a:srgbClr val="8F5902"/>
                </a:solidFill>
                <a:latin typeface="Courier"/>
              </a:rPr>
              <a:t>-- Test Query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trigger_test</a:t>
            </a:r>
            <a:r>
              <a:rPr sz="1000" dirty="0">
                <a:latin typeface="Courier"/>
              </a:rPr>
              <a:t>;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trigger_test_mirror</a:t>
            </a:r>
            <a:r>
              <a:rPr sz="1000" dirty="0">
                <a:latin typeface="Courier"/>
              </a:rPr>
              <a:t>;</a:t>
            </a:r>
            <a:br>
              <a:rPr sz="1000" dirty="0"/>
            </a:br>
            <a:br>
              <a:rPr sz="1000" dirty="0"/>
            </a:br>
            <a:r>
              <a:rPr sz="1000" i="1" dirty="0">
                <a:solidFill>
                  <a:srgbClr val="8F5902"/>
                </a:solidFill>
                <a:latin typeface="Courier"/>
              </a:rPr>
              <a:t>-- DELETE </a:t>
            </a:r>
            <a:r>
              <a:rPr sz="1000" dirty="0">
                <a:solidFill>
                  <a:srgbClr val="EF2929"/>
                </a:solidFill>
                <a:latin typeface="Courier"/>
              </a:rPr>
              <a:t>TEST</a:t>
            </a:r>
            <a:br>
              <a:rPr sz="1000" dirty="0"/>
            </a:br>
            <a:r>
              <a:rPr sz="1000" i="1" dirty="0">
                <a:solidFill>
                  <a:srgbClr val="8F5902"/>
                </a:solidFill>
                <a:latin typeface="Courier"/>
              </a:rPr>
              <a:t>-- --------------------------------------------------------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DELETE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trigger_test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test_id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000" dirty="0">
                <a:latin typeface="Courier"/>
              </a:rPr>
              <a:t> </a:t>
            </a:r>
            <a:r>
              <a:rPr sz="1000" dirty="0">
                <a:solidFill>
                  <a:srgbClr val="0000CF"/>
                </a:solidFill>
                <a:latin typeface="Courier"/>
              </a:rPr>
              <a:t>1</a:t>
            </a:r>
            <a:r>
              <a:rPr sz="1000" dirty="0">
                <a:latin typeface="Courier"/>
              </a:rPr>
              <a:t>;</a:t>
            </a:r>
            <a:br>
              <a:rPr sz="1000" dirty="0"/>
            </a:br>
            <a:br>
              <a:rPr sz="1000" dirty="0"/>
            </a:br>
            <a:r>
              <a:rPr sz="1000" i="1" dirty="0">
                <a:solidFill>
                  <a:srgbClr val="8F5902"/>
                </a:solidFill>
                <a:latin typeface="Courier"/>
              </a:rPr>
              <a:t>-- Test Query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trigger_test</a:t>
            </a:r>
            <a:r>
              <a:rPr sz="1000" dirty="0">
                <a:latin typeface="Courier"/>
              </a:rPr>
              <a:t>;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trigger_test_mirror</a:t>
            </a:r>
            <a:r>
              <a:rPr sz="10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B7284D-E287-D85F-81BB-396A3BC27E1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DML FOR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CE0AF-5606-C986-7A9A-A7306DB5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192863-31C2-BBEE-7BCE-9A97A6B5DE8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5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DD928-B201-851B-C00E-C95ED5168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FA7E9-358C-B08F-C921-1B5254D5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783886"/>
          </a:xfrm>
        </p:spPr>
        <p:txBody>
          <a:bodyPr>
            <a:normAutofit fontScale="7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Trigger to change values</a:t>
            </a:r>
            <a:r>
              <a:rPr lang="en-IN" sz="1800" b="1" dirty="0"/>
              <a:t>:</a:t>
            </a:r>
            <a:endParaRPr sz="1800" b="1" dirty="0"/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Create TRIGGER with ONLY INSERT handler 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--------------------------------------------------------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trigger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trg_for_trigger_test_upper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trigger_test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FOR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INSERT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IF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inserted)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!=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trigger_test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400" dirty="0">
                <a:latin typeface="Courier"/>
              </a:rPr>
              <a:t>    </a:t>
            </a:r>
            <a:r>
              <a:rPr sz="1400" dirty="0" err="1">
                <a:latin typeface="Courier"/>
              </a:rPr>
              <a:t>test_string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UPPER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test_string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inserted)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 </a:t>
            </a:r>
            <a:r>
              <a:rPr sz="1400" dirty="0" err="1">
                <a:latin typeface="Courier"/>
              </a:rPr>
              <a:t>test_id</a:t>
            </a:r>
            <a:r>
              <a:rPr sz="1400" dirty="0">
                <a:latin typeface="Courier"/>
              </a:rPr>
              <a:t>    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test_id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inserted);</a:t>
            </a:r>
            <a:br>
              <a:rPr sz="1400" dirty="0"/>
            </a:br>
            <a:r>
              <a:rPr sz="1400" dirty="0">
                <a:latin typeface="Courier"/>
              </a:rPr>
              <a:t>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sz="1400" dirty="0"/>
            </a:br>
            <a:r>
              <a:rPr sz="1400" b="1" dirty="0" err="1">
                <a:solidFill>
                  <a:srgbClr val="204A87"/>
                </a:solidFill>
                <a:latin typeface="Courier"/>
              </a:rPr>
              <a:t>END</a:t>
            </a:r>
            <a:r>
              <a:rPr sz="1400" dirty="0">
                <a:latin typeface="Courier"/>
              </a:rPr>
              <a:t>;</a:t>
            </a:r>
            <a:r>
              <a:rPr lang="en-US" sz="1400" dirty="0"/>
              <a:t> 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lang="en-US" sz="1400" dirty="0">
                <a:solidFill>
                  <a:srgbClr val="EF2929"/>
                </a:solidFill>
                <a:latin typeface="Courier"/>
              </a:rPr>
              <a:t>TEST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--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trigger_test</a:t>
            </a:r>
            <a:r>
              <a:rPr lang="en-US" sz="1400" dirty="0">
                <a:latin typeface="Courier"/>
              </a:rPr>
              <a:t> (</a:t>
            </a:r>
            <a:r>
              <a:rPr lang="en-US" sz="1400" dirty="0" err="1">
                <a:latin typeface="Courier"/>
              </a:rPr>
              <a:t>test_id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test_date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test_string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test_decimal</a:t>
            </a:r>
            <a:r>
              <a:rPr lang="en-US" sz="1400" dirty="0">
                <a:latin typeface="Courier"/>
              </a:rPr>
              <a:t>)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lang="en-US" sz="1400" dirty="0">
                <a:latin typeface="Courier"/>
              </a:rPr>
              <a:t> (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2</a:t>
            </a:r>
            <a:r>
              <a:rPr lang="en-US" sz="1400" dirty="0">
                <a:latin typeface="Courier"/>
              </a:rPr>
              <a:t>, GETDATE(),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'lower'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100.2</a:t>
            </a:r>
            <a:r>
              <a:rPr lang="en-US" sz="1400" dirty="0">
                <a:latin typeface="Courier"/>
              </a:rPr>
              <a:t>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trigger_test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test_string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abc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latin typeface="Courier"/>
              </a:rPr>
              <a:t>test_id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2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See lower case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abc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 (as trigger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doesnt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handle updates)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trigger_test</a:t>
            </a:r>
            <a:r>
              <a:rPr lang="en-US" sz="1400" dirty="0">
                <a:latin typeface="Courier"/>
              </a:rPr>
              <a:t>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76147E-AD96-68B0-F978-298A1732955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DML FOR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A0A77-9380-7A50-E3C5-A43DB311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268091-91BB-810F-388F-465CEBB7CB5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67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918F7-0DB1-9F61-E095-DCB5FAB8F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68364-153E-2926-2E4E-575725A9D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24606"/>
            <a:ext cx="8229600" cy="3294287"/>
          </a:xfrm>
        </p:spPr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 lang="en-US" sz="1100" i="1" dirty="0">
                <a:solidFill>
                  <a:srgbClr val="8F5902"/>
                </a:solidFill>
                <a:latin typeface="Courier"/>
              </a:rPr>
              <a:t>-- Add UPDATE handler to TRIGGER</a:t>
            </a:r>
            <a:br>
              <a:rPr lang="en-US" sz="1100" dirty="0"/>
            </a:br>
            <a:r>
              <a:rPr lang="en-US" sz="1100" i="1" dirty="0">
                <a:solidFill>
                  <a:srgbClr val="8F5902"/>
                </a:solidFill>
                <a:latin typeface="Courier"/>
              </a:rPr>
              <a:t>-- ---------------------------------------------------------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OR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TRIGGER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trg_for_trigger_test_upper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trigger_test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FOR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lang="en-US" sz="1100" dirty="0">
                <a:latin typeface="Courier"/>
              </a:rPr>
              <a:t>,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UPDATE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AS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lang="en-US" sz="1100" dirty="0"/>
            </a:br>
            <a:r>
              <a:rPr lang="en-US" sz="1100" dirty="0">
                <a:latin typeface="Courier"/>
              </a:rPr>
              <a:t> 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IF</a:t>
            </a:r>
            <a:r>
              <a:rPr lang="en-US" sz="1100" dirty="0">
                <a:latin typeface="Courier"/>
              </a:rPr>
              <a:t> ((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lang="en-US" sz="1100" dirty="0">
                <a:latin typeface="Courier"/>
              </a:rPr>
              <a:t>(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lang="en-US" sz="1100" dirty="0">
                <a:latin typeface="Courier"/>
              </a:rPr>
              <a:t>)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100" dirty="0">
                <a:latin typeface="Courier"/>
              </a:rPr>
              <a:t> inserted)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!=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>
                <a:solidFill>
                  <a:srgbClr val="0000CF"/>
                </a:solidFill>
                <a:latin typeface="Courier"/>
              </a:rPr>
              <a:t>0</a:t>
            </a:r>
            <a:r>
              <a:rPr lang="en-US" sz="1100" dirty="0">
                <a:latin typeface="Courier"/>
              </a:rPr>
              <a:t>)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OR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lang="en-US" sz="1100" dirty="0">
                <a:latin typeface="Courier"/>
              </a:rPr>
              <a:t>(</a:t>
            </a:r>
            <a:r>
              <a:rPr lang="en-US" sz="1100" dirty="0" err="1">
                <a:latin typeface="Courier"/>
              </a:rPr>
              <a:t>test_string</a:t>
            </a:r>
            <a:r>
              <a:rPr lang="en-US" sz="1100" dirty="0">
                <a:latin typeface="Courier"/>
              </a:rPr>
              <a:t>)</a:t>
            </a:r>
            <a:br>
              <a:rPr lang="en-US" sz="1100" dirty="0"/>
            </a:br>
            <a:r>
              <a:rPr lang="en-US" sz="1100" dirty="0">
                <a:latin typeface="Courier"/>
              </a:rPr>
              <a:t> 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lang="en-US" sz="1100" dirty="0"/>
            </a:br>
            <a:r>
              <a:rPr lang="en-US" sz="1100" dirty="0">
                <a:latin typeface="Courier"/>
              </a:rPr>
              <a:t>   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trigger_test</a:t>
            </a:r>
            <a:br>
              <a:rPr lang="en-US" sz="1100" dirty="0"/>
            </a:br>
            <a:r>
              <a:rPr lang="en-US" sz="1100" dirty="0">
                <a:latin typeface="Courier"/>
              </a:rPr>
              <a:t>   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lang="en-US" sz="1100" dirty="0">
                <a:latin typeface="Courier"/>
              </a:rPr>
              <a:t>    </a:t>
            </a:r>
            <a:r>
              <a:rPr lang="en-US" sz="1100" dirty="0" err="1">
                <a:latin typeface="Courier"/>
              </a:rPr>
              <a:t>test_string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100" dirty="0">
                <a:latin typeface="Courier"/>
              </a:rPr>
              <a:t> (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UPPER</a:t>
            </a:r>
            <a:r>
              <a:rPr lang="en-US" sz="1100" dirty="0">
                <a:latin typeface="Courier"/>
              </a:rPr>
              <a:t>(</a:t>
            </a:r>
            <a:r>
              <a:rPr lang="en-US" sz="1100" dirty="0" err="1">
                <a:latin typeface="Courier"/>
              </a:rPr>
              <a:t>test_string</a:t>
            </a:r>
            <a:r>
              <a:rPr lang="en-US" sz="1100" dirty="0">
                <a:latin typeface="Courier"/>
              </a:rPr>
              <a:t>)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100" dirty="0">
                <a:latin typeface="Courier"/>
              </a:rPr>
              <a:t> inserted)</a:t>
            </a:r>
            <a:br>
              <a:rPr lang="en-US" sz="1100" dirty="0"/>
            </a:br>
            <a:r>
              <a:rPr lang="en-US" sz="1100" dirty="0">
                <a:latin typeface="Courier"/>
              </a:rPr>
              <a:t>   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lang="en-US" sz="1100" dirty="0">
                <a:latin typeface="Courier"/>
              </a:rPr>
              <a:t>  </a:t>
            </a:r>
            <a:r>
              <a:rPr lang="en-US" sz="1100" dirty="0" err="1">
                <a:latin typeface="Courier"/>
              </a:rPr>
              <a:t>test_id</a:t>
            </a:r>
            <a:r>
              <a:rPr lang="en-US" sz="1100" dirty="0">
                <a:latin typeface="Courier"/>
              </a:rPr>
              <a:t>    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100" dirty="0">
                <a:latin typeface="Courier"/>
              </a:rPr>
              <a:t> (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test_id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100" dirty="0">
                <a:latin typeface="Courier"/>
              </a:rPr>
              <a:t> inserted);</a:t>
            </a:r>
            <a:br>
              <a:rPr lang="en-US" sz="1100" dirty="0"/>
            </a:br>
            <a:r>
              <a:rPr lang="en-US" sz="1100" dirty="0">
                <a:latin typeface="Courier"/>
              </a:rPr>
              <a:t> 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lang="en-US" sz="1100" dirty="0"/>
            </a:br>
            <a:r>
              <a:rPr lang="en-US" sz="1100" b="1" dirty="0" err="1">
                <a:solidFill>
                  <a:srgbClr val="204A87"/>
                </a:solidFill>
                <a:latin typeface="Courier"/>
              </a:rPr>
              <a:t>END</a:t>
            </a:r>
            <a:r>
              <a:rPr lang="en-US" sz="1100" dirty="0">
                <a:latin typeface="Courier"/>
              </a:rPr>
              <a:t>;</a:t>
            </a:r>
            <a:br>
              <a:rPr lang="en-US" sz="1100" dirty="0"/>
            </a:br>
            <a:br>
              <a:rPr lang="en-US" sz="1100" dirty="0"/>
            </a:br>
            <a:r>
              <a:rPr lang="en-US" sz="11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lang="en-US" sz="1100" dirty="0">
                <a:solidFill>
                  <a:srgbClr val="EF2929"/>
                </a:solidFill>
                <a:latin typeface="Courier"/>
              </a:rPr>
              <a:t>TEST</a:t>
            </a:r>
            <a:r>
              <a:rPr lang="en-US" sz="1100" i="1" dirty="0">
                <a:solidFill>
                  <a:srgbClr val="8F5902"/>
                </a:solidFill>
                <a:latin typeface="Courier"/>
              </a:rPr>
              <a:t> --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trigger_test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lang="en-US" sz="1100" dirty="0">
                <a:latin typeface="Courier"/>
              </a:rPr>
              <a:t>    </a:t>
            </a:r>
            <a:r>
              <a:rPr lang="en-US" sz="1100" dirty="0" err="1">
                <a:latin typeface="Courier"/>
              </a:rPr>
              <a:t>test_string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>
                <a:solidFill>
                  <a:srgbClr val="4E9A06"/>
                </a:solidFill>
                <a:latin typeface="Courier"/>
              </a:rPr>
              <a:t>'</a:t>
            </a:r>
            <a:r>
              <a:rPr lang="en-US" sz="1100" dirty="0" err="1">
                <a:solidFill>
                  <a:srgbClr val="4E9A06"/>
                </a:solidFill>
                <a:latin typeface="Courier"/>
              </a:rPr>
              <a:t>abc</a:t>
            </a:r>
            <a:r>
              <a:rPr lang="en-US" sz="1100" dirty="0">
                <a:solidFill>
                  <a:srgbClr val="4E9A06"/>
                </a:solidFill>
                <a:latin typeface="Courier"/>
              </a:rPr>
              <a:t>'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lang="en-US" sz="1100" dirty="0">
                <a:latin typeface="Courier"/>
              </a:rPr>
              <a:t>  </a:t>
            </a:r>
            <a:r>
              <a:rPr lang="en-US" sz="1100" dirty="0" err="1">
                <a:latin typeface="Courier"/>
              </a:rPr>
              <a:t>test_id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>
                <a:solidFill>
                  <a:srgbClr val="0000CF"/>
                </a:solidFill>
                <a:latin typeface="Courier"/>
              </a:rPr>
              <a:t>2</a:t>
            </a:r>
            <a:r>
              <a:rPr lang="en-US" sz="1100" dirty="0">
                <a:latin typeface="Courier"/>
              </a:rPr>
              <a:t>;</a:t>
            </a:r>
            <a:br>
              <a:rPr lang="en-US" sz="1100" dirty="0"/>
            </a:br>
            <a:r>
              <a:rPr lang="en-US" sz="1100" i="1" dirty="0">
                <a:solidFill>
                  <a:srgbClr val="8F5902"/>
                </a:solidFill>
                <a:latin typeface="Courier"/>
              </a:rPr>
              <a:t>-- See upper case '</a:t>
            </a:r>
            <a:r>
              <a:rPr lang="en-US" sz="1100" i="1" dirty="0" err="1">
                <a:solidFill>
                  <a:srgbClr val="8F5902"/>
                </a:solidFill>
                <a:latin typeface="Courier"/>
              </a:rPr>
              <a:t>abc</a:t>
            </a:r>
            <a:r>
              <a:rPr lang="en-US" sz="1100" i="1" dirty="0">
                <a:solidFill>
                  <a:srgbClr val="8F5902"/>
                </a:solidFill>
                <a:latin typeface="Courier"/>
              </a:rPr>
              <a:t>'</a:t>
            </a:r>
            <a:br>
              <a:rPr lang="en-US" sz="1100" dirty="0"/>
            </a:br>
            <a:r>
              <a:rPr lang="en-US"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lang="en-US" sz="1100" dirty="0">
                <a:latin typeface="Courier"/>
              </a:rPr>
              <a:t> </a:t>
            </a:r>
            <a:r>
              <a:rPr lang="en-US"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100" dirty="0">
                <a:latin typeface="Courier"/>
              </a:rPr>
              <a:t> </a:t>
            </a:r>
            <a:r>
              <a:rPr lang="en-US" sz="1100" dirty="0" err="1">
                <a:latin typeface="Courier"/>
              </a:rPr>
              <a:t>trigger_test</a:t>
            </a:r>
            <a:r>
              <a:rPr lang="en-US" sz="11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AB21FE-AF5E-15E7-098D-16BA1EFE896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DML FOR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C04FE-0AA0-B439-325D-79F545063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EF6143-70DA-991C-AC42-391026D2148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0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An </a:t>
            </a:r>
            <a:r>
              <a:rPr sz="1800" dirty="0">
                <a:latin typeface="Courier"/>
              </a:rPr>
              <a:t>AFTER</a:t>
            </a:r>
            <a:r>
              <a:rPr sz="1800" dirty="0"/>
              <a:t> trigger, as the name suggests, is executed after the data modification operation is carried out. It can be used to perform additional actions based on the changes made to the table.</a:t>
            </a:r>
          </a:p>
          <a:p>
            <a:pPr lvl="0"/>
            <a:r>
              <a:rPr sz="1800" dirty="0">
                <a:latin typeface="Courier"/>
              </a:rPr>
              <a:t>FOR</a:t>
            </a:r>
            <a:r>
              <a:rPr sz="1800" dirty="0"/>
              <a:t> or </a:t>
            </a:r>
            <a:r>
              <a:rPr sz="1800" dirty="0">
                <a:latin typeface="Courier"/>
              </a:rPr>
              <a:t>AFTER</a:t>
            </a:r>
            <a:r>
              <a:rPr sz="1800" dirty="0"/>
              <a:t>: </a:t>
            </a:r>
            <a:r>
              <a:rPr sz="1800" dirty="0">
                <a:latin typeface="Courier"/>
              </a:rPr>
              <a:t>AFTER</a:t>
            </a:r>
            <a:r>
              <a:rPr sz="1800" dirty="0"/>
              <a:t> specifies that the DML trigger is fired only when all operations specified in the triggering SQL statement have executed successfully.</a:t>
            </a:r>
          </a:p>
          <a:p>
            <a:pPr lvl="0"/>
            <a:r>
              <a:rPr sz="1800" dirty="0"/>
              <a:t>All referential cascade actions and constraint checks also must succeed before </a:t>
            </a:r>
            <a:r>
              <a:rPr sz="1800" dirty="0">
                <a:latin typeface="Courier"/>
              </a:rPr>
              <a:t>AFTER</a:t>
            </a:r>
            <a:r>
              <a:rPr sz="1800" dirty="0"/>
              <a:t> trigger fires.</a:t>
            </a:r>
          </a:p>
          <a:p>
            <a:pPr lvl="0"/>
            <a:r>
              <a:rPr sz="1800" dirty="0"/>
              <a:t>AFTER is the default when FOR is the only keyword specified.</a:t>
            </a:r>
          </a:p>
          <a:p>
            <a:pPr lvl="0"/>
            <a:r>
              <a:rPr sz="1800" dirty="0"/>
              <a:t>AFTER triggers cannot be defined on views.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0AFE6F-C165-D495-3849-3BB404A920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DML AFTER Triggers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BEDF6E-B278-C07B-51F8-4B44823D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8CB89F7-9B06-0555-BA3C-93252820A06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2707</Words>
  <Application>Microsoft Office PowerPoint</Application>
  <PresentationFormat>On-screen Show (16:9)</PresentationFormat>
  <Paragraphs>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2025-08-12T10:26:08Z</dcterms:created>
  <dcterms:modified xsi:type="dcterms:W3CDTF">2025-08-12T10:54:38Z</dcterms:modified>
</cp:coreProperties>
</file>