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58" r:id="rId7"/>
    <p:sldId id="262" r:id="rId8"/>
    <p:sldId id="263" r:id="rId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94694" autoAdjust="0"/>
  </p:normalViewPr>
  <p:slideViewPr>
    <p:cSldViewPr snapToGrid="0" snapToObjects="1">
      <p:cViewPr varScale="1">
        <p:scale>
          <a:sx n="133" d="100"/>
          <a:sy n="133" d="100"/>
        </p:scale>
        <p:origin x="906" y="12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-5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998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954691" cy="51435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870420" y="806391"/>
            <a:ext cx="1171701" cy="879729"/>
            <a:chOff x="9160561" y="1075188"/>
            <a:chExt cx="1562267" cy="1172973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6" name="Picture 5" descr="sqlserver.png">
            <a:extLst>
              <a:ext uri="{FF2B5EF4-FFF2-40B4-BE49-F238E27FC236}">
                <a16:creationId xmlns:a16="http://schemas.microsoft.com/office/drawing/2014/main" id="{7E4EFB36-A7A5-3F9D-4C02-EA4EEEA08F5A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rcRect l="2193" t="4481" r="3658" b="6674"/>
          <a:stretch>
            <a:fillRect/>
          </a:stretch>
        </p:blipFill>
        <p:spPr bwMode="auto">
          <a:xfrm>
            <a:off x="131736" y="1619573"/>
            <a:ext cx="6540285" cy="166636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805486"/>
          </a:xfrm>
        </p:spPr>
        <p:txBody>
          <a:bodyPr>
            <a:normAutofit/>
          </a:bodyPr>
          <a:lstStyle/>
          <a:p>
            <a:pPr lvl="0"/>
            <a:r>
              <a:rPr sz="1800" dirty="0"/>
              <a:t>Variables are named placeholders that store single values of a specific data type.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sz="1800" b="1" dirty="0"/>
              <a:t>Step 1: Declare Variables</a:t>
            </a:r>
          </a:p>
          <a:p>
            <a:pPr lvl="0"/>
            <a:r>
              <a:rPr sz="1800" dirty="0"/>
              <a:t>First, we declare two variables to store the department name and the minimum salary for the query.</a:t>
            </a:r>
          </a:p>
          <a:p>
            <a:pPr lvl="0" indent="0">
              <a:buNone/>
            </a:pPr>
            <a:r>
              <a:rPr sz="1400" b="1" dirty="0">
                <a:solidFill>
                  <a:srgbClr val="204A87"/>
                </a:solidFill>
                <a:latin typeface="Courier"/>
              </a:rPr>
              <a:t>DECLARE</a:t>
            </a:r>
            <a:r>
              <a:rPr sz="1400" dirty="0">
                <a:latin typeface="Courier"/>
              </a:rPr>
              <a:t> @DeptName </a:t>
            </a:r>
            <a:r>
              <a:rPr sz="1400" dirty="0">
                <a:solidFill>
                  <a:srgbClr val="204A87"/>
                </a:solidFill>
                <a:latin typeface="Courier"/>
              </a:rPr>
              <a:t>VARCHAR</a:t>
            </a:r>
            <a:r>
              <a:rPr sz="1400" dirty="0">
                <a:latin typeface="Courier"/>
              </a:rPr>
              <a:t>(</a:t>
            </a:r>
            <a:r>
              <a:rPr sz="1400" dirty="0">
                <a:solidFill>
                  <a:srgbClr val="0000CF"/>
                </a:solidFill>
                <a:latin typeface="Courier"/>
              </a:rPr>
              <a:t>100</a:t>
            </a:r>
            <a:r>
              <a:rPr sz="1400" dirty="0">
                <a:latin typeface="Courier"/>
              </a:rPr>
              <a:t>);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DECLARE</a:t>
            </a:r>
            <a:r>
              <a:rPr sz="1400" dirty="0">
                <a:latin typeface="Courier"/>
              </a:rPr>
              <a:t> @MinSalary </a:t>
            </a:r>
            <a:r>
              <a:rPr sz="1400" dirty="0">
                <a:solidFill>
                  <a:srgbClr val="204A87"/>
                </a:solidFill>
                <a:latin typeface="Courier"/>
              </a:rPr>
              <a:t>DECIMAL</a:t>
            </a:r>
            <a:r>
              <a:rPr sz="1400" dirty="0">
                <a:latin typeface="Courier"/>
              </a:rPr>
              <a:t>(</a:t>
            </a:r>
            <a:r>
              <a:rPr sz="1400" dirty="0">
                <a:solidFill>
                  <a:srgbClr val="0000CF"/>
                </a:solidFill>
                <a:latin typeface="Courier"/>
              </a:rPr>
              <a:t>10</a:t>
            </a:r>
            <a:r>
              <a:rPr sz="1400" dirty="0">
                <a:latin typeface="Courier"/>
              </a:rPr>
              <a:t>, </a:t>
            </a:r>
            <a:r>
              <a:rPr sz="1400" dirty="0">
                <a:solidFill>
                  <a:srgbClr val="0000CF"/>
                </a:solidFill>
                <a:latin typeface="Courier"/>
              </a:rPr>
              <a:t>2</a:t>
            </a:r>
            <a:r>
              <a:rPr sz="1400" dirty="0">
                <a:latin typeface="Courier"/>
              </a:rPr>
              <a:t>);</a:t>
            </a:r>
          </a:p>
          <a:p>
            <a:pPr lvl="0"/>
            <a:r>
              <a:rPr sz="1800" dirty="0">
                <a:latin typeface="Courier"/>
              </a:rPr>
              <a:t>@DeptName</a:t>
            </a:r>
            <a:r>
              <a:rPr sz="1800" dirty="0"/>
              <a:t> is a variable of type </a:t>
            </a:r>
            <a:r>
              <a:rPr sz="1800" dirty="0">
                <a:latin typeface="Courier"/>
              </a:rPr>
              <a:t>VARCHAR</a:t>
            </a:r>
            <a:r>
              <a:rPr sz="1800" dirty="0"/>
              <a:t> that will hold the name of the department.</a:t>
            </a:r>
          </a:p>
          <a:p>
            <a:pPr lvl="0"/>
            <a:r>
              <a:rPr sz="1800" dirty="0">
                <a:latin typeface="Courier"/>
              </a:rPr>
              <a:t>@MinSalary</a:t>
            </a:r>
            <a:r>
              <a:rPr sz="1800" dirty="0"/>
              <a:t> is a variable of type </a:t>
            </a:r>
            <a:r>
              <a:rPr sz="1800" dirty="0">
                <a:latin typeface="Courier"/>
              </a:rPr>
              <a:t>DECIMAL</a:t>
            </a:r>
            <a:r>
              <a:rPr sz="1800" dirty="0"/>
              <a:t> that will hold the minimum salary threshold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C5C18BE-9B89-8BBB-452B-F2F8E0EE2DC8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800" dirty="0">
                <a:solidFill>
                  <a:schemeClr val="bg1"/>
                </a:solidFill>
              </a:rPr>
              <a:t>Variables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7342BE-6E50-ADA5-285B-36DA8604F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4048E57-7C3E-FD42-B536-578F445307A5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© 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5D3ED1-75B8-5547-4B43-65D16B1633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623D6-CA4D-6EBC-3E9A-151768A66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1800" b="1" dirty="0"/>
              <a:t>Step 2: Assign Values to Variables</a:t>
            </a:r>
          </a:p>
          <a:p>
            <a:pPr lvl="0"/>
            <a:r>
              <a:rPr sz="1800" dirty="0"/>
              <a:t>Next, we assign values to these variables. These values will be used in the query to filter the results.</a:t>
            </a:r>
          </a:p>
          <a:p>
            <a:pPr lvl="0" indent="0">
              <a:buNone/>
            </a:pPr>
            <a:r>
              <a:rPr sz="1400" b="1" dirty="0">
                <a:solidFill>
                  <a:srgbClr val="204A87"/>
                </a:solidFill>
                <a:latin typeface="Courier"/>
              </a:rPr>
              <a:t>SET</a:t>
            </a:r>
            <a:r>
              <a:rPr sz="1400" dirty="0">
                <a:latin typeface="Courier"/>
              </a:rPr>
              <a:t> @DeptName 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=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4E9A06"/>
                </a:solidFill>
                <a:latin typeface="Courier"/>
              </a:rPr>
              <a:t>'sales'</a:t>
            </a:r>
            <a:r>
              <a:rPr sz="1400" dirty="0">
                <a:latin typeface="Courier"/>
              </a:rPr>
              <a:t>;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SET</a:t>
            </a:r>
            <a:r>
              <a:rPr sz="1400" dirty="0">
                <a:latin typeface="Courier"/>
              </a:rPr>
              <a:t> @MinSalary 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=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0000CF"/>
                </a:solidFill>
                <a:latin typeface="Courier"/>
              </a:rPr>
              <a:t>1500.00</a:t>
            </a:r>
            <a:r>
              <a:rPr sz="1400" dirty="0">
                <a:latin typeface="Courier"/>
              </a:rPr>
              <a:t>;</a:t>
            </a:r>
          </a:p>
          <a:p>
            <a:pPr lvl="0"/>
            <a:r>
              <a:rPr sz="1800" dirty="0"/>
              <a:t>We set </a:t>
            </a:r>
            <a:r>
              <a:rPr sz="1800" dirty="0">
                <a:latin typeface="Courier"/>
              </a:rPr>
              <a:t>@DeptName</a:t>
            </a:r>
            <a:r>
              <a:rPr sz="1800" dirty="0"/>
              <a:t> to ‘sales’ to filter employees who work in the Sales department.</a:t>
            </a:r>
          </a:p>
          <a:p>
            <a:pPr lvl="0"/>
            <a:r>
              <a:rPr sz="1800" dirty="0"/>
              <a:t>We set </a:t>
            </a:r>
            <a:r>
              <a:rPr sz="1800" dirty="0">
                <a:latin typeface="Courier"/>
              </a:rPr>
              <a:t>@MinSalary</a:t>
            </a:r>
            <a:r>
              <a:rPr sz="1800" dirty="0"/>
              <a:t> to 1500.00 to filter employees who earn more than $1,500.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4D62C5D-5CF7-D1D8-1443-A8D67FE482D7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800" dirty="0">
                <a:solidFill>
                  <a:schemeClr val="bg1"/>
                </a:solidFill>
              </a:rPr>
              <a:t>Variables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EF77A5-A226-0D78-32ED-F1C690E01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91A21A6-880B-0586-2DD7-F35285E31C51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© 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0697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E77425-AC94-4A91-86D1-98384012BA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B85AA-C182-4ACA-6990-EF41D6EF4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690286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1800" b="1" dirty="0"/>
              <a:t>Step 3: Use Variables in a SELECT Statement</a:t>
            </a:r>
          </a:p>
          <a:p>
            <a:pPr lvl="0"/>
            <a:r>
              <a:rPr sz="1800" dirty="0"/>
              <a:t>We use a SELECT statement to retrieve employee details from the emp and dept tables, using the variables </a:t>
            </a:r>
            <a:r>
              <a:rPr sz="1800" dirty="0">
                <a:latin typeface="Courier"/>
              </a:rPr>
              <a:t>@DeptName</a:t>
            </a:r>
            <a:r>
              <a:rPr sz="1800" dirty="0"/>
              <a:t> and </a:t>
            </a:r>
            <a:r>
              <a:rPr sz="1800" dirty="0">
                <a:latin typeface="Courier"/>
              </a:rPr>
              <a:t>@MinSalary</a:t>
            </a:r>
            <a:r>
              <a:rPr sz="1800" dirty="0"/>
              <a:t> with the </a:t>
            </a:r>
            <a:r>
              <a:rPr sz="1800" dirty="0">
                <a:latin typeface="Courier"/>
              </a:rPr>
              <a:t>WHERE</a:t>
            </a:r>
            <a:r>
              <a:rPr sz="1800" dirty="0"/>
              <a:t> clause to apply the filters</a:t>
            </a:r>
          </a:p>
          <a:p>
            <a:pPr lvl="0" indent="0">
              <a:buNone/>
            </a:pP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e.ename</a:t>
            </a:r>
            <a:r>
              <a:rPr sz="1400" dirty="0">
                <a:latin typeface="Courier"/>
              </a:rPr>
              <a:t>, </a:t>
            </a:r>
            <a:r>
              <a:rPr sz="1400" dirty="0" err="1">
                <a:latin typeface="Courier"/>
              </a:rPr>
              <a:t>e.job</a:t>
            </a:r>
            <a:r>
              <a:rPr sz="1400" dirty="0">
                <a:latin typeface="Courier"/>
              </a:rPr>
              <a:t>, </a:t>
            </a:r>
            <a:r>
              <a:rPr sz="1400" dirty="0" err="1">
                <a:latin typeface="Courier"/>
              </a:rPr>
              <a:t>e.sal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employees.emp</a:t>
            </a:r>
            <a:r>
              <a:rPr sz="1400" dirty="0">
                <a:latin typeface="Courier"/>
              </a:rPr>
              <a:t> e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INNER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JOIN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employees.dept</a:t>
            </a:r>
            <a:r>
              <a:rPr sz="1400" dirty="0">
                <a:latin typeface="Courier"/>
              </a:rPr>
              <a:t> d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ON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e.deptno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=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d.deptno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WHERE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d.dname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=</a:t>
            </a:r>
            <a:r>
              <a:rPr sz="1400" dirty="0">
                <a:latin typeface="Courier"/>
              </a:rPr>
              <a:t> @DeptName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AND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e.sal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&gt;</a:t>
            </a:r>
            <a:r>
              <a:rPr sz="1400" dirty="0">
                <a:latin typeface="Courier"/>
              </a:rPr>
              <a:t> @MinSalary;</a:t>
            </a:r>
          </a:p>
          <a:p>
            <a:pPr lvl="0"/>
            <a:r>
              <a:rPr sz="1800" dirty="0"/>
              <a:t>We join the emp and dept tables using an </a:t>
            </a:r>
            <a:r>
              <a:rPr sz="1800" dirty="0">
                <a:latin typeface="Courier"/>
              </a:rPr>
              <a:t>INNER JOIN</a:t>
            </a:r>
            <a:r>
              <a:rPr sz="1800" dirty="0"/>
              <a:t> on the </a:t>
            </a:r>
            <a:r>
              <a:rPr sz="1800" dirty="0" err="1"/>
              <a:t>deptno</a:t>
            </a:r>
            <a:r>
              <a:rPr sz="1800" dirty="0"/>
              <a:t> field to associate employees with their departments.</a:t>
            </a:r>
          </a:p>
          <a:p>
            <a:pPr lvl="0"/>
            <a:r>
              <a:rPr sz="1800" dirty="0"/>
              <a:t>We use the </a:t>
            </a:r>
            <a:r>
              <a:rPr sz="1800" dirty="0">
                <a:latin typeface="Courier"/>
              </a:rPr>
              <a:t>WHERE</a:t>
            </a:r>
            <a:r>
              <a:rPr sz="1800" dirty="0"/>
              <a:t> clause to filter the results based on the department name (</a:t>
            </a:r>
            <a:r>
              <a:rPr sz="1800" dirty="0" err="1"/>
              <a:t>d.dname</a:t>
            </a:r>
            <a:r>
              <a:rPr sz="1800" dirty="0"/>
              <a:t> = @DeptName) and the minimum salary (</a:t>
            </a:r>
            <a:r>
              <a:rPr sz="1800" dirty="0" err="1"/>
              <a:t>e.sal</a:t>
            </a:r>
            <a:r>
              <a:rPr sz="1800" dirty="0"/>
              <a:t> &gt; @MinSalary).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90E7DC6-EF9D-0589-DF20-72496D708410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800" dirty="0">
                <a:solidFill>
                  <a:schemeClr val="bg1"/>
                </a:solidFill>
              </a:rPr>
              <a:t>Variables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89FB54-BD03-B810-EB19-48B7E499B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ED258C2-A3D2-8D4D-6026-647523F5000A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© 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7953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B22DFC-E817-65EB-0E5B-D1BE7E781E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1C1F0-C19E-C6D7-1CEF-BC77CF3FA7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2329486"/>
          </a:xfrm>
        </p:spPr>
        <p:txBody>
          <a:bodyPr>
            <a:normAutofit/>
          </a:bodyPr>
          <a:lstStyle/>
          <a:p>
            <a:pPr lvl="0"/>
            <a:r>
              <a:rPr sz="1800" dirty="0"/>
              <a:t>The &gt; operator is used to compare the employee’s salary with the minimum salary stored in the @MinSalary variable.</a:t>
            </a:r>
          </a:p>
          <a:p>
            <a:pPr lvl="0"/>
            <a:r>
              <a:rPr sz="1800" dirty="0"/>
              <a:t>This query will return a list of employees who work in the Sales department and whose salary is greater than $1500,000, displaying their names, job titles, and salaries.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0302B9E-62D4-8479-29B5-0908013319F2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800" dirty="0">
                <a:solidFill>
                  <a:schemeClr val="bg1"/>
                </a:solidFill>
              </a:rPr>
              <a:t>Variables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95F849-068F-9EA3-7FF2-EA95FE619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2D98228-D953-AB3D-14A5-01A80EF7573F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© 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3418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>
            <a:normAutofit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sz="1800" b="1" dirty="0"/>
              <a:t>Arithmetic Operators</a:t>
            </a:r>
          </a:p>
          <a:p>
            <a:pPr lvl="0"/>
            <a:r>
              <a:rPr sz="1800" b="1" dirty="0"/>
              <a:t>Addition</a:t>
            </a:r>
            <a:r>
              <a:rPr sz="1800" dirty="0"/>
              <a:t>: Adds two numbers</a:t>
            </a:r>
          </a:p>
          <a:p>
            <a:pPr lvl="0" indent="0">
              <a:buNone/>
            </a:pPr>
            <a:r>
              <a:rPr sz="1800" dirty="0">
                <a:latin typeface="Courier"/>
              </a:rPr>
              <a:t> 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0000CF"/>
                </a:solidFill>
                <a:latin typeface="Courier"/>
              </a:rPr>
              <a:t>10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+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0000CF"/>
                </a:solidFill>
                <a:latin typeface="Courier"/>
              </a:rPr>
              <a:t>5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sz="1400" dirty="0">
                <a:latin typeface="Courier"/>
              </a:rPr>
              <a:t> Result;  </a:t>
            </a:r>
            <a:r>
              <a:rPr sz="1400" i="1" dirty="0">
                <a:solidFill>
                  <a:srgbClr val="8F5902"/>
                </a:solidFill>
                <a:latin typeface="Courier"/>
              </a:rPr>
              <a:t>-- Result: 15</a:t>
            </a:r>
          </a:p>
          <a:p>
            <a:pPr lvl="0"/>
            <a:r>
              <a:rPr sz="1800" b="1" dirty="0"/>
              <a:t>Multiplication</a:t>
            </a:r>
            <a:r>
              <a:rPr sz="1800" dirty="0"/>
              <a:t>: Multiplies one number times another</a:t>
            </a:r>
          </a:p>
          <a:p>
            <a:pPr lvl="0" indent="0">
              <a:buNone/>
            </a:pP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0000CF"/>
                </a:solidFill>
                <a:latin typeface="Courier"/>
              </a:rPr>
              <a:t>10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*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0000CF"/>
                </a:solidFill>
                <a:latin typeface="Courier"/>
              </a:rPr>
              <a:t>5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sz="1400" dirty="0">
                <a:latin typeface="Courier"/>
              </a:rPr>
              <a:t> Result;  </a:t>
            </a:r>
            <a:r>
              <a:rPr sz="1400" i="1" dirty="0">
                <a:solidFill>
                  <a:srgbClr val="8F5902"/>
                </a:solidFill>
                <a:latin typeface="Courier"/>
              </a:rPr>
              <a:t>-- Result: 50</a:t>
            </a:r>
          </a:p>
          <a:p>
            <a:pPr lvl="0"/>
            <a:r>
              <a:rPr sz="1800" b="1" dirty="0"/>
              <a:t>Division</a:t>
            </a:r>
            <a:r>
              <a:rPr sz="1800" dirty="0"/>
              <a:t>: Divides one number by another.</a:t>
            </a:r>
          </a:p>
          <a:p>
            <a:pPr lvl="0" indent="0">
              <a:buNone/>
            </a:pP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0000CF"/>
                </a:solidFill>
                <a:latin typeface="Courier"/>
              </a:rPr>
              <a:t>10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/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0000CF"/>
                </a:solidFill>
                <a:latin typeface="Courier"/>
              </a:rPr>
              <a:t>5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sz="1400" dirty="0">
                <a:latin typeface="Courier"/>
              </a:rPr>
              <a:t> Result;  </a:t>
            </a:r>
            <a:r>
              <a:rPr sz="1400" i="1" dirty="0">
                <a:solidFill>
                  <a:srgbClr val="8F5902"/>
                </a:solidFill>
                <a:latin typeface="Courier"/>
              </a:rPr>
              <a:t>-- Result: 2</a:t>
            </a:r>
          </a:p>
          <a:p>
            <a:pPr lvl="0"/>
            <a:r>
              <a:rPr sz="1800" b="1" dirty="0"/>
              <a:t>Modulo</a:t>
            </a:r>
            <a:r>
              <a:rPr sz="1800" dirty="0"/>
              <a:t>: Returns the remainder of one number divided by another.</a:t>
            </a:r>
          </a:p>
          <a:p>
            <a:pPr lvl="0" indent="0">
              <a:buNone/>
            </a:pP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0000CF"/>
                </a:solidFill>
                <a:latin typeface="Courier"/>
              </a:rPr>
              <a:t>10</a:t>
            </a:r>
            <a:r>
              <a:rPr sz="1400" dirty="0">
                <a:latin typeface="Courier"/>
              </a:rPr>
              <a:t> % </a:t>
            </a:r>
            <a:r>
              <a:rPr sz="1400" dirty="0">
                <a:solidFill>
                  <a:srgbClr val="0000CF"/>
                </a:solidFill>
                <a:latin typeface="Courier"/>
              </a:rPr>
              <a:t>3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sz="1400" dirty="0">
                <a:latin typeface="Courier"/>
              </a:rPr>
              <a:t> Result;  </a:t>
            </a:r>
            <a:r>
              <a:rPr sz="1400" i="1" dirty="0">
                <a:solidFill>
                  <a:srgbClr val="8F5902"/>
                </a:solidFill>
                <a:latin typeface="Courier"/>
              </a:rPr>
              <a:t>-- Result: 1</a:t>
            </a:r>
            <a:endParaRPr sz="1400" dirty="0">
              <a:latin typeface="Courier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6E335A2-20EA-6CD8-D941-DCA7240B3C95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800" dirty="0">
                <a:solidFill>
                  <a:schemeClr val="bg1"/>
                </a:solidFill>
              </a:rPr>
              <a:t>Operators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CAAB63-E76D-8303-907C-4C346A26D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3267D6D-2C11-F3B8-8297-A207307E4636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© 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A62EB9-2EF9-82D4-358F-28690657BD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2EB16-F66A-C659-D655-076808E00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690286"/>
          </a:xfrm>
        </p:spPr>
        <p:txBody>
          <a:bodyPr>
            <a:normAutofit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sz="1800" b="1" dirty="0"/>
              <a:t>Comparison Operators :</a:t>
            </a:r>
          </a:p>
          <a:p>
            <a:pPr lvl="0"/>
            <a:r>
              <a:rPr sz="1800" b="1" dirty="0"/>
              <a:t>Equal to</a:t>
            </a:r>
            <a:r>
              <a:rPr sz="1800" dirty="0"/>
              <a:t>: Checks if two values are equal.</a:t>
            </a:r>
          </a:p>
          <a:p>
            <a:pPr lvl="0" indent="0">
              <a:buNone/>
            </a:pP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CASE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WHEN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0000CF"/>
                </a:solidFill>
                <a:latin typeface="Courier"/>
              </a:rPr>
              <a:t>10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=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0000CF"/>
                </a:solidFill>
                <a:latin typeface="Courier"/>
              </a:rPr>
              <a:t>10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THEN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4E9A06"/>
                </a:solidFill>
                <a:latin typeface="Courier"/>
              </a:rPr>
              <a:t>'True'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ELSE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4E9A06"/>
                </a:solidFill>
                <a:latin typeface="Courier"/>
              </a:rPr>
              <a:t>'False'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END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sz="1400" dirty="0">
                <a:latin typeface="Courier"/>
              </a:rPr>
              <a:t> Result;  </a:t>
            </a:r>
          </a:p>
          <a:p>
            <a:pPr lvl="0"/>
            <a:r>
              <a:rPr sz="1800" b="1" dirty="0"/>
              <a:t>Greater than</a:t>
            </a:r>
            <a:r>
              <a:rPr sz="1800" dirty="0"/>
              <a:t>: Checks if the left value is greater than the right value.</a:t>
            </a:r>
          </a:p>
          <a:p>
            <a:pPr lvl="0" indent="0">
              <a:buNone/>
            </a:pP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CASE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WHEN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0000CF"/>
                </a:solidFill>
                <a:latin typeface="Courier"/>
              </a:rPr>
              <a:t>10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&gt;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0000CF"/>
                </a:solidFill>
                <a:latin typeface="Courier"/>
              </a:rPr>
              <a:t>5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THEN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4E9A06"/>
                </a:solidFill>
                <a:latin typeface="Courier"/>
              </a:rPr>
              <a:t>'True'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ELSE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4E9A06"/>
                </a:solidFill>
                <a:latin typeface="Courier"/>
              </a:rPr>
              <a:t>'False'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END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sz="1400" dirty="0">
                <a:latin typeface="Courier"/>
              </a:rPr>
              <a:t> Result;  </a:t>
            </a:r>
          </a:p>
          <a:p>
            <a:pPr lvl="0"/>
            <a:r>
              <a:rPr sz="1800" b="1" dirty="0"/>
              <a:t>Less than</a:t>
            </a:r>
            <a:r>
              <a:rPr sz="1800" dirty="0"/>
              <a:t>: Checks if the left value is less than the right value.</a:t>
            </a:r>
          </a:p>
          <a:p>
            <a:pPr lvl="0" indent="0">
              <a:buNone/>
            </a:pP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CASE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WHEN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0000CF"/>
                </a:solidFill>
                <a:latin typeface="Courier"/>
              </a:rPr>
              <a:t>5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&lt;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0000CF"/>
                </a:solidFill>
                <a:latin typeface="Courier"/>
              </a:rPr>
              <a:t>10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THEN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4E9A06"/>
                </a:solidFill>
                <a:latin typeface="Courier"/>
              </a:rPr>
              <a:t>'True'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ELSE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4E9A06"/>
                </a:solidFill>
                <a:latin typeface="Courier"/>
              </a:rPr>
              <a:t>'False'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END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sz="1400" dirty="0">
                <a:latin typeface="Courier"/>
              </a:rPr>
              <a:t> Result; </a:t>
            </a:r>
          </a:p>
          <a:p>
            <a:pPr lvl="0"/>
            <a:r>
              <a:rPr sz="1800" b="1" dirty="0"/>
              <a:t>Greater than or equal to</a:t>
            </a:r>
            <a:r>
              <a:rPr sz="1800" dirty="0"/>
              <a:t>: Checks if the left value is greater than or equal to the right value.</a:t>
            </a:r>
          </a:p>
          <a:p>
            <a:pPr lvl="0" indent="0">
              <a:buNone/>
            </a:pP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CASE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WHEN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0000CF"/>
                </a:solidFill>
                <a:latin typeface="Courier"/>
              </a:rPr>
              <a:t>10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&gt;=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0000CF"/>
                </a:solidFill>
                <a:latin typeface="Courier"/>
              </a:rPr>
              <a:t>10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THEN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4E9A06"/>
                </a:solidFill>
                <a:latin typeface="Courier"/>
              </a:rPr>
              <a:t>'True'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ELSE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4E9A06"/>
                </a:solidFill>
                <a:latin typeface="Courier"/>
              </a:rPr>
              <a:t>'False'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END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sz="1400" dirty="0">
                <a:latin typeface="Courier"/>
              </a:rPr>
              <a:t> Result;</a:t>
            </a:r>
            <a:endParaRPr sz="1800" dirty="0">
              <a:latin typeface="Courier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B040A7C-6967-DEFE-5DCE-BA62F3752C62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800" dirty="0">
                <a:solidFill>
                  <a:schemeClr val="bg1"/>
                </a:solidFill>
              </a:rPr>
              <a:t>Operators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6EA4D8-A140-EFAD-C488-88942BA19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68CB206-5C8C-5399-178C-5AF62E33ADD3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© 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3152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717D7C-77F1-BECA-E7A4-ECD4A69445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8D284-468D-77FC-EAB0-C94EF5C84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632686"/>
          </a:xfrm>
        </p:spPr>
        <p:txBody>
          <a:bodyPr>
            <a:normAutofit/>
          </a:bodyPr>
          <a:lstStyle/>
          <a:p>
            <a:pPr lvl="0"/>
            <a:r>
              <a:rPr sz="1800" b="1" dirty="0"/>
              <a:t>Less than or equal to</a:t>
            </a:r>
            <a:r>
              <a:rPr sz="1800" dirty="0"/>
              <a:t>: Checks if the left value is less than or equal to the right value.</a:t>
            </a:r>
          </a:p>
          <a:p>
            <a:pPr lvl="0" indent="0">
              <a:buNone/>
            </a:pP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CASE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WHEN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0000CF"/>
                </a:solidFill>
                <a:latin typeface="Courier"/>
              </a:rPr>
              <a:t>5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&lt;=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0000CF"/>
                </a:solidFill>
                <a:latin typeface="Courier"/>
              </a:rPr>
              <a:t>10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THEN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4E9A06"/>
                </a:solidFill>
                <a:latin typeface="Courier"/>
              </a:rPr>
              <a:t>'True'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ELSE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4E9A06"/>
                </a:solidFill>
                <a:latin typeface="Courier"/>
              </a:rPr>
              <a:t>'False'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END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sz="1400" dirty="0">
                <a:latin typeface="Courier"/>
              </a:rPr>
              <a:t> Result;  </a:t>
            </a:r>
          </a:p>
          <a:p>
            <a:pPr lvl="0"/>
            <a:r>
              <a:rPr sz="1800" b="1" dirty="0"/>
              <a:t>&lt;&gt; or != (Not equal to)</a:t>
            </a:r>
            <a:r>
              <a:rPr sz="1800" dirty="0"/>
              <a:t>: Checks if two values are not equal.</a:t>
            </a:r>
          </a:p>
          <a:p>
            <a:pPr lvl="0" indent="0">
              <a:buNone/>
            </a:pP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CASE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WHEN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0000CF"/>
                </a:solidFill>
                <a:latin typeface="Courier"/>
              </a:rPr>
              <a:t>10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!=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0000CF"/>
                </a:solidFill>
                <a:latin typeface="Courier"/>
              </a:rPr>
              <a:t>5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THEN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4E9A06"/>
                </a:solidFill>
                <a:latin typeface="Courier"/>
              </a:rPr>
              <a:t>'True'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ELSE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4E9A06"/>
                </a:solidFill>
                <a:latin typeface="Courier"/>
              </a:rPr>
              <a:t>'False'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END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sz="1400" dirty="0">
                <a:latin typeface="Courier"/>
              </a:rPr>
              <a:t> Result;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27980FB-5313-1BBF-9EAA-2C700AD7EDDC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800" dirty="0">
                <a:solidFill>
                  <a:schemeClr val="bg1"/>
                </a:solidFill>
              </a:rPr>
              <a:t>Operators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207C51-229C-A199-C373-DB837C14C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C2281E2-637E-F252-D293-2C7C6632589C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© 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5371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7">
      <a:dk1>
        <a:srgbClr val="1F497D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674</Words>
  <Application>Microsoft Office PowerPoint</Application>
  <PresentationFormat>On-screen Show (16:9)</PresentationFormat>
  <Paragraphs>54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Courier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>Rohit K</cp:lastModifiedBy>
  <cp:revision>1</cp:revision>
  <dcterms:created xsi:type="dcterms:W3CDTF">2025-08-12T10:14:37Z</dcterms:created>
  <dcterms:modified xsi:type="dcterms:W3CDTF">2025-08-12T10:22:59Z</dcterms:modified>
</cp:coreProperties>
</file>