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7" r:id="rId3"/>
    <p:sldId id="258" r:id="rId4"/>
    <p:sldId id="259" r:id="rId5"/>
    <p:sldId id="260" r:id="rId6"/>
    <p:sldId id="261" r:id="rId7"/>
    <p:sldId id="262" r:id="rId8"/>
    <p:sldId id="263" r:id="rId9"/>
    <p:sldId id="267" r:id="rId10"/>
    <p:sldId id="269" r:id="rId11"/>
    <p:sldId id="268" r:id="rId12"/>
    <p:sldId id="264" r:id="rId13"/>
    <p:sldId id="265" r:id="rId14"/>
    <p:sldId id="270" r:id="rId15"/>
    <p:sldId id="27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2" name="Picture 1" descr="sqlserver.png">
            <a:extLst>
              <a:ext uri="{FF2B5EF4-FFF2-40B4-BE49-F238E27FC236}">
                <a16:creationId xmlns:a16="http://schemas.microsoft.com/office/drawing/2014/main" id="{56A38F85-F1FF-1CF8-A05C-B4FFBE4DABEF}"/>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4D97B-4707-8912-F1BB-3652ACE00A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06CFD-9D1B-1776-ACDD-5FF32D993AD6}"/>
              </a:ext>
            </a:extLst>
          </p:cNvPr>
          <p:cNvSpPr>
            <a:spLocks noGrp="1"/>
          </p:cNvSpPr>
          <p:nvPr>
            <p:ph idx="1"/>
          </p:nvPr>
        </p:nvSpPr>
        <p:spPr>
          <a:xfrm>
            <a:off x="457200" y="874512"/>
            <a:ext cx="8229600" cy="3867969"/>
          </a:xfrm>
        </p:spPr>
        <p:txBody>
          <a:bodyPr>
            <a:normAutofit/>
          </a:bodyPr>
          <a:lstStyle/>
          <a:p>
            <a:pPr marL="0" lvl="0" indent="0">
              <a:spcBef>
                <a:spcPts val="3000"/>
              </a:spcBef>
              <a:buNone/>
            </a:pPr>
            <a:r>
              <a:rPr sz="1800" b="1" dirty="0"/>
              <a:t>Explanation:</a:t>
            </a:r>
          </a:p>
          <a:p>
            <a:pPr lvl="0"/>
            <a:r>
              <a:rPr sz="1800" b="1" dirty="0"/>
              <a:t>INNER JOIN</a:t>
            </a:r>
            <a:r>
              <a:rPr sz="1800" dirty="0"/>
              <a:t> between emp and dept: This join ensures that we only get employees who are assigned to departments. It connects each employee with their respective department.</a:t>
            </a:r>
          </a:p>
          <a:p>
            <a:pPr lvl="0"/>
            <a:r>
              <a:rPr sz="1800" b="1" dirty="0"/>
              <a:t>LEFT JOIN</a:t>
            </a:r>
            <a:r>
              <a:rPr sz="1800" dirty="0"/>
              <a:t> between emp and </a:t>
            </a:r>
            <a:r>
              <a:rPr sz="1800" dirty="0" err="1"/>
              <a:t>emp_project</a:t>
            </a:r>
            <a:r>
              <a:rPr sz="1800" dirty="0"/>
              <a:t>, and </a:t>
            </a:r>
            <a:r>
              <a:rPr sz="1800" dirty="0" err="1"/>
              <a:t>emp_project</a:t>
            </a:r>
            <a:r>
              <a:rPr sz="1800" dirty="0"/>
              <a:t> to project: These joins are used to gather project information for each employee. The use of LEFT JOIN ensures that employees who are not assigned to any project are also included in the results, with their project information being null.</a:t>
            </a:r>
          </a:p>
          <a:p>
            <a:pPr lvl="0"/>
            <a:r>
              <a:rPr lang="en-US" sz="1800" b="1" dirty="0"/>
              <a:t>STRING_AGG</a:t>
            </a:r>
            <a:r>
              <a:rPr lang="en-US" sz="1800" dirty="0"/>
              <a:t> function aggregates the project names into a single comma-separated string for each employee. It is a convenient way to list all projects associated with an employee in a single row of the view. The WITHIN GROUP (ORDER BY </a:t>
            </a:r>
            <a:r>
              <a:rPr lang="en-US" sz="1800" dirty="0" err="1"/>
              <a:t>p.project_name</a:t>
            </a:r>
            <a:r>
              <a:rPr lang="en-US" sz="1800" dirty="0"/>
              <a:t>) clause orders the projects by name within each aggregated string.</a:t>
            </a:r>
            <a:endParaRPr lang="en-US" sz="1800" dirty="0">
              <a:latin typeface="Courier"/>
            </a:endParaRPr>
          </a:p>
        </p:txBody>
      </p:sp>
      <p:sp>
        <p:nvSpPr>
          <p:cNvPr id="4" name="Title 1">
            <a:extLst>
              <a:ext uri="{FF2B5EF4-FFF2-40B4-BE49-F238E27FC236}">
                <a16:creationId xmlns:a16="http://schemas.microsoft.com/office/drawing/2014/main" id="{CB6E0617-C4D8-D14C-AFE4-14732B8D965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Complex Views</a:t>
            </a:r>
          </a:p>
        </p:txBody>
      </p:sp>
      <p:pic>
        <p:nvPicPr>
          <p:cNvPr id="5" name="Picture 4">
            <a:extLst>
              <a:ext uri="{FF2B5EF4-FFF2-40B4-BE49-F238E27FC236}">
                <a16:creationId xmlns:a16="http://schemas.microsoft.com/office/drawing/2014/main" id="{F64D746C-E356-EE8E-D32B-2D9544C09E8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B3E6169-845E-2929-DDB3-CEF1E5A534A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9221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8894-D2D3-8CD8-6599-266474DF71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681F7-0BD9-EA40-2E43-03A55902C896}"/>
              </a:ext>
            </a:extLst>
          </p:cNvPr>
          <p:cNvSpPr>
            <a:spLocks noGrp="1"/>
          </p:cNvSpPr>
          <p:nvPr>
            <p:ph idx="1"/>
          </p:nvPr>
        </p:nvSpPr>
        <p:spPr>
          <a:xfrm>
            <a:off x="457200" y="874512"/>
            <a:ext cx="8229600" cy="6339949"/>
          </a:xfrm>
        </p:spPr>
        <p:txBody>
          <a:bodyPr>
            <a:normAutofit/>
          </a:bodyPr>
          <a:lstStyle/>
          <a:p>
            <a:pPr lvl="0"/>
            <a:r>
              <a:rPr sz="1800" b="1" dirty="0"/>
              <a:t>GROUP BY</a:t>
            </a:r>
            <a:r>
              <a:rPr sz="1800" dirty="0"/>
              <a:t> clause is necessary because the STRING_AGG function is an aggregate function. We group by employee ID, name, and department name to ensure that our aggregate function (STRING_AGG) works across the correct grouping of data. </a:t>
            </a:r>
            <a:endParaRPr lang="en-IN" sz="1800" dirty="0"/>
          </a:p>
          <a:p>
            <a:pPr marL="0" lvl="0" indent="0">
              <a:buNone/>
            </a:pPr>
            <a:r>
              <a:rPr sz="1800" b="1" dirty="0"/>
              <a:t>Usage:</a:t>
            </a:r>
          </a:p>
          <a:p>
            <a:pPr lvl="0"/>
            <a:r>
              <a:rPr sz="1800" dirty="0"/>
              <a:t>To use this view to fetch employee details along with their department and projects:</a:t>
            </a:r>
          </a:p>
          <a:p>
            <a:pPr lvl="0" indent="0">
              <a:buNone/>
            </a:pPr>
            <a:r>
              <a:rPr sz="1400" b="1" dirty="0">
                <a:solidFill>
                  <a:srgbClr val="204A87"/>
                </a:solidFill>
                <a:latin typeface="Courier"/>
              </a:rPr>
              <a:t>SELECT</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vw_EmployeeDetails</a:t>
            </a: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5EC21D1F-A3E7-F8A2-4B34-BB426F6B63A8}"/>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Complex Views</a:t>
            </a:r>
          </a:p>
        </p:txBody>
      </p:sp>
      <p:pic>
        <p:nvPicPr>
          <p:cNvPr id="5" name="Picture 4">
            <a:extLst>
              <a:ext uri="{FF2B5EF4-FFF2-40B4-BE49-F238E27FC236}">
                <a16:creationId xmlns:a16="http://schemas.microsoft.com/office/drawing/2014/main" id="{59E79EB2-1353-7DF1-28A5-A8E943CF2071}"/>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7DB0816-36CD-3755-4244-B1D1A32738D9}"/>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298563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Here is an example of creating a simple updatable view and using it to update data:</a:t>
            </a:r>
          </a:p>
          <a:p>
            <a:pPr lvl="0" indent="0">
              <a:buNone/>
            </a:pPr>
            <a:r>
              <a:rPr sz="1400" i="1" dirty="0">
                <a:solidFill>
                  <a:srgbClr val="8F5902"/>
                </a:solidFill>
                <a:latin typeface="Courier"/>
              </a:rPr>
              <a:t>-- Creating a simple view on the employees table</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VIEW</a:t>
            </a:r>
            <a:r>
              <a:rPr sz="1400" dirty="0">
                <a:latin typeface="Courier"/>
              </a:rPr>
              <a:t> </a:t>
            </a:r>
            <a:r>
              <a:rPr sz="1400" dirty="0" err="1">
                <a:latin typeface="Courier"/>
              </a:rPr>
              <a:t>vw_EmployeeBasicInfo</a:t>
            </a:r>
            <a:r>
              <a:rPr sz="1400" dirty="0">
                <a:latin typeface="Courier"/>
              </a:rPr>
              <a:t> </a:t>
            </a:r>
            <a:r>
              <a:rPr sz="1400" b="1" dirty="0">
                <a:solidFill>
                  <a:srgbClr val="204A87"/>
                </a:solidFill>
                <a:latin typeface="Courier"/>
              </a:rPr>
              <a:t>AS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job</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Updating data through the view</a:t>
            </a:r>
            <a:br>
              <a:rPr sz="1400" dirty="0"/>
            </a:br>
            <a:r>
              <a:rPr sz="1400" b="1" dirty="0">
                <a:solidFill>
                  <a:srgbClr val="204A87"/>
                </a:solidFill>
                <a:latin typeface="Courier"/>
              </a:rPr>
              <a:t>UPDATE</a:t>
            </a:r>
            <a:r>
              <a:rPr sz="1400" dirty="0">
                <a:latin typeface="Courier"/>
              </a:rPr>
              <a:t> </a:t>
            </a:r>
            <a:r>
              <a:rPr sz="1400" dirty="0" err="1">
                <a:latin typeface="Courier"/>
              </a:rPr>
              <a:t>vw_EmployeeBasicInfo</a:t>
            </a:r>
            <a:br>
              <a:rPr sz="1400" dirty="0"/>
            </a:br>
            <a:r>
              <a:rPr sz="1400" b="1" dirty="0">
                <a:solidFill>
                  <a:srgbClr val="204A87"/>
                </a:solidFill>
                <a:latin typeface="Courier"/>
              </a:rPr>
              <a:t>SET</a:t>
            </a:r>
            <a:r>
              <a:rPr sz="1400" dirty="0">
                <a:latin typeface="Courier"/>
              </a:rPr>
              <a:t> job </a:t>
            </a:r>
            <a:r>
              <a:rPr sz="1400" b="1" dirty="0">
                <a:solidFill>
                  <a:srgbClr val="CE5C00"/>
                </a:solidFill>
                <a:latin typeface="Courier"/>
              </a:rPr>
              <a:t>=</a:t>
            </a:r>
            <a:r>
              <a:rPr sz="1400" dirty="0">
                <a:latin typeface="Courier"/>
              </a:rPr>
              <a:t> </a:t>
            </a:r>
            <a:r>
              <a:rPr sz="1400" dirty="0">
                <a:solidFill>
                  <a:srgbClr val="4E9A06"/>
                </a:solidFill>
                <a:latin typeface="Courier"/>
              </a:rPr>
              <a:t>'Developer'</a:t>
            </a:r>
            <a:br>
              <a:rPr sz="1400" dirty="0"/>
            </a:br>
            <a:r>
              <a:rPr sz="1400" b="1" dirty="0">
                <a:solidFill>
                  <a:srgbClr val="204A87"/>
                </a:solidFill>
                <a:latin typeface="Courier"/>
              </a:rPr>
              <a:t>WHERE</a:t>
            </a:r>
            <a:r>
              <a:rPr sz="1400" dirty="0">
                <a:latin typeface="Courier"/>
              </a:rPr>
              <a:t> </a:t>
            </a:r>
            <a:r>
              <a:rPr sz="1400" dirty="0" err="1">
                <a:latin typeface="Courier"/>
              </a:rPr>
              <a:t>empno</a:t>
            </a:r>
            <a:r>
              <a:rPr sz="1400" dirty="0">
                <a:latin typeface="Courier"/>
              </a:rPr>
              <a:t> </a:t>
            </a:r>
            <a:r>
              <a:rPr sz="1400" b="1" dirty="0">
                <a:solidFill>
                  <a:srgbClr val="CE5C00"/>
                </a:solidFill>
                <a:latin typeface="Courier"/>
              </a:rPr>
              <a:t>=</a:t>
            </a:r>
            <a:r>
              <a:rPr sz="1400" dirty="0">
                <a:latin typeface="Courier"/>
              </a:rPr>
              <a:t> </a:t>
            </a:r>
            <a:r>
              <a:rPr sz="1400" dirty="0">
                <a:solidFill>
                  <a:srgbClr val="0000CF"/>
                </a:solidFill>
                <a:latin typeface="Courier"/>
              </a:rPr>
              <a:t>7788</a:t>
            </a:r>
            <a:r>
              <a:rPr sz="1400" dirty="0">
                <a:latin typeface="Courier"/>
              </a:rPr>
              <a:t>;</a:t>
            </a:r>
          </a:p>
        </p:txBody>
      </p:sp>
      <p:sp>
        <p:nvSpPr>
          <p:cNvPr id="4" name="Title 1">
            <a:extLst>
              <a:ext uri="{FF2B5EF4-FFF2-40B4-BE49-F238E27FC236}">
                <a16:creationId xmlns:a16="http://schemas.microsoft.com/office/drawing/2014/main" id="{66807054-354D-B5C5-D4F8-A0665219A0F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Updating Using Simple View</a:t>
            </a:r>
          </a:p>
        </p:txBody>
      </p:sp>
      <p:pic>
        <p:nvPicPr>
          <p:cNvPr id="5" name="Picture 4">
            <a:extLst>
              <a:ext uri="{FF2B5EF4-FFF2-40B4-BE49-F238E27FC236}">
                <a16:creationId xmlns:a16="http://schemas.microsoft.com/office/drawing/2014/main" id="{FAB3C889-6A2A-F9C0-0808-B8341EEE705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F351F0D8-4ADF-F167-55D1-E17BACCA4E7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Here is an Example of a Complex View with an </a:t>
            </a:r>
            <a:r>
              <a:rPr sz="1800" dirty="0">
                <a:latin typeface="Courier"/>
              </a:rPr>
              <a:t>INSTEAD OF</a:t>
            </a:r>
            <a:r>
              <a:rPr sz="1800" dirty="0"/>
              <a:t> trigger</a:t>
            </a:r>
          </a:p>
          <a:p>
            <a:pPr lvl="0"/>
            <a:r>
              <a:rPr sz="1800" dirty="0"/>
              <a:t>For complex views, you can use </a:t>
            </a:r>
            <a:r>
              <a:rPr sz="1800" dirty="0">
                <a:latin typeface="Courier"/>
              </a:rPr>
              <a:t>INSTEAD OF</a:t>
            </a:r>
            <a:r>
              <a:rPr sz="1800" dirty="0"/>
              <a:t> triggers to specify custom actions to take when an insert, update, or delete operation is attempted on the view:</a:t>
            </a:r>
          </a:p>
          <a:p>
            <a:pPr lvl="0" indent="0">
              <a:buNone/>
            </a:pPr>
            <a:r>
              <a:rPr sz="1400" i="1" dirty="0">
                <a:solidFill>
                  <a:srgbClr val="8F5902"/>
                </a:solidFill>
                <a:latin typeface="Courier"/>
              </a:rPr>
              <a:t>-- Creating a complex view with a join</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VIEW</a:t>
            </a:r>
            <a:r>
              <a:rPr sz="1400" dirty="0">
                <a:latin typeface="Courier"/>
              </a:rPr>
              <a:t> </a:t>
            </a:r>
            <a:r>
              <a:rPr sz="1400" dirty="0" err="1">
                <a:latin typeface="Courier"/>
              </a:rPr>
              <a:t>vw_EmployeeDept</a:t>
            </a:r>
            <a:r>
              <a:rPr sz="1400" dirty="0">
                <a:latin typeface="Courier"/>
              </a:rPr>
              <a:t> </a:t>
            </a:r>
            <a:r>
              <a:rPr sz="1400" b="1" dirty="0">
                <a:solidFill>
                  <a:srgbClr val="204A87"/>
                </a:solidFill>
                <a:latin typeface="Courier"/>
              </a:rPr>
              <a:t>AS</a:t>
            </a:r>
            <a:br>
              <a:rPr sz="1400" dirty="0"/>
            </a:br>
            <a:r>
              <a:rPr sz="1400" b="1" dirty="0">
                <a:solidFill>
                  <a:srgbClr val="204A87"/>
                </a:solidFill>
                <a:latin typeface="Courier"/>
              </a:rPr>
              <a:t>SELECT</a:t>
            </a:r>
            <a:r>
              <a:rPr sz="1400" dirty="0">
                <a:latin typeface="Courier"/>
              </a:rPr>
              <a:t> </a:t>
            </a:r>
            <a:r>
              <a:rPr sz="1400" dirty="0" err="1">
                <a:latin typeface="Courier"/>
              </a:rPr>
              <a:t>e.empno</a:t>
            </a:r>
            <a:r>
              <a:rPr sz="1400" dirty="0">
                <a:latin typeface="Courier"/>
              </a:rPr>
              <a:t>, </a:t>
            </a:r>
            <a:r>
              <a:rPr sz="1400" dirty="0" err="1">
                <a:latin typeface="Courier"/>
              </a:rPr>
              <a:t>e.ename</a:t>
            </a:r>
            <a:r>
              <a:rPr sz="1400" dirty="0">
                <a:latin typeface="Courier"/>
              </a:rPr>
              <a:t>, </a:t>
            </a:r>
            <a:r>
              <a:rPr sz="1400" dirty="0" err="1">
                <a:latin typeface="Courier"/>
              </a:rPr>
              <a:t>e.job</a:t>
            </a:r>
            <a:r>
              <a:rPr sz="1400" dirty="0">
                <a:latin typeface="Courier"/>
              </a:rPr>
              <a:t>, </a:t>
            </a:r>
            <a:r>
              <a:rPr sz="1400" dirty="0" err="1">
                <a:latin typeface="Courier"/>
              </a:rPr>
              <a:t>d.dname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r>
              <a:rPr sz="1400" b="1" dirty="0">
                <a:solidFill>
                  <a:srgbClr val="204A87"/>
                </a:solidFill>
                <a:latin typeface="Courier"/>
              </a:rPr>
              <a:t>JOIN</a:t>
            </a:r>
            <a:r>
              <a:rPr sz="1400" dirty="0">
                <a:latin typeface="Courier"/>
              </a:rPr>
              <a:t> </a:t>
            </a:r>
            <a:r>
              <a:rPr sz="1400" dirty="0" err="1">
                <a:latin typeface="Courier"/>
              </a:rPr>
              <a:t>employees.dept</a:t>
            </a:r>
            <a:r>
              <a:rPr sz="1400" dirty="0">
                <a:latin typeface="Courier"/>
              </a:rPr>
              <a:t> d </a:t>
            </a:r>
            <a:r>
              <a:rPr sz="1400" b="1" dirty="0">
                <a:solidFill>
                  <a:srgbClr val="204A87"/>
                </a:solidFill>
                <a:latin typeface="Courier"/>
              </a:rPr>
              <a:t>ON</a:t>
            </a:r>
            <a:r>
              <a:rPr sz="1400" dirty="0">
                <a:latin typeface="Courier"/>
              </a:rPr>
              <a:t> </a:t>
            </a:r>
            <a:r>
              <a:rPr sz="1400" dirty="0" err="1">
                <a:latin typeface="Courier"/>
              </a:rPr>
              <a:t>e.deptno</a:t>
            </a:r>
            <a:r>
              <a:rPr sz="1400" dirty="0">
                <a:latin typeface="Courier"/>
              </a:rPr>
              <a:t> </a:t>
            </a:r>
            <a:r>
              <a:rPr sz="1400" b="1" dirty="0">
                <a:solidFill>
                  <a:srgbClr val="CE5C00"/>
                </a:solidFill>
                <a:latin typeface="Courier"/>
              </a:rPr>
              <a:t>=</a:t>
            </a:r>
            <a:r>
              <a:rPr sz="1400" dirty="0">
                <a:latin typeface="Courier"/>
              </a:rPr>
              <a:t> </a:t>
            </a:r>
            <a:r>
              <a:rPr sz="1400" dirty="0" err="1">
                <a:latin typeface="Courier"/>
              </a:rPr>
              <a:t>d.deptno</a:t>
            </a:r>
            <a:r>
              <a:rPr sz="1400" dirty="0">
                <a:latin typeface="Courier"/>
              </a:rPr>
              <a:t>;</a:t>
            </a:r>
            <a:endParaRPr sz="1400" dirty="0"/>
          </a:p>
        </p:txBody>
      </p:sp>
      <p:sp>
        <p:nvSpPr>
          <p:cNvPr id="4" name="Title 1">
            <a:extLst>
              <a:ext uri="{FF2B5EF4-FFF2-40B4-BE49-F238E27FC236}">
                <a16:creationId xmlns:a16="http://schemas.microsoft.com/office/drawing/2014/main" id="{B9EB7BE3-E501-463D-F7B3-E953824A0E17}"/>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Updating Using Complex View</a:t>
            </a:r>
          </a:p>
        </p:txBody>
      </p:sp>
      <p:pic>
        <p:nvPicPr>
          <p:cNvPr id="5" name="Picture 4">
            <a:extLst>
              <a:ext uri="{FF2B5EF4-FFF2-40B4-BE49-F238E27FC236}">
                <a16:creationId xmlns:a16="http://schemas.microsoft.com/office/drawing/2014/main" id="{89E84607-274C-0B5B-0734-A1FCCFF540F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39A874D-7B9C-E7D3-972C-CE46EC9FD2E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09350-4A3E-C81B-3886-4411066DDE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1DB5C-B328-0FE1-B20B-BACEAFE4B4FA}"/>
              </a:ext>
            </a:extLst>
          </p:cNvPr>
          <p:cNvSpPr>
            <a:spLocks noGrp="1"/>
          </p:cNvSpPr>
          <p:nvPr>
            <p:ph idx="1"/>
          </p:nvPr>
        </p:nvSpPr>
        <p:spPr>
          <a:xfrm>
            <a:off x="457200" y="874514"/>
            <a:ext cx="8229600" cy="3394472"/>
          </a:xfrm>
        </p:spPr>
        <p:txBody>
          <a:bodyPr>
            <a:normAutofit/>
          </a:bodyPr>
          <a:lstStyle/>
          <a:p>
            <a:pPr lvl="0" indent="0">
              <a:buNone/>
            </a:pPr>
            <a:r>
              <a:rPr lang="en-US" sz="1400" i="1" dirty="0">
                <a:solidFill>
                  <a:srgbClr val="8F5902"/>
                </a:solidFill>
                <a:latin typeface="Courier"/>
              </a:rPr>
              <a:t>-- Creating an INSTEAD OF UPDATE trigger on the view</a:t>
            </a:r>
            <a:br>
              <a:rPr lang="en-US" sz="1400" dirty="0"/>
            </a:br>
            <a:r>
              <a:rPr lang="en-US" sz="1400" b="1" dirty="0">
                <a:solidFill>
                  <a:srgbClr val="204A87"/>
                </a:solidFill>
                <a:latin typeface="Courier"/>
              </a:rPr>
              <a:t>CREATE</a:t>
            </a:r>
            <a:r>
              <a:rPr lang="en-US" sz="1400" dirty="0">
                <a:latin typeface="Courier"/>
              </a:rPr>
              <a:t> </a:t>
            </a:r>
            <a:r>
              <a:rPr lang="en-US" sz="1400" b="1" dirty="0">
                <a:solidFill>
                  <a:srgbClr val="204A87"/>
                </a:solidFill>
                <a:latin typeface="Courier"/>
              </a:rPr>
              <a:t>TRIGGER</a:t>
            </a:r>
            <a:r>
              <a:rPr lang="en-US" sz="1400" dirty="0">
                <a:latin typeface="Courier"/>
              </a:rPr>
              <a:t> </a:t>
            </a:r>
            <a:r>
              <a:rPr lang="en-US" sz="1400" dirty="0" err="1">
                <a:latin typeface="Courier"/>
              </a:rPr>
              <a:t>trg_UpdateEmployeeDept</a:t>
            </a:r>
            <a:r>
              <a:rPr lang="en-US" sz="1400" dirty="0">
                <a:latin typeface="Courier"/>
              </a:rPr>
              <a:t> </a:t>
            </a:r>
            <a:r>
              <a:rPr lang="en-US" sz="1400" b="1" dirty="0">
                <a:solidFill>
                  <a:srgbClr val="204A87"/>
                </a:solidFill>
                <a:latin typeface="Courier"/>
              </a:rPr>
              <a:t>ON</a:t>
            </a:r>
            <a:r>
              <a:rPr lang="en-US" sz="1400" dirty="0">
                <a:latin typeface="Courier"/>
              </a:rPr>
              <a:t> </a:t>
            </a:r>
            <a:r>
              <a:rPr lang="en-US" sz="1400" dirty="0" err="1">
                <a:latin typeface="Courier"/>
              </a:rPr>
              <a:t>vw_EmployeeDept</a:t>
            </a:r>
            <a:br>
              <a:rPr lang="en-US" sz="1400" dirty="0"/>
            </a:br>
            <a:r>
              <a:rPr lang="en-US" sz="1400" b="1" dirty="0">
                <a:solidFill>
                  <a:srgbClr val="204A87"/>
                </a:solidFill>
                <a:latin typeface="Courier"/>
              </a:rPr>
              <a:t>INSTEAD</a:t>
            </a:r>
            <a:r>
              <a:rPr lang="en-US" sz="1400" dirty="0">
                <a:latin typeface="Courier"/>
              </a:rPr>
              <a:t> </a:t>
            </a:r>
            <a:r>
              <a:rPr lang="en-US" sz="1400" b="1" dirty="0">
                <a:solidFill>
                  <a:srgbClr val="204A87"/>
                </a:solidFill>
                <a:latin typeface="Courier"/>
              </a:rPr>
              <a:t>OF</a:t>
            </a:r>
            <a:r>
              <a:rPr lang="en-US" sz="1400" dirty="0">
                <a:latin typeface="Courier"/>
              </a:rPr>
              <a:t> </a:t>
            </a:r>
            <a:r>
              <a:rPr lang="en-US" sz="1400" b="1" dirty="0">
                <a:solidFill>
                  <a:srgbClr val="204A87"/>
                </a:solidFill>
                <a:latin typeface="Courier"/>
              </a:rPr>
              <a:t>UPDATE</a:t>
            </a:r>
            <a:br>
              <a:rPr lang="en-US" sz="1400" dirty="0"/>
            </a:br>
            <a:r>
              <a:rPr lang="en-US" sz="1400" b="1" dirty="0">
                <a:solidFill>
                  <a:srgbClr val="204A87"/>
                </a:solidFill>
                <a:latin typeface="Courier"/>
              </a:rPr>
              <a:t>AS</a:t>
            </a:r>
            <a:br>
              <a:rPr lang="en-US" sz="1400" dirty="0"/>
            </a:br>
            <a:r>
              <a:rPr lang="en-US" sz="1400" b="1" dirty="0">
                <a:solidFill>
                  <a:srgbClr val="204A87"/>
                </a:solidFill>
                <a:latin typeface="Courier"/>
              </a:rPr>
              <a:t>BEGIN</a:t>
            </a:r>
            <a:br>
              <a:rPr lang="en-US" sz="1400" dirty="0"/>
            </a:br>
            <a:r>
              <a:rPr lang="en-US" sz="1400" dirty="0">
                <a:latin typeface="Courier"/>
              </a:rPr>
              <a:t>    </a:t>
            </a:r>
            <a:r>
              <a:rPr lang="en-US" sz="1400" i="1" dirty="0">
                <a:solidFill>
                  <a:srgbClr val="8F5902"/>
                </a:solidFill>
                <a:latin typeface="Courier"/>
              </a:rPr>
              <a:t>-- Update the emp table based on the view update</a:t>
            </a:r>
            <a:br>
              <a:rPr lang="en-US" sz="1400" dirty="0"/>
            </a:br>
            <a:r>
              <a:rPr lang="en-US" sz="1400" dirty="0">
                <a:latin typeface="Courier"/>
              </a:rPr>
              <a:t>    </a:t>
            </a:r>
            <a:r>
              <a:rPr lang="en-US" sz="1400" b="1" dirty="0" err="1">
                <a:solidFill>
                  <a:srgbClr val="204A87"/>
                </a:solidFill>
                <a:latin typeface="Courier"/>
              </a:rPr>
              <a:t>UPDATE</a:t>
            </a:r>
            <a:r>
              <a:rPr lang="en-US" sz="1400" dirty="0">
                <a:latin typeface="Courier"/>
              </a:rPr>
              <a:t> </a:t>
            </a:r>
            <a:r>
              <a:rPr lang="en-US" sz="1400" dirty="0" err="1">
                <a:latin typeface="Courier"/>
              </a:rPr>
              <a:t>employees.emp</a:t>
            </a:r>
            <a:br>
              <a:rPr lang="en-US" sz="1400" dirty="0"/>
            </a:br>
            <a:r>
              <a:rPr lang="en-US" sz="1400" dirty="0">
                <a:latin typeface="Courier"/>
              </a:rPr>
              <a:t>    </a:t>
            </a:r>
            <a:r>
              <a:rPr lang="en-US" sz="1400" b="1" dirty="0">
                <a:solidFill>
                  <a:srgbClr val="204A87"/>
                </a:solidFill>
                <a:latin typeface="Courier"/>
              </a:rPr>
              <a:t>SET</a:t>
            </a:r>
            <a:r>
              <a:rPr lang="en-US" sz="1400" dirty="0">
                <a:latin typeface="Courier"/>
              </a:rPr>
              <a:t> </a:t>
            </a:r>
            <a:r>
              <a:rPr lang="en-US" sz="1400" dirty="0" err="1">
                <a:latin typeface="Courier"/>
              </a:rPr>
              <a:t>ename</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err="1">
                <a:latin typeface="Courier"/>
              </a:rPr>
              <a:t>INSERTED.ename</a:t>
            </a:r>
            <a:r>
              <a:rPr lang="en-US" sz="1400" dirty="0">
                <a:latin typeface="Courier"/>
              </a:rPr>
              <a:t>,</a:t>
            </a:r>
            <a:br>
              <a:rPr lang="en-US" sz="1400" dirty="0"/>
            </a:br>
            <a:r>
              <a:rPr lang="en-US" sz="1400" dirty="0">
                <a:latin typeface="Courier"/>
              </a:rPr>
              <a:t>    job </a:t>
            </a:r>
            <a:r>
              <a:rPr lang="en-US" sz="1400" b="1" dirty="0">
                <a:solidFill>
                  <a:srgbClr val="CE5C00"/>
                </a:solidFill>
                <a:latin typeface="Courier"/>
              </a:rPr>
              <a:t>=</a:t>
            </a:r>
            <a:r>
              <a:rPr lang="en-US" sz="1400" dirty="0">
                <a:latin typeface="Courier"/>
              </a:rPr>
              <a:t> </a:t>
            </a:r>
            <a:r>
              <a:rPr lang="en-US" sz="1400" dirty="0" err="1">
                <a:latin typeface="Courier"/>
              </a:rPr>
              <a:t>INSERTED.job</a:t>
            </a:r>
            <a:br>
              <a:rPr lang="en-US" sz="1400" dirty="0"/>
            </a:br>
            <a:r>
              <a:rPr lang="en-US" sz="1400" dirty="0">
                <a:latin typeface="Courier"/>
              </a:rPr>
              <a:t>    </a:t>
            </a:r>
            <a:r>
              <a:rPr lang="en-US" sz="1400" b="1" dirty="0">
                <a:solidFill>
                  <a:srgbClr val="204A87"/>
                </a:solidFill>
                <a:latin typeface="Courier"/>
              </a:rPr>
              <a:t>FROM</a:t>
            </a:r>
            <a:r>
              <a:rPr lang="en-US" sz="1400" dirty="0">
                <a:latin typeface="Courier"/>
              </a:rPr>
              <a:t> INSERTED</a:t>
            </a:r>
            <a:br>
              <a:rPr lang="en-US" sz="1400" dirty="0"/>
            </a:br>
            <a:r>
              <a:rPr lang="en-US" sz="1400" dirty="0">
                <a:latin typeface="Courier"/>
              </a:rPr>
              <a:t>    </a:t>
            </a:r>
            <a:r>
              <a:rPr lang="en-US" sz="1400" b="1" dirty="0">
                <a:solidFill>
                  <a:srgbClr val="204A87"/>
                </a:solidFill>
                <a:latin typeface="Courier"/>
              </a:rPr>
              <a:t>WHERE</a:t>
            </a:r>
            <a:r>
              <a:rPr lang="en-US" sz="1400" dirty="0">
                <a:latin typeface="Courier"/>
              </a:rPr>
              <a:t> </a:t>
            </a:r>
            <a:r>
              <a:rPr lang="en-US" sz="1400" dirty="0" err="1">
                <a:latin typeface="Courier"/>
              </a:rPr>
              <a:t>emp.empno</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err="1">
                <a:latin typeface="Courier"/>
              </a:rPr>
              <a:t>INSERTED.empno</a:t>
            </a:r>
            <a:r>
              <a:rPr lang="en-US" sz="1400" dirty="0">
                <a:latin typeface="Courier"/>
              </a:rPr>
              <a:t>;</a:t>
            </a:r>
            <a:br>
              <a:rPr lang="en-US" sz="1400" dirty="0"/>
            </a:br>
            <a:r>
              <a:rPr lang="en-US" sz="1400" dirty="0">
                <a:latin typeface="Courier"/>
              </a:rPr>
              <a:t>    </a:t>
            </a:r>
            <a:r>
              <a:rPr lang="en-US" sz="1400" i="1" dirty="0">
                <a:solidFill>
                  <a:srgbClr val="8F5902"/>
                </a:solidFill>
                <a:latin typeface="Courier"/>
              </a:rPr>
              <a:t>-- Update logic for dept could also be included if needed</a:t>
            </a:r>
            <a:br>
              <a:rPr lang="en-US" sz="1400" dirty="0"/>
            </a:br>
            <a:r>
              <a:rPr lang="en-US" sz="1400" b="1" dirty="0">
                <a:solidFill>
                  <a:srgbClr val="204A87"/>
                </a:solidFill>
                <a:latin typeface="Courier"/>
              </a:rPr>
              <a:t>END</a:t>
            </a:r>
            <a:r>
              <a:rPr lang="en-US" sz="1400" dirty="0">
                <a:latin typeface="Courier"/>
              </a:rPr>
              <a:t>;</a:t>
            </a:r>
            <a:endParaRPr sz="1400" dirty="0"/>
          </a:p>
        </p:txBody>
      </p:sp>
      <p:sp>
        <p:nvSpPr>
          <p:cNvPr id="4" name="Title 1">
            <a:extLst>
              <a:ext uri="{FF2B5EF4-FFF2-40B4-BE49-F238E27FC236}">
                <a16:creationId xmlns:a16="http://schemas.microsoft.com/office/drawing/2014/main" id="{4991B36B-5DDB-06F1-1272-FA23686778C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Updating Using Complex View</a:t>
            </a:r>
          </a:p>
        </p:txBody>
      </p:sp>
      <p:pic>
        <p:nvPicPr>
          <p:cNvPr id="5" name="Picture 4">
            <a:extLst>
              <a:ext uri="{FF2B5EF4-FFF2-40B4-BE49-F238E27FC236}">
                <a16:creationId xmlns:a16="http://schemas.microsoft.com/office/drawing/2014/main" id="{770C5E14-C551-A2B5-3D62-D068B95BA8D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CDF7526-BCD8-B137-957D-B8E2F05736E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13294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4C92A-ABFA-7277-9C89-4B7E161F9B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CEBB8-00EA-51D2-DD08-FCCE8733A097}"/>
              </a:ext>
            </a:extLst>
          </p:cNvPr>
          <p:cNvSpPr>
            <a:spLocks noGrp="1"/>
          </p:cNvSpPr>
          <p:nvPr>
            <p:ph idx="1"/>
          </p:nvPr>
        </p:nvSpPr>
        <p:spPr>
          <a:xfrm>
            <a:off x="457200" y="874514"/>
            <a:ext cx="8229600" cy="3394472"/>
          </a:xfrm>
        </p:spPr>
        <p:txBody>
          <a:bodyPr>
            <a:normAutofit/>
          </a:bodyPr>
          <a:lstStyle/>
          <a:p>
            <a:pPr lvl="0" indent="0">
              <a:buNone/>
            </a:pPr>
            <a:r>
              <a:rPr lang="en-US" sz="1400" i="1" dirty="0">
                <a:solidFill>
                  <a:srgbClr val="8F5902"/>
                </a:solidFill>
                <a:latin typeface="Courier"/>
              </a:rPr>
              <a:t>-- Updating data through the view</a:t>
            </a:r>
            <a:br>
              <a:rPr lang="en-US" sz="1400" dirty="0"/>
            </a:br>
            <a:r>
              <a:rPr lang="en-US" sz="1400" b="1" dirty="0">
                <a:solidFill>
                  <a:srgbClr val="204A87"/>
                </a:solidFill>
                <a:latin typeface="Courier"/>
              </a:rPr>
              <a:t>UPDATE</a:t>
            </a:r>
            <a:r>
              <a:rPr lang="en-US" sz="1400" dirty="0">
                <a:latin typeface="Courier"/>
              </a:rPr>
              <a:t> </a:t>
            </a:r>
            <a:r>
              <a:rPr lang="en-US" sz="1400" dirty="0" err="1">
                <a:latin typeface="Courier"/>
              </a:rPr>
              <a:t>vw_EmployeeDept</a:t>
            </a:r>
            <a:br>
              <a:rPr lang="en-US" sz="1400" dirty="0"/>
            </a:br>
            <a:r>
              <a:rPr lang="en-US" sz="1400" b="1" dirty="0">
                <a:solidFill>
                  <a:srgbClr val="204A87"/>
                </a:solidFill>
                <a:latin typeface="Courier"/>
              </a:rPr>
              <a:t>SET</a:t>
            </a:r>
            <a:r>
              <a:rPr lang="en-US" sz="1400" dirty="0">
                <a:latin typeface="Courier"/>
              </a:rPr>
              <a:t> job </a:t>
            </a:r>
            <a:r>
              <a:rPr lang="en-US" sz="1400" b="1" dirty="0">
                <a:solidFill>
                  <a:srgbClr val="CE5C00"/>
                </a:solidFill>
                <a:latin typeface="Courier"/>
              </a:rPr>
              <a:t>=</a:t>
            </a:r>
            <a:r>
              <a:rPr lang="en-US" sz="1400" dirty="0">
                <a:latin typeface="Courier"/>
              </a:rPr>
              <a:t> </a:t>
            </a:r>
            <a:r>
              <a:rPr lang="en-US" sz="1400" dirty="0">
                <a:solidFill>
                  <a:srgbClr val="4E9A06"/>
                </a:solidFill>
                <a:latin typeface="Courier"/>
              </a:rPr>
              <a:t>'analyst'</a:t>
            </a:r>
            <a:br>
              <a:rPr lang="en-US" sz="1400" dirty="0"/>
            </a:br>
            <a:r>
              <a:rPr lang="en-US" sz="1400" b="1" dirty="0">
                <a:solidFill>
                  <a:srgbClr val="204A87"/>
                </a:solidFill>
                <a:latin typeface="Courier"/>
              </a:rPr>
              <a:t>WHERE</a:t>
            </a:r>
            <a:r>
              <a:rPr lang="en-US" sz="1400" dirty="0">
                <a:latin typeface="Courier"/>
              </a:rPr>
              <a:t> </a:t>
            </a:r>
            <a:r>
              <a:rPr lang="en-US" sz="1400" dirty="0" err="1">
                <a:latin typeface="Courier"/>
              </a:rPr>
              <a:t>empno</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a:solidFill>
                  <a:srgbClr val="0000CF"/>
                </a:solidFill>
                <a:latin typeface="Courier"/>
              </a:rPr>
              <a:t>7788</a:t>
            </a:r>
            <a:r>
              <a:rPr lang="en-US" sz="1400" dirty="0">
                <a:latin typeface="Courier"/>
              </a:rPr>
              <a:t>;</a:t>
            </a:r>
          </a:p>
          <a:p>
            <a:pPr lvl="0"/>
            <a:r>
              <a:rPr sz="1800" dirty="0"/>
              <a:t>In this scenario, </a:t>
            </a:r>
            <a:r>
              <a:rPr sz="1800" dirty="0" err="1"/>
              <a:t>vw_EmployeeDept</a:t>
            </a:r>
            <a:r>
              <a:rPr sz="1800" dirty="0"/>
              <a:t> includes a join, making it complex and typically not updatable directly.</a:t>
            </a:r>
          </a:p>
          <a:p>
            <a:pPr lvl="0"/>
            <a:r>
              <a:rPr sz="1800" dirty="0"/>
              <a:t>The </a:t>
            </a:r>
            <a:r>
              <a:rPr sz="1800" dirty="0">
                <a:latin typeface="Courier"/>
              </a:rPr>
              <a:t>INSTEAD OF</a:t>
            </a:r>
            <a:r>
              <a:rPr sz="1800" dirty="0"/>
              <a:t> trigger, </a:t>
            </a:r>
            <a:r>
              <a:rPr sz="1800" dirty="0" err="1">
                <a:latin typeface="Courier"/>
              </a:rPr>
              <a:t>trg_UpdateEmployeeDept</a:t>
            </a:r>
            <a:r>
              <a:rPr sz="1800" dirty="0"/>
              <a:t>, intercepts update operations on the view and provides the necessary SQL commands to update the underlying emp table accordingly.</a:t>
            </a:r>
          </a:p>
        </p:txBody>
      </p:sp>
      <p:sp>
        <p:nvSpPr>
          <p:cNvPr id="4" name="Title 1">
            <a:extLst>
              <a:ext uri="{FF2B5EF4-FFF2-40B4-BE49-F238E27FC236}">
                <a16:creationId xmlns:a16="http://schemas.microsoft.com/office/drawing/2014/main" id="{2A2BF12C-6055-2435-A449-CC8590C049D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Updating Using Complex View</a:t>
            </a:r>
          </a:p>
        </p:txBody>
      </p:sp>
      <p:pic>
        <p:nvPicPr>
          <p:cNvPr id="5" name="Picture 4">
            <a:extLst>
              <a:ext uri="{FF2B5EF4-FFF2-40B4-BE49-F238E27FC236}">
                <a16:creationId xmlns:a16="http://schemas.microsoft.com/office/drawing/2014/main" id="{45462FA8-1669-3842-4026-8A2F2F71FEFA}"/>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044F194-176B-B61C-C887-D1483202237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94674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A view is a virtual table based on the result-set of an SQL statement.</a:t>
            </a:r>
          </a:p>
          <a:p>
            <a:pPr lvl="0"/>
            <a:r>
              <a:rPr sz="1800" dirty="0"/>
              <a:t>Views contain rows and columns, just like a real table, and the fields in a view are fields from one or more real tables in the database.</a:t>
            </a:r>
          </a:p>
          <a:p>
            <a:pPr lvl="0"/>
            <a:r>
              <a:rPr sz="1800" dirty="0"/>
              <a:t>You can use views to simplify complex queries, enhance security by restricting access to underlying tables, and abstract data in a way that users find natural or intuitive.</a:t>
            </a:r>
          </a:p>
        </p:txBody>
      </p:sp>
      <p:sp>
        <p:nvSpPr>
          <p:cNvPr id="4" name="Title 1">
            <a:extLst>
              <a:ext uri="{FF2B5EF4-FFF2-40B4-BE49-F238E27FC236}">
                <a16:creationId xmlns:a16="http://schemas.microsoft.com/office/drawing/2014/main" id="{95C7147A-4C60-2D6D-FB85-7ED220650F3B}"/>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VIEWS</a:t>
            </a:r>
          </a:p>
        </p:txBody>
      </p:sp>
      <p:pic>
        <p:nvPicPr>
          <p:cNvPr id="5" name="Picture 4">
            <a:extLst>
              <a:ext uri="{FF2B5EF4-FFF2-40B4-BE49-F238E27FC236}">
                <a16:creationId xmlns:a16="http://schemas.microsoft.com/office/drawing/2014/main" id="{C8C66A55-19F2-0692-2D93-627E3670EB64}"/>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988F53E-57F0-F992-83A6-4454E466B90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0628"/>
            <a:ext cx="8229600" cy="3394472"/>
          </a:xfrm>
        </p:spPr>
        <p:txBody>
          <a:bodyPr>
            <a:normAutofit/>
          </a:bodyPr>
          <a:lstStyle/>
          <a:p>
            <a:pPr lvl="0"/>
            <a:r>
              <a:rPr sz="1800" b="1" dirty="0"/>
              <a:t>Simplification of Complex Queries:</a:t>
            </a:r>
            <a:r>
              <a:rPr sz="1800" dirty="0"/>
              <a:t> Views can encapsulate complex queries with joins, filters, and calculations, presenting a simple interface to the user or application.</a:t>
            </a:r>
          </a:p>
          <a:p>
            <a:pPr lvl="0"/>
            <a:r>
              <a:rPr sz="1800" b="1" dirty="0"/>
              <a:t>Data Abstraction:</a:t>
            </a:r>
            <a:r>
              <a:rPr sz="1800" dirty="0"/>
              <a:t> Users can interact with data without needing to understand details about the underlying table structures.</a:t>
            </a:r>
          </a:p>
          <a:p>
            <a:pPr lvl="0"/>
            <a:r>
              <a:rPr sz="1800" b="1" dirty="0"/>
              <a:t>Security:</a:t>
            </a:r>
            <a:r>
              <a:rPr sz="1800" dirty="0"/>
              <a:t> Views can limit the visibility of certain data within the database, thereby providing a security mechanism to restrict access to sensitive information.</a:t>
            </a:r>
          </a:p>
          <a:p>
            <a:pPr lvl="0"/>
            <a:r>
              <a:rPr sz="1800" b="1" dirty="0"/>
              <a:t>Updateability:</a:t>
            </a:r>
            <a:r>
              <a:rPr sz="1800" dirty="0"/>
              <a:t> Depending on the SQL Server version and the view’s complexity, some views are updateable, meaning you can perform INSERT, UPDATE, or DELETE operations on the view.</a:t>
            </a:r>
          </a:p>
        </p:txBody>
      </p:sp>
      <p:sp>
        <p:nvSpPr>
          <p:cNvPr id="4" name="Title 1">
            <a:extLst>
              <a:ext uri="{FF2B5EF4-FFF2-40B4-BE49-F238E27FC236}">
                <a16:creationId xmlns:a16="http://schemas.microsoft.com/office/drawing/2014/main" id="{8F578FF9-2C1A-0712-515D-977BAF4DF87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Key Characteristics of Views</a:t>
            </a:r>
          </a:p>
        </p:txBody>
      </p:sp>
      <p:pic>
        <p:nvPicPr>
          <p:cNvPr id="5" name="Picture 4">
            <a:extLst>
              <a:ext uri="{FF2B5EF4-FFF2-40B4-BE49-F238E27FC236}">
                <a16:creationId xmlns:a16="http://schemas.microsoft.com/office/drawing/2014/main" id="{35077252-7BF0-0B73-3493-F8ABFB102B9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93AA069-9F27-63D3-E391-583D5241A51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Here is how you can create a simple view</a:t>
            </a:r>
          </a:p>
          <a:p>
            <a:pPr lvl="0" indent="0">
              <a:buNone/>
            </a:pPr>
            <a:r>
              <a:rPr sz="1400" b="1" dirty="0">
                <a:solidFill>
                  <a:srgbClr val="204A87"/>
                </a:solidFill>
                <a:latin typeface="Courier"/>
              </a:rPr>
              <a:t>CREATE</a:t>
            </a:r>
            <a:r>
              <a:rPr sz="1400" dirty="0">
                <a:latin typeface="Courier"/>
              </a:rPr>
              <a:t> </a:t>
            </a:r>
            <a:r>
              <a:rPr sz="1400" b="1" dirty="0">
                <a:solidFill>
                  <a:srgbClr val="204A87"/>
                </a:solidFill>
                <a:latin typeface="Courier"/>
              </a:rPr>
              <a:t>VIEW</a:t>
            </a:r>
            <a:r>
              <a:rPr sz="1400" dirty="0">
                <a:latin typeface="Courier"/>
              </a:rPr>
              <a:t> </a:t>
            </a:r>
            <a:r>
              <a:rPr sz="1400" dirty="0" err="1">
                <a:latin typeface="Courier"/>
              </a:rPr>
              <a:t>vw_EmployeeInfo</a:t>
            </a:r>
            <a:br>
              <a:rPr sz="1400" dirty="0"/>
            </a:br>
            <a:r>
              <a:rPr sz="1400" b="1" dirty="0">
                <a:solidFill>
                  <a:srgbClr val="204A87"/>
                </a:solidFill>
                <a:latin typeface="Courier"/>
              </a:rPr>
              <a:t>AS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job, </a:t>
            </a:r>
            <a:r>
              <a:rPr sz="1400" dirty="0" err="1">
                <a:latin typeface="Courier"/>
              </a:rPr>
              <a:t>deptno</a:t>
            </a:r>
            <a:br>
              <a:rPr sz="1400" dirty="0"/>
            </a:b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WHERE</a:t>
            </a:r>
            <a:r>
              <a:rPr sz="1400" dirty="0">
                <a:latin typeface="Courier"/>
              </a:rPr>
              <a:t> job </a:t>
            </a:r>
            <a:r>
              <a:rPr sz="1400" b="1" dirty="0">
                <a:solidFill>
                  <a:srgbClr val="204A87"/>
                </a:solidFill>
                <a:latin typeface="Courier"/>
              </a:rPr>
              <a:t>LIKE</a:t>
            </a:r>
            <a:r>
              <a:rPr sz="1400" dirty="0">
                <a:latin typeface="Courier"/>
              </a:rPr>
              <a:t> </a:t>
            </a:r>
            <a:r>
              <a:rPr sz="1400" dirty="0">
                <a:solidFill>
                  <a:srgbClr val="4E9A06"/>
                </a:solidFill>
                <a:latin typeface="Courier"/>
              </a:rPr>
              <a:t>'%Manager%'</a:t>
            </a:r>
            <a:r>
              <a:rPr sz="1400" dirty="0">
                <a:latin typeface="Courier"/>
              </a:rPr>
              <a:t>;</a:t>
            </a:r>
          </a:p>
          <a:p>
            <a:pPr lvl="0"/>
            <a:r>
              <a:rPr sz="1800" dirty="0"/>
              <a:t>This view </a:t>
            </a:r>
            <a:r>
              <a:rPr sz="1800" dirty="0" err="1"/>
              <a:t>vw_EmployeeInfo</a:t>
            </a:r>
            <a:r>
              <a:rPr sz="1800" dirty="0"/>
              <a:t> shows a list of employees who are managers.</a:t>
            </a:r>
          </a:p>
        </p:txBody>
      </p:sp>
      <p:sp>
        <p:nvSpPr>
          <p:cNvPr id="4" name="Title 1">
            <a:extLst>
              <a:ext uri="{FF2B5EF4-FFF2-40B4-BE49-F238E27FC236}">
                <a16:creationId xmlns:a16="http://schemas.microsoft.com/office/drawing/2014/main" id="{B8F3591B-B7BD-FD10-081D-F88142A5D668}"/>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Creating Views</a:t>
            </a:r>
          </a:p>
        </p:txBody>
      </p:sp>
      <p:pic>
        <p:nvPicPr>
          <p:cNvPr id="5" name="Picture 4">
            <a:extLst>
              <a:ext uri="{FF2B5EF4-FFF2-40B4-BE49-F238E27FC236}">
                <a16:creationId xmlns:a16="http://schemas.microsoft.com/office/drawing/2014/main" id="{2229E884-ECEF-EC02-A2D0-752DB21E16E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5D40C88-2358-651D-0181-97F3E49FF96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Once a view is created, you can use it just like you would use a table.</a:t>
            </a:r>
          </a:p>
          <a:p>
            <a:pPr lvl="0"/>
            <a:r>
              <a:rPr sz="1800" dirty="0"/>
              <a:t>Here’s how you can query the view:</a:t>
            </a:r>
          </a:p>
          <a:p>
            <a:pPr lvl="0" indent="0">
              <a:buNone/>
            </a:pPr>
            <a:r>
              <a:rPr sz="1400" b="1" dirty="0">
                <a:solidFill>
                  <a:srgbClr val="204A87"/>
                </a:solidFill>
                <a:latin typeface="Courier"/>
              </a:rPr>
              <a:t>SELECT</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vw_EmployeeInfo</a:t>
            </a:r>
            <a:r>
              <a:rPr sz="1400" dirty="0">
                <a:latin typeface="Courier"/>
              </a:rPr>
              <a:t>;</a:t>
            </a:r>
          </a:p>
        </p:txBody>
      </p:sp>
      <p:sp>
        <p:nvSpPr>
          <p:cNvPr id="4" name="Title 1">
            <a:extLst>
              <a:ext uri="{FF2B5EF4-FFF2-40B4-BE49-F238E27FC236}">
                <a16:creationId xmlns:a16="http://schemas.microsoft.com/office/drawing/2014/main" id="{CCCF41CF-E76D-A438-7649-41E867635E1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Using Views</a:t>
            </a:r>
          </a:p>
        </p:txBody>
      </p:sp>
      <p:pic>
        <p:nvPicPr>
          <p:cNvPr id="5" name="Picture 4">
            <a:extLst>
              <a:ext uri="{FF2B5EF4-FFF2-40B4-BE49-F238E27FC236}">
                <a16:creationId xmlns:a16="http://schemas.microsoft.com/office/drawing/2014/main" id="{A7010728-3F18-5B1F-98D0-E05416CAE30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4A55D68-BCC8-2C63-72EA-5BE502171675}"/>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To change a view after it has been created, you can use the ALTER VIEW statement:</a:t>
            </a:r>
          </a:p>
          <a:p>
            <a:pPr lvl="0" indent="0">
              <a:buNone/>
            </a:pPr>
            <a:r>
              <a:rPr sz="1400" b="1" dirty="0">
                <a:solidFill>
                  <a:srgbClr val="204A87"/>
                </a:solidFill>
                <a:latin typeface="Courier"/>
              </a:rPr>
              <a:t>ALTER</a:t>
            </a:r>
            <a:r>
              <a:rPr sz="1400" dirty="0">
                <a:latin typeface="Courier"/>
              </a:rPr>
              <a:t> </a:t>
            </a:r>
            <a:r>
              <a:rPr sz="1400" b="1" dirty="0">
                <a:solidFill>
                  <a:srgbClr val="204A87"/>
                </a:solidFill>
                <a:latin typeface="Courier"/>
              </a:rPr>
              <a:t>VIEW</a:t>
            </a:r>
            <a:r>
              <a:rPr sz="1400" dirty="0">
                <a:latin typeface="Courier"/>
              </a:rPr>
              <a:t> </a:t>
            </a:r>
            <a:r>
              <a:rPr sz="1400" dirty="0" err="1">
                <a:latin typeface="Courier"/>
              </a:rPr>
              <a:t>vw_EmployeeInfo</a:t>
            </a:r>
            <a:br>
              <a:rPr sz="1400" dirty="0"/>
            </a:br>
            <a:r>
              <a:rPr sz="1400" b="1" dirty="0">
                <a:solidFill>
                  <a:srgbClr val="204A87"/>
                </a:solidFill>
                <a:latin typeface="Courier"/>
              </a:rPr>
              <a:t>AS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job, </a:t>
            </a:r>
            <a:r>
              <a:rPr sz="1400" dirty="0" err="1">
                <a:latin typeface="Courier"/>
              </a:rPr>
              <a:t>deptno</a:t>
            </a:r>
            <a:r>
              <a:rPr sz="1400" dirty="0">
                <a:latin typeface="Courier"/>
              </a:rPr>
              <a:t>, </a:t>
            </a:r>
            <a:r>
              <a:rPr sz="1400" dirty="0" err="1">
                <a:latin typeface="Courier"/>
              </a:rPr>
              <a:t>sal</a:t>
            </a:r>
            <a:br>
              <a:rPr sz="1400" dirty="0"/>
            </a:b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WHERE</a:t>
            </a:r>
            <a:r>
              <a:rPr sz="1400" dirty="0">
                <a:latin typeface="Courier"/>
              </a:rPr>
              <a:t> job </a:t>
            </a:r>
            <a:r>
              <a:rPr sz="1400" b="1" dirty="0">
                <a:solidFill>
                  <a:srgbClr val="204A87"/>
                </a:solidFill>
                <a:latin typeface="Courier"/>
              </a:rPr>
              <a:t>LIKE</a:t>
            </a:r>
            <a:r>
              <a:rPr sz="1400" dirty="0">
                <a:latin typeface="Courier"/>
              </a:rPr>
              <a:t> </a:t>
            </a:r>
            <a:r>
              <a:rPr sz="1400" dirty="0">
                <a:solidFill>
                  <a:srgbClr val="4E9A06"/>
                </a:solidFill>
                <a:latin typeface="Courier"/>
              </a:rPr>
              <a:t>'%Manager%'</a:t>
            </a:r>
            <a:r>
              <a:rPr sz="1400" dirty="0">
                <a:latin typeface="Courier"/>
              </a:rPr>
              <a:t> </a:t>
            </a:r>
            <a:r>
              <a:rPr sz="1400" b="1" dirty="0">
                <a:solidFill>
                  <a:srgbClr val="204A87"/>
                </a:solidFill>
                <a:latin typeface="Courier"/>
              </a:rPr>
              <a:t>AND</a:t>
            </a: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&gt;</a:t>
            </a:r>
            <a:r>
              <a:rPr sz="1400" dirty="0">
                <a:latin typeface="Courier"/>
              </a:rPr>
              <a:t> </a:t>
            </a:r>
            <a:r>
              <a:rPr sz="1400" dirty="0">
                <a:solidFill>
                  <a:srgbClr val="0000CF"/>
                </a:solidFill>
                <a:latin typeface="Courier"/>
              </a:rPr>
              <a:t>2500</a:t>
            </a:r>
            <a:r>
              <a:rPr sz="1400" dirty="0">
                <a:latin typeface="Courier"/>
              </a:rPr>
              <a:t>;</a:t>
            </a:r>
          </a:p>
          <a:p>
            <a:pPr lvl="0"/>
            <a:r>
              <a:rPr sz="1800" dirty="0"/>
              <a:t>This modification adds a filter to display managers with salary greater than 2500.</a:t>
            </a:r>
          </a:p>
        </p:txBody>
      </p:sp>
      <p:sp>
        <p:nvSpPr>
          <p:cNvPr id="4" name="Title 1">
            <a:extLst>
              <a:ext uri="{FF2B5EF4-FFF2-40B4-BE49-F238E27FC236}">
                <a16:creationId xmlns:a16="http://schemas.microsoft.com/office/drawing/2014/main" id="{3D9531DA-512C-8489-09C7-30659B0D29D8}"/>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Modifying Views</a:t>
            </a:r>
          </a:p>
        </p:txBody>
      </p:sp>
      <p:pic>
        <p:nvPicPr>
          <p:cNvPr id="5" name="Picture 4">
            <a:extLst>
              <a:ext uri="{FF2B5EF4-FFF2-40B4-BE49-F238E27FC236}">
                <a16:creationId xmlns:a16="http://schemas.microsoft.com/office/drawing/2014/main" id="{941F5B47-0201-9A8B-941A-64A9559DB63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FB897F4-0CB0-2272-1126-C640CFE66F1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If you no longer need a view, you can remove it using the DROP VIEW statement:</a:t>
            </a:r>
          </a:p>
          <a:p>
            <a:pPr lvl="0" indent="0">
              <a:buNone/>
            </a:pPr>
            <a:r>
              <a:rPr sz="1400" b="1" dirty="0">
                <a:solidFill>
                  <a:srgbClr val="204A87"/>
                </a:solidFill>
                <a:latin typeface="Courier"/>
              </a:rPr>
              <a:t>DROP</a:t>
            </a:r>
            <a:r>
              <a:rPr sz="1400" dirty="0">
                <a:latin typeface="Courier"/>
              </a:rPr>
              <a:t> </a:t>
            </a:r>
            <a:r>
              <a:rPr sz="1400" b="1" dirty="0">
                <a:solidFill>
                  <a:srgbClr val="204A87"/>
                </a:solidFill>
                <a:latin typeface="Courier"/>
              </a:rPr>
              <a:t>VIEW</a:t>
            </a:r>
            <a:r>
              <a:rPr sz="1400" dirty="0">
                <a:latin typeface="Courier"/>
              </a:rPr>
              <a:t> </a:t>
            </a:r>
            <a:r>
              <a:rPr sz="1400" dirty="0" err="1">
                <a:latin typeface="Courier"/>
              </a:rPr>
              <a:t>vw_EmployeeInfo</a:t>
            </a:r>
            <a:r>
              <a:rPr sz="1400" dirty="0">
                <a:latin typeface="Courier"/>
              </a:rPr>
              <a:t>;</a:t>
            </a:r>
          </a:p>
        </p:txBody>
      </p:sp>
      <p:sp>
        <p:nvSpPr>
          <p:cNvPr id="4" name="Title 1">
            <a:extLst>
              <a:ext uri="{FF2B5EF4-FFF2-40B4-BE49-F238E27FC236}">
                <a16:creationId xmlns:a16="http://schemas.microsoft.com/office/drawing/2014/main" id="{F355FF30-5EC7-793A-B441-F1ECE7881F47}"/>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Dropping Views</a:t>
            </a:r>
          </a:p>
        </p:txBody>
      </p:sp>
      <p:pic>
        <p:nvPicPr>
          <p:cNvPr id="5" name="Picture 4">
            <a:extLst>
              <a:ext uri="{FF2B5EF4-FFF2-40B4-BE49-F238E27FC236}">
                <a16:creationId xmlns:a16="http://schemas.microsoft.com/office/drawing/2014/main" id="{E867B774-F58B-AC10-E768-2957402FAE32}"/>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E04EBF7-E030-C9B5-2242-E26D517987D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7828"/>
            <a:ext cx="8229600" cy="3845372"/>
          </a:xfrm>
        </p:spPr>
        <p:txBody>
          <a:bodyPr>
            <a:normAutofit/>
          </a:bodyPr>
          <a:lstStyle/>
          <a:p>
            <a:pPr lvl="0"/>
            <a:r>
              <a:rPr sz="1800" dirty="0"/>
              <a:t>Complex views in SQL Server that involve joining multiple tables is a common practice to encapsulate complex SQL queries into a simpler form that can be reused.</a:t>
            </a:r>
          </a:p>
          <a:p>
            <a:pPr lvl="0"/>
            <a:r>
              <a:rPr sz="1800" dirty="0"/>
              <a:t>This is particularly useful in scenarios where you have normalized databases with data spread across multiple related tables, and you frequently need to aggregate this data for reporting or business logic purposes.</a:t>
            </a:r>
          </a:p>
          <a:p>
            <a:pPr lvl="0"/>
            <a:r>
              <a:rPr lang="en-US" sz="1800" dirty="0"/>
              <a:t>Here’s an example of how to create a complex view in SQL Server that involves multiple joins across several tables. Suppose we have a typical business database with tables for employees (emp), departments (dept), projects (projects), and employee assignments to projects (</a:t>
            </a:r>
            <a:r>
              <a:rPr lang="en-US" sz="1800" dirty="0" err="1"/>
              <a:t>emp_projects</a:t>
            </a:r>
            <a:r>
              <a:rPr lang="en-US" sz="1800" dirty="0"/>
              <a:t>). We’ll create a view that provides a comprehensive overview of employee details along with their department names and projects they are working on. </a:t>
            </a:r>
          </a:p>
        </p:txBody>
      </p:sp>
      <p:sp>
        <p:nvSpPr>
          <p:cNvPr id="4" name="Title 1">
            <a:extLst>
              <a:ext uri="{FF2B5EF4-FFF2-40B4-BE49-F238E27FC236}">
                <a16:creationId xmlns:a16="http://schemas.microsoft.com/office/drawing/2014/main" id="{8FF53F8A-10B0-230E-2515-F17A86D9261E}"/>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Complex Views</a:t>
            </a:r>
          </a:p>
        </p:txBody>
      </p:sp>
      <p:pic>
        <p:nvPicPr>
          <p:cNvPr id="5" name="Picture 4">
            <a:extLst>
              <a:ext uri="{FF2B5EF4-FFF2-40B4-BE49-F238E27FC236}">
                <a16:creationId xmlns:a16="http://schemas.microsoft.com/office/drawing/2014/main" id="{5422BBC0-5770-7892-5900-1E87F57102B1}"/>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DB82F2C-A00A-8388-FA5E-29DB7DE321B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7C032-69A1-B33E-526E-8B16AEAFDE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12EA8-9161-4825-BD12-F302D75AB8A6}"/>
              </a:ext>
            </a:extLst>
          </p:cNvPr>
          <p:cNvSpPr>
            <a:spLocks noGrp="1"/>
          </p:cNvSpPr>
          <p:nvPr>
            <p:ph idx="1"/>
          </p:nvPr>
        </p:nvSpPr>
        <p:spPr>
          <a:xfrm>
            <a:off x="457200" y="874514"/>
            <a:ext cx="8229600" cy="3913486"/>
          </a:xfrm>
        </p:spPr>
        <p:txBody>
          <a:bodyPr>
            <a:normAutofit/>
          </a:bodyPr>
          <a:lstStyle/>
          <a:p>
            <a:pPr marL="0" lvl="0" indent="0">
              <a:buNone/>
            </a:pPr>
            <a:r>
              <a:rPr sz="1800" b="1" dirty="0"/>
              <a:t>Scenario:</a:t>
            </a:r>
          </a:p>
          <a:p>
            <a:pPr lvl="0"/>
            <a:r>
              <a:rPr sz="1800" dirty="0"/>
              <a:t>You want a view that shows the following for each employee: Employee ID and name, Department name, List of projects they are assigned to.</a:t>
            </a:r>
          </a:p>
          <a:p>
            <a:pPr lvl="0" indent="0">
              <a:buNone/>
            </a:pPr>
            <a:r>
              <a:rPr lang="en-IN" sz="1100" b="1" dirty="0">
                <a:solidFill>
                  <a:srgbClr val="204A87"/>
                </a:solidFill>
                <a:latin typeface="Courier"/>
              </a:rPr>
              <a:t>CREATE</a:t>
            </a:r>
            <a:r>
              <a:rPr lang="en-IN" sz="1100" dirty="0">
                <a:latin typeface="Courier"/>
              </a:rPr>
              <a:t> </a:t>
            </a:r>
            <a:r>
              <a:rPr lang="en-IN" sz="1100" b="1" dirty="0">
                <a:solidFill>
                  <a:srgbClr val="204A87"/>
                </a:solidFill>
                <a:latin typeface="Courier"/>
              </a:rPr>
              <a:t>VIEW</a:t>
            </a:r>
            <a:r>
              <a:rPr lang="en-IN" sz="1100" dirty="0">
                <a:latin typeface="Courier"/>
              </a:rPr>
              <a:t> </a:t>
            </a:r>
            <a:r>
              <a:rPr lang="en-IN" sz="1100" dirty="0" err="1">
                <a:latin typeface="Courier"/>
              </a:rPr>
              <a:t>vw_EmployeeDetails</a:t>
            </a:r>
            <a:br>
              <a:rPr lang="en-IN" sz="1100" dirty="0"/>
            </a:br>
            <a:r>
              <a:rPr lang="en-IN" sz="1100" b="1" dirty="0">
                <a:solidFill>
                  <a:srgbClr val="204A87"/>
                </a:solidFill>
                <a:latin typeface="Courier"/>
              </a:rPr>
              <a:t>AS</a:t>
            </a:r>
            <a:br>
              <a:rPr lang="en-IN" sz="1100" dirty="0"/>
            </a:br>
            <a:r>
              <a:rPr lang="en-IN" sz="1100" b="1" dirty="0">
                <a:solidFill>
                  <a:srgbClr val="204A87"/>
                </a:solidFill>
                <a:latin typeface="Courier"/>
              </a:rPr>
              <a:t>SELECT</a:t>
            </a:r>
            <a:r>
              <a:rPr lang="en-IN" sz="1100" dirty="0">
                <a:latin typeface="Courier"/>
              </a:rPr>
              <a:t> </a:t>
            </a:r>
            <a:br>
              <a:rPr lang="en-IN" sz="1100" dirty="0"/>
            </a:br>
            <a:r>
              <a:rPr lang="en-IN" sz="1100" dirty="0">
                <a:latin typeface="Courier"/>
              </a:rPr>
              <a:t>    </a:t>
            </a:r>
            <a:r>
              <a:rPr lang="en-IN" sz="1100" dirty="0" err="1">
                <a:latin typeface="Courier"/>
              </a:rPr>
              <a:t>e.empno</a:t>
            </a:r>
            <a:r>
              <a:rPr lang="en-IN" sz="1100" dirty="0">
                <a:latin typeface="Courier"/>
              </a:rPr>
              <a:t>,</a:t>
            </a:r>
            <a:br>
              <a:rPr lang="en-IN" sz="1100" dirty="0"/>
            </a:br>
            <a:r>
              <a:rPr lang="en-IN" sz="1100" dirty="0">
                <a:latin typeface="Courier"/>
              </a:rPr>
              <a:t>    </a:t>
            </a:r>
            <a:r>
              <a:rPr lang="en-IN" sz="1100" dirty="0" err="1">
                <a:latin typeface="Courier"/>
              </a:rPr>
              <a:t>e.ename</a:t>
            </a:r>
            <a:r>
              <a:rPr lang="en-IN" sz="1100" dirty="0">
                <a:latin typeface="Courier"/>
              </a:rPr>
              <a:t>,</a:t>
            </a:r>
            <a:br>
              <a:rPr lang="en-IN" sz="1100" dirty="0"/>
            </a:br>
            <a:r>
              <a:rPr lang="en-IN" sz="1100" dirty="0">
                <a:latin typeface="Courier"/>
              </a:rPr>
              <a:t>    </a:t>
            </a:r>
            <a:r>
              <a:rPr lang="en-IN" sz="1100" dirty="0" err="1">
                <a:latin typeface="Courier"/>
              </a:rPr>
              <a:t>d.dname</a:t>
            </a:r>
            <a:r>
              <a:rPr lang="en-IN" sz="1100" dirty="0">
                <a:latin typeface="Courier"/>
              </a:rPr>
              <a:t>,</a:t>
            </a:r>
            <a:br>
              <a:rPr lang="en-IN" sz="1100" dirty="0"/>
            </a:br>
            <a:r>
              <a:rPr lang="en-IN" sz="1100" dirty="0">
                <a:latin typeface="Courier"/>
              </a:rPr>
              <a:t>    STRING_AGG(</a:t>
            </a:r>
            <a:r>
              <a:rPr lang="en-IN" sz="1100" dirty="0" err="1">
                <a:latin typeface="Courier"/>
              </a:rPr>
              <a:t>p.project_name</a:t>
            </a:r>
            <a:r>
              <a:rPr lang="en-IN" sz="1100" dirty="0">
                <a:latin typeface="Courier"/>
              </a:rPr>
              <a:t>, </a:t>
            </a:r>
            <a:r>
              <a:rPr lang="en-IN" sz="1100" dirty="0">
                <a:solidFill>
                  <a:srgbClr val="4E9A06"/>
                </a:solidFill>
                <a:latin typeface="Courier"/>
              </a:rPr>
              <a:t>', '</a:t>
            </a:r>
            <a:r>
              <a:rPr lang="en-IN" sz="1100" dirty="0">
                <a:latin typeface="Courier"/>
              </a:rPr>
              <a:t>) WITHIN </a:t>
            </a:r>
            <a:r>
              <a:rPr lang="en-IN" sz="1100" b="1" dirty="0">
                <a:solidFill>
                  <a:srgbClr val="204A87"/>
                </a:solidFill>
                <a:latin typeface="Courier"/>
              </a:rPr>
              <a:t>GROUP</a:t>
            </a:r>
            <a:r>
              <a:rPr lang="en-IN" sz="1100" dirty="0">
                <a:latin typeface="Courier"/>
              </a:rPr>
              <a:t> (</a:t>
            </a:r>
            <a:r>
              <a:rPr lang="en-IN" sz="1100" b="1" dirty="0">
                <a:solidFill>
                  <a:srgbClr val="204A87"/>
                </a:solidFill>
                <a:latin typeface="Courier"/>
              </a:rPr>
              <a:t>ORDER</a:t>
            </a:r>
            <a:r>
              <a:rPr lang="en-IN" sz="1100" dirty="0">
                <a:latin typeface="Courier"/>
              </a:rPr>
              <a:t> </a:t>
            </a:r>
            <a:r>
              <a:rPr lang="en-IN" sz="1100" b="1" dirty="0">
                <a:solidFill>
                  <a:srgbClr val="204A87"/>
                </a:solidFill>
                <a:latin typeface="Courier"/>
              </a:rPr>
              <a:t>BY</a:t>
            </a:r>
            <a:r>
              <a:rPr lang="en-IN" sz="1100" dirty="0">
                <a:latin typeface="Courier"/>
              </a:rPr>
              <a:t> </a:t>
            </a:r>
            <a:r>
              <a:rPr lang="en-IN" sz="1100" dirty="0" err="1">
                <a:latin typeface="Courier"/>
              </a:rPr>
              <a:t>p.project_name</a:t>
            </a:r>
            <a:r>
              <a:rPr lang="en-IN" sz="1100" dirty="0">
                <a:latin typeface="Courier"/>
              </a:rPr>
              <a:t>)</a:t>
            </a:r>
            <a:br>
              <a:rPr lang="en-IN" sz="1100" dirty="0"/>
            </a:br>
            <a:r>
              <a:rPr lang="en-IN" sz="1100" dirty="0">
                <a:latin typeface="Courier"/>
              </a:rPr>
              <a:t>    </a:t>
            </a:r>
            <a:r>
              <a:rPr lang="en-IN" sz="1100" b="1" dirty="0">
                <a:solidFill>
                  <a:srgbClr val="204A87"/>
                </a:solidFill>
                <a:latin typeface="Courier"/>
              </a:rPr>
              <a:t>AS</a:t>
            </a:r>
            <a:r>
              <a:rPr lang="en-IN" sz="1100" dirty="0">
                <a:latin typeface="Courier"/>
              </a:rPr>
              <a:t> Projects</a:t>
            </a:r>
            <a:br>
              <a:rPr lang="en-IN" sz="1100" dirty="0"/>
            </a:br>
            <a:r>
              <a:rPr lang="en-IN" sz="1100" b="1" dirty="0">
                <a:solidFill>
                  <a:srgbClr val="204A87"/>
                </a:solidFill>
                <a:latin typeface="Courier"/>
              </a:rPr>
              <a:t>FROM</a:t>
            </a:r>
            <a:r>
              <a:rPr lang="en-IN" sz="1100" dirty="0">
                <a:latin typeface="Courier"/>
              </a:rPr>
              <a:t> </a:t>
            </a:r>
            <a:br>
              <a:rPr lang="en-IN" sz="1100" dirty="0"/>
            </a:br>
            <a:r>
              <a:rPr lang="en-IN" sz="1100" dirty="0">
                <a:latin typeface="Courier"/>
              </a:rPr>
              <a:t>    </a:t>
            </a:r>
            <a:r>
              <a:rPr lang="en-IN" sz="1100" dirty="0" err="1">
                <a:latin typeface="Courier"/>
              </a:rPr>
              <a:t>employees.emp</a:t>
            </a:r>
            <a:r>
              <a:rPr lang="en-IN" sz="1100" dirty="0">
                <a:latin typeface="Courier"/>
              </a:rPr>
              <a:t> e</a:t>
            </a:r>
            <a:br>
              <a:rPr lang="en-IN" sz="1100" dirty="0"/>
            </a:br>
            <a:r>
              <a:rPr lang="en-IN" sz="1100" dirty="0">
                <a:latin typeface="Courier"/>
              </a:rPr>
              <a:t>    </a:t>
            </a:r>
            <a:r>
              <a:rPr lang="en-IN" sz="1100" b="1" dirty="0">
                <a:solidFill>
                  <a:srgbClr val="204A87"/>
                </a:solidFill>
                <a:latin typeface="Courier"/>
              </a:rPr>
              <a:t>INNER</a:t>
            </a:r>
            <a:r>
              <a:rPr lang="en-IN" sz="1100" dirty="0">
                <a:latin typeface="Courier"/>
              </a:rPr>
              <a:t> </a:t>
            </a:r>
            <a:r>
              <a:rPr lang="en-IN" sz="1100" b="1" dirty="0">
                <a:solidFill>
                  <a:srgbClr val="204A87"/>
                </a:solidFill>
                <a:latin typeface="Courier"/>
              </a:rPr>
              <a:t>JOIN</a:t>
            </a:r>
            <a:r>
              <a:rPr lang="en-IN" sz="1100" dirty="0">
                <a:latin typeface="Courier"/>
              </a:rPr>
              <a:t> </a:t>
            </a:r>
            <a:r>
              <a:rPr lang="en-IN" sz="1100" dirty="0" err="1">
                <a:latin typeface="Courier"/>
              </a:rPr>
              <a:t>employees.dept</a:t>
            </a:r>
            <a:r>
              <a:rPr lang="en-IN" sz="1100" dirty="0">
                <a:latin typeface="Courier"/>
              </a:rPr>
              <a:t> d </a:t>
            </a:r>
            <a:r>
              <a:rPr lang="en-IN" sz="1100" b="1" dirty="0">
                <a:solidFill>
                  <a:srgbClr val="204A87"/>
                </a:solidFill>
                <a:latin typeface="Courier"/>
              </a:rPr>
              <a:t>ON</a:t>
            </a:r>
            <a:r>
              <a:rPr lang="en-IN" sz="1100" dirty="0">
                <a:latin typeface="Courier"/>
              </a:rPr>
              <a:t> </a:t>
            </a:r>
            <a:r>
              <a:rPr lang="en-IN" sz="1100" dirty="0" err="1">
                <a:latin typeface="Courier"/>
              </a:rPr>
              <a:t>e.deptno</a:t>
            </a:r>
            <a:r>
              <a:rPr lang="en-IN" sz="1100" dirty="0">
                <a:latin typeface="Courier"/>
              </a:rPr>
              <a:t> </a:t>
            </a:r>
            <a:r>
              <a:rPr lang="en-IN" sz="1100" b="1" dirty="0">
                <a:solidFill>
                  <a:srgbClr val="CE5C00"/>
                </a:solidFill>
                <a:latin typeface="Courier"/>
              </a:rPr>
              <a:t>=</a:t>
            </a:r>
            <a:r>
              <a:rPr lang="en-IN" sz="1100" dirty="0">
                <a:latin typeface="Courier"/>
              </a:rPr>
              <a:t> </a:t>
            </a:r>
            <a:r>
              <a:rPr lang="en-IN" sz="1100" dirty="0" err="1">
                <a:latin typeface="Courier"/>
              </a:rPr>
              <a:t>d.deptno</a:t>
            </a:r>
            <a:br>
              <a:rPr lang="en-IN" sz="1100" dirty="0"/>
            </a:br>
            <a:r>
              <a:rPr lang="en-IN" sz="1100" dirty="0">
                <a:latin typeface="Courier"/>
              </a:rPr>
              <a:t>    </a:t>
            </a:r>
            <a:r>
              <a:rPr lang="en-IN" sz="1100" b="1" dirty="0">
                <a:solidFill>
                  <a:srgbClr val="204A87"/>
                </a:solidFill>
                <a:latin typeface="Courier"/>
              </a:rPr>
              <a:t>LEFT</a:t>
            </a:r>
            <a:r>
              <a:rPr lang="en-IN" sz="1100" dirty="0">
                <a:latin typeface="Courier"/>
              </a:rPr>
              <a:t> </a:t>
            </a:r>
            <a:r>
              <a:rPr lang="en-IN" sz="1100" b="1" dirty="0">
                <a:solidFill>
                  <a:srgbClr val="204A87"/>
                </a:solidFill>
                <a:latin typeface="Courier"/>
              </a:rPr>
              <a:t>JOIN</a:t>
            </a:r>
            <a:r>
              <a:rPr lang="en-IN" sz="1100" dirty="0">
                <a:latin typeface="Courier"/>
              </a:rPr>
              <a:t> </a:t>
            </a:r>
            <a:r>
              <a:rPr lang="en-IN" sz="1100" dirty="0" err="1">
                <a:latin typeface="Courier"/>
              </a:rPr>
              <a:t>employees.emp_projects</a:t>
            </a:r>
            <a:r>
              <a:rPr lang="en-IN" sz="1100" dirty="0">
                <a:latin typeface="Courier"/>
              </a:rPr>
              <a:t> ep </a:t>
            </a:r>
            <a:r>
              <a:rPr lang="en-IN" sz="1100" b="1" dirty="0">
                <a:solidFill>
                  <a:srgbClr val="204A87"/>
                </a:solidFill>
                <a:latin typeface="Courier"/>
              </a:rPr>
              <a:t>ON</a:t>
            </a:r>
            <a:r>
              <a:rPr lang="en-IN" sz="1100" dirty="0">
                <a:latin typeface="Courier"/>
              </a:rPr>
              <a:t> </a:t>
            </a:r>
            <a:r>
              <a:rPr lang="en-IN" sz="1100" dirty="0" err="1">
                <a:latin typeface="Courier"/>
              </a:rPr>
              <a:t>e.empno</a:t>
            </a:r>
            <a:r>
              <a:rPr lang="en-IN" sz="1100" dirty="0">
                <a:latin typeface="Courier"/>
              </a:rPr>
              <a:t> </a:t>
            </a:r>
            <a:r>
              <a:rPr lang="en-IN" sz="1100" b="1" dirty="0">
                <a:solidFill>
                  <a:srgbClr val="CE5C00"/>
                </a:solidFill>
                <a:latin typeface="Courier"/>
              </a:rPr>
              <a:t>=</a:t>
            </a:r>
            <a:r>
              <a:rPr lang="en-IN" sz="1100" dirty="0">
                <a:latin typeface="Courier"/>
              </a:rPr>
              <a:t> </a:t>
            </a:r>
            <a:r>
              <a:rPr lang="en-IN" sz="1100" dirty="0" err="1">
                <a:latin typeface="Courier"/>
              </a:rPr>
              <a:t>ep.empno</a:t>
            </a:r>
            <a:br>
              <a:rPr lang="en-IN" sz="1100" dirty="0"/>
            </a:br>
            <a:r>
              <a:rPr lang="en-IN" sz="1100" dirty="0">
                <a:latin typeface="Courier"/>
              </a:rPr>
              <a:t>    </a:t>
            </a:r>
            <a:r>
              <a:rPr lang="en-IN" sz="1100" b="1" dirty="0">
                <a:solidFill>
                  <a:srgbClr val="204A87"/>
                </a:solidFill>
                <a:latin typeface="Courier"/>
              </a:rPr>
              <a:t>LEFT</a:t>
            </a:r>
            <a:r>
              <a:rPr lang="en-IN" sz="1100" dirty="0">
                <a:latin typeface="Courier"/>
              </a:rPr>
              <a:t> </a:t>
            </a:r>
            <a:r>
              <a:rPr lang="en-IN" sz="1100" b="1" dirty="0">
                <a:solidFill>
                  <a:srgbClr val="204A87"/>
                </a:solidFill>
                <a:latin typeface="Courier"/>
              </a:rPr>
              <a:t>JOIN</a:t>
            </a:r>
            <a:r>
              <a:rPr lang="en-IN" sz="1100" dirty="0">
                <a:latin typeface="Courier"/>
              </a:rPr>
              <a:t> </a:t>
            </a:r>
            <a:r>
              <a:rPr lang="en-IN" sz="1100" dirty="0" err="1">
                <a:latin typeface="Courier"/>
              </a:rPr>
              <a:t>employees.projects</a:t>
            </a:r>
            <a:r>
              <a:rPr lang="en-IN" sz="1100" dirty="0">
                <a:latin typeface="Courier"/>
              </a:rPr>
              <a:t> p </a:t>
            </a:r>
            <a:r>
              <a:rPr lang="en-IN" sz="1100" b="1" dirty="0">
                <a:solidFill>
                  <a:srgbClr val="204A87"/>
                </a:solidFill>
                <a:latin typeface="Courier"/>
              </a:rPr>
              <a:t>ON</a:t>
            </a:r>
            <a:r>
              <a:rPr lang="en-IN" sz="1100" dirty="0">
                <a:latin typeface="Courier"/>
              </a:rPr>
              <a:t> </a:t>
            </a:r>
            <a:r>
              <a:rPr lang="en-IN" sz="1100" dirty="0" err="1">
                <a:latin typeface="Courier"/>
              </a:rPr>
              <a:t>ep.projectno</a:t>
            </a:r>
            <a:r>
              <a:rPr lang="en-IN" sz="1100" dirty="0">
                <a:latin typeface="Courier"/>
              </a:rPr>
              <a:t> </a:t>
            </a:r>
            <a:r>
              <a:rPr lang="en-IN" sz="1100" b="1" dirty="0">
                <a:solidFill>
                  <a:srgbClr val="CE5C00"/>
                </a:solidFill>
                <a:latin typeface="Courier"/>
              </a:rPr>
              <a:t>=</a:t>
            </a:r>
            <a:r>
              <a:rPr lang="en-IN" sz="1100" dirty="0">
                <a:latin typeface="Courier"/>
              </a:rPr>
              <a:t> </a:t>
            </a:r>
            <a:r>
              <a:rPr lang="en-IN" sz="1100" dirty="0" err="1">
                <a:latin typeface="Courier"/>
              </a:rPr>
              <a:t>p.projectno</a:t>
            </a:r>
            <a:br>
              <a:rPr lang="en-IN" sz="1100" dirty="0"/>
            </a:br>
            <a:r>
              <a:rPr lang="en-IN" sz="1100" b="1" dirty="0">
                <a:solidFill>
                  <a:srgbClr val="204A87"/>
                </a:solidFill>
                <a:latin typeface="Courier"/>
              </a:rPr>
              <a:t>GROUP</a:t>
            </a:r>
            <a:r>
              <a:rPr lang="en-IN" sz="1100" dirty="0">
                <a:latin typeface="Courier"/>
              </a:rPr>
              <a:t> </a:t>
            </a:r>
            <a:r>
              <a:rPr lang="en-IN" sz="1100" b="1" dirty="0">
                <a:solidFill>
                  <a:srgbClr val="204A87"/>
                </a:solidFill>
                <a:latin typeface="Courier"/>
              </a:rPr>
              <a:t>BY</a:t>
            </a:r>
            <a:r>
              <a:rPr lang="en-IN" sz="1100" dirty="0">
                <a:latin typeface="Courier"/>
              </a:rPr>
              <a:t> </a:t>
            </a:r>
            <a:br>
              <a:rPr lang="en-IN" sz="1100" dirty="0"/>
            </a:br>
            <a:r>
              <a:rPr lang="en-IN" sz="1100" dirty="0">
                <a:latin typeface="Courier"/>
              </a:rPr>
              <a:t>    </a:t>
            </a:r>
            <a:r>
              <a:rPr lang="en-IN" sz="1100" dirty="0" err="1">
                <a:latin typeface="Courier"/>
              </a:rPr>
              <a:t>e.empno</a:t>
            </a:r>
            <a:r>
              <a:rPr lang="en-IN" sz="1100" dirty="0">
                <a:latin typeface="Courier"/>
              </a:rPr>
              <a:t>,</a:t>
            </a:r>
            <a:br>
              <a:rPr lang="en-IN" sz="1100" dirty="0"/>
            </a:br>
            <a:r>
              <a:rPr lang="en-IN" sz="1100" dirty="0">
                <a:latin typeface="Courier"/>
              </a:rPr>
              <a:t>    </a:t>
            </a:r>
            <a:r>
              <a:rPr lang="en-IN" sz="1100" dirty="0" err="1">
                <a:latin typeface="Courier"/>
              </a:rPr>
              <a:t>e.ename</a:t>
            </a:r>
            <a:r>
              <a:rPr lang="en-IN" sz="1100" dirty="0">
                <a:latin typeface="Courier"/>
              </a:rPr>
              <a:t>,</a:t>
            </a:r>
            <a:br>
              <a:rPr lang="en-IN" sz="1100" dirty="0"/>
            </a:br>
            <a:r>
              <a:rPr lang="en-IN" sz="1100" dirty="0">
                <a:latin typeface="Courier"/>
              </a:rPr>
              <a:t>    </a:t>
            </a:r>
            <a:r>
              <a:rPr lang="en-IN" sz="1100" dirty="0" err="1">
                <a:latin typeface="Courier"/>
              </a:rPr>
              <a:t>d.dname</a:t>
            </a:r>
            <a:r>
              <a:rPr lang="en-IN" sz="1100" dirty="0">
                <a:latin typeface="Courier"/>
              </a:rPr>
              <a:t>;</a:t>
            </a:r>
            <a:endParaRPr lang="en-IN" sz="1400" dirty="0">
              <a:latin typeface="Courier"/>
            </a:endParaRPr>
          </a:p>
        </p:txBody>
      </p:sp>
      <p:sp>
        <p:nvSpPr>
          <p:cNvPr id="4" name="Title 1">
            <a:extLst>
              <a:ext uri="{FF2B5EF4-FFF2-40B4-BE49-F238E27FC236}">
                <a16:creationId xmlns:a16="http://schemas.microsoft.com/office/drawing/2014/main" id="{903A3CC4-A17F-FB61-0D24-02149F5130C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Complex Views</a:t>
            </a:r>
          </a:p>
        </p:txBody>
      </p:sp>
      <p:pic>
        <p:nvPicPr>
          <p:cNvPr id="5" name="Picture 4">
            <a:extLst>
              <a:ext uri="{FF2B5EF4-FFF2-40B4-BE49-F238E27FC236}">
                <a16:creationId xmlns:a16="http://schemas.microsoft.com/office/drawing/2014/main" id="{BE8139B6-4E06-478B-6DB8-7A435D8BA86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E61FD2D-5226-E9A9-6380-363A1E8CC54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547327346"/>
      </p:ext>
    </p:extLst>
  </p:cSld>
  <p:clrMapOvr>
    <a:masterClrMapping/>
  </p:clrMapOvr>
</p:sld>
</file>

<file path=ppt/theme/theme1.xml><?xml version="1.0" encoding="utf-8"?>
<a:theme xmlns:a="http://schemas.openxmlformats.org/drawingml/2006/main" name="Office Theme">
  <a:themeElements>
    <a:clrScheme name="Custom 25">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1307</Words>
  <Application>Microsoft Office PowerPoint</Application>
  <PresentationFormat>On-screen Show (16:9)</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2025-08-12T09:36:43Z</dcterms:created>
  <dcterms:modified xsi:type="dcterms:W3CDTF">2025-08-12T10:08:42Z</dcterms:modified>
</cp:coreProperties>
</file>