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33" d="100"/>
          <a:sy n="133" d="100"/>
        </p:scale>
        <p:origin x="906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5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8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54691" cy="51435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420" y="806391"/>
            <a:ext cx="1171701" cy="879729"/>
            <a:chOff x="9160561" y="1075188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Picture 5" descr="sqlserver.png">
            <a:extLst>
              <a:ext uri="{FF2B5EF4-FFF2-40B4-BE49-F238E27FC236}">
                <a16:creationId xmlns:a16="http://schemas.microsoft.com/office/drawing/2014/main" id="{5F065B79-2CC8-B71C-C798-BB8CCAD6B9CF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 l="2193" t="4481" r="3658" b="6674"/>
          <a:stretch>
            <a:fillRect/>
          </a:stretch>
        </p:blipFill>
        <p:spPr bwMode="auto">
          <a:xfrm>
            <a:off x="131736" y="1619573"/>
            <a:ext cx="6540285" cy="16663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In SQL Server, cursors are used to fetch and process rows from a result set one at a time.</a:t>
            </a:r>
          </a:p>
          <a:p>
            <a:pPr lvl="0"/>
            <a:r>
              <a:rPr sz="1800" dirty="0"/>
              <a:t>They are particularly useful when you need to perform row-by-row operations.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6639C2-D244-3C8C-B954-ABC1D25B608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Cursors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AFA598-4324-469C-BABB-B5BB8C7FC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A3BA3FD-382A-C40A-6E19-7D7D83F4C960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932413"/>
          </a:xfrm>
        </p:spPr>
        <p:txBody>
          <a:bodyPr>
            <a:normAutofit fontScale="85000" lnSpcReduction="20000"/>
          </a:bodyPr>
          <a:lstStyle/>
          <a:p>
            <a:pPr lvl="0" indent="0">
              <a:buNone/>
            </a:pPr>
            <a:r>
              <a:rPr sz="1100" i="1" dirty="0">
                <a:solidFill>
                  <a:srgbClr val="8F5902"/>
                </a:solidFill>
                <a:latin typeface="Courier"/>
              </a:rPr>
              <a:t>-- Decrease Salaries of All Employees by 10%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DECLARE</a:t>
            </a:r>
            <a:r>
              <a:rPr sz="1100" dirty="0">
                <a:latin typeface="Courier"/>
              </a:rPr>
              <a:t> @EmpID </a:t>
            </a:r>
            <a:r>
              <a:rPr sz="1100" dirty="0">
                <a:solidFill>
                  <a:srgbClr val="204A87"/>
                </a:solidFill>
                <a:latin typeface="Courier"/>
              </a:rPr>
              <a:t>INT</a:t>
            </a:r>
            <a:r>
              <a:rPr sz="1100" dirty="0">
                <a:latin typeface="Courier"/>
              </a:rPr>
              <a:t>;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DECLARE</a:t>
            </a:r>
            <a:r>
              <a:rPr sz="1100" dirty="0">
                <a:latin typeface="Courier"/>
              </a:rPr>
              <a:t> @Salary </a:t>
            </a:r>
            <a:r>
              <a:rPr sz="1100" dirty="0">
                <a:solidFill>
                  <a:srgbClr val="204A87"/>
                </a:solidFill>
                <a:latin typeface="Courier"/>
              </a:rPr>
              <a:t>DECIMAL</a:t>
            </a:r>
            <a:r>
              <a:rPr sz="1100" dirty="0">
                <a:latin typeface="Courier"/>
              </a:rPr>
              <a:t>(</a:t>
            </a:r>
            <a:r>
              <a:rPr sz="1100" dirty="0">
                <a:solidFill>
                  <a:srgbClr val="0000CF"/>
                </a:solidFill>
                <a:latin typeface="Courier"/>
              </a:rPr>
              <a:t>10</a:t>
            </a:r>
            <a:r>
              <a:rPr sz="1100" dirty="0">
                <a:latin typeface="Courier"/>
              </a:rPr>
              <a:t>, </a:t>
            </a:r>
            <a:r>
              <a:rPr sz="1100" dirty="0">
                <a:solidFill>
                  <a:srgbClr val="0000CF"/>
                </a:solidFill>
                <a:latin typeface="Courier"/>
              </a:rPr>
              <a:t>2</a:t>
            </a:r>
            <a:r>
              <a:rPr sz="1100" dirty="0">
                <a:latin typeface="Courier"/>
              </a:rPr>
              <a:t>);</a:t>
            </a:r>
            <a:br>
              <a:rPr sz="1100" dirty="0"/>
            </a:br>
            <a:br>
              <a:rPr sz="1100" dirty="0"/>
            </a:br>
            <a:r>
              <a:rPr sz="1100" i="1" dirty="0">
                <a:solidFill>
                  <a:srgbClr val="8F5902"/>
                </a:solidFill>
                <a:latin typeface="Courier"/>
              </a:rPr>
              <a:t>-- Declare the cursor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DECLARE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EmployeeCursor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CURSOR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FOR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empno</a:t>
            </a:r>
            <a:r>
              <a:rPr sz="1100" dirty="0">
                <a:latin typeface="Courier"/>
              </a:rPr>
              <a:t>, </a:t>
            </a:r>
            <a:r>
              <a:rPr sz="1100" dirty="0" err="1">
                <a:latin typeface="Courier"/>
              </a:rPr>
              <a:t>sal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employees.emp</a:t>
            </a:r>
            <a:r>
              <a:rPr sz="1100" dirty="0">
                <a:latin typeface="Courier"/>
              </a:rPr>
              <a:t>;</a:t>
            </a:r>
            <a:br>
              <a:rPr sz="1100" dirty="0"/>
            </a:br>
            <a:br>
              <a:rPr sz="1100" dirty="0"/>
            </a:br>
            <a:r>
              <a:rPr sz="1100" i="1" dirty="0">
                <a:solidFill>
                  <a:srgbClr val="8F5902"/>
                </a:solidFill>
                <a:latin typeface="Courier"/>
              </a:rPr>
              <a:t>-- Open the cursor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OPEN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EmployeeCursor</a:t>
            </a:r>
            <a:r>
              <a:rPr sz="1100" dirty="0">
                <a:latin typeface="Courier"/>
              </a:rPr>
              <a:t>;</a:t>
            </a:r>
            <a:br>
              <a:rPr sz="1100" dirty="0"/>
            </a:br>
            <a:br>
              <a:rPr sz="1100" dirty="0"/>
            </a:br>
            <a:r>
              <a:rPr sz="1100" i="1" dirty="0">
                <a:solidFill>
                  <a:srgbClr val="8F5902"/>
                </a:solidFill>
                <a:latin typeface="Courier"/>
              </a:rPr>
              <a:t>-- Fetch the first row from the cursor</a:t>
            </a:r>
            <a:br>
              <a:rPr sz="1100" dirty="0"/>
            </a:br>
            <a:r>
              <a:rPr sz="1100" dirty="0">
                <a:latin typeface="Courier"/>
              </a:rPr>
              <a:t>FETCH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NEXT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EmployeeCursor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INTO</a:t>
            </a:r>
            <a:r>
              <a:rPr sz="1100" dirty="0">
                <a:latin typeface="Courier"/>
              </a:rPr>
              <a:t> @EmpID, @Salary;</a:t>
            </a:r>
            <a:br>
              <a:rPr sz="1100" dirty="0"/>
            </a:br>
            <a:br>
              <a:rPr sz="1100" dirty="0"/>
            </a:br>
            <a:r>
              <a:rPr sz="1100" i="1" dirty="0">
                <a:solidFill>
                  <a:srgbClr val="8F5902"/>
                </a:solidFill>
                <a:latin typeface="Courier"/>
              </a:rPr>
              <a:t>-- Loop through all rows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WHILE</a:t>
            </a:r>
            <a:r>
              <a:rPr sz="1100" dirty="0">
                <a:latin typeface="Courier"/>
              </a:rPr>
              <a:t> @@FETCH_STATUS </a:t>
            </a:r>
            <a:r>
              <a:rPr sz="11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</a:t>
            </a:r>
            <a:r>
              <a:rPr sz="1100" dirty="0">
                <a:solidFill>
                  <a:srgbClr val="0000CF"/>
                </a:solidFill>
                <a:latin typeface="Courier"/>
              </a:rPr>
              <a:t>0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BEGIN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i="1" dirty="0">
                <a:solidFill>
                  <a:srgbClr val="8F5902"/>
                </a:solidFill>
                <a:latin typeface="Courier"/>
              </a:rPr>
              <a:t>-- Decrease the salary by 10%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UPDATE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employees.emp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SET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sal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@Salary </a:t>
            </a:r>
            <a:r>
              <a:rPr sz="11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100" dirty="0">
                <a:latin typeface="Courier"/>
              </a:rPr>
              <a:t> </a:t>
            </a:r>
            <a:r>
              <a:rPr sz="1100" dirty="0">
                <a:solidFill>
                  <a:srgbClr val="0000CF"/>
                </a:solidFill>
                <a:latin typeface="Courier"/>
              </a:rPr>
              <a:t>0.90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empno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@EmpID;</a:t>
            </a:r>
            <a:br>
              <a:rPr sz="1100" dirty="0"/>
            </a:b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i="1" dirty="0">
                <a:solidFill>
                  <a:srgbClr val="8F5902"/>
                </a:solidFill>
                <a:latin typeface="Courier"/>
              </a:rPr>
              <a:t>-- Fetch the next row from the cursor</a:t>
            </a:r>
            <a:br>
              <a:rPr sz="1100" dirty="0"/>
            </a:br>
            <a:r>
              <a:rPr sz="1100" dirty="0">
                <a:latin typeface="Courier"/>
              </a:rPr>
              <a:t>    FETCH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NEXT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EmployeeCursor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INTO</a:t>
            </a:r>
            <a:r>
              <a:rPr sz="1100" dirty="0">
                <a:latin typeface="Courier"/>
              </a:rPr>
              <a:t> @EmpID, @Salary;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END</a:t>
            </a:r>
            <a:br>
              <a:rPr sz="1100" dirty="0"/>
            </a:br>
            <a:r>
              <a:rPr sz="1100" i="1" dirty="0">
                <a:solidFill>
                  <a:srgbClr val="8F5902"/>
                </a:solidFill>
                <a:latin typeface="Courier"/>
              </a:rPr>
              <a:t>-- Close and deallocate the cursor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CLOSE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EmployeeCursor</a:t>
            </a:r>
            <a:r>
              <a:rPr sz="1100" dirty="0">
                <a:latin typeface="Courier"/>
              </a:rPr>
              <a:t>;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DEALLOCATE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EmployeeCursor</a:t>
            </a:r>
            <a:r>
              <a:rPr sz="1100" dirty="0">
                <a:latin typeface="Courier"/>
              </a:rPr>
              <a:t>;</a:t>
            </a:r>
            <a:endParaRPr sz="1800" dirty="0">
              <a:latin typeface="Courier"/>
            </a:endParaRPr>
          </a:p>
          <a:p>
            <a:pPr lvl="0"/>
            <a:r>
              <a:rPr sz="1800" dirty="0"/>
              <a:t>In this example, we use a cursor to iterate through all rows in the employees table and decrease the salaries of each employee by 10%. The cursor fetches each row into variables @EmpID and @Salary, which are then used in an UPDATE statement to modify the salary.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A747AD-EE5D-2B74-BE70-F298810A2EB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Basic Cursor Usage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A6D151-504E-ADF4-5C16-73DB399DC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6F46F8C-2C29-8815-58B9-F04BED10354E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932413"/>
          </a:xfrm>
        </p:spPr>
        <p:txBody>
          <a:bodyPr>
            <a:normAutofit fontScale="85000" lnSpcReduction="20000"/>
          </a:bodyPr>
          <a:lstStyle/>
          <a:p>
            <a:pPr lvl="0" indent="0">
              <a:buNone/>
            </a:pPr>
            <a:r>
              <a:rPr sz="1100" i="1" dirty="0">
                <a:solidFill>
                  <a:srgbClr val="8F5902"/>
                </a:solidFill>
                <a:latin typeface="Courier"/>
              </a:rPr>
              <a:t>-- Generate Department Salary Summary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BEGIN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i="1" dirty="0">
                <a:solidFill>
                  <a:srgbClr val="8F5902"/>
                </a:solidFill>
                <a:latin typeface="Courier"/>
              </a:rPr>
              <a:t>-- Drop the summary table if it exists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BEGIN</a:t>
            </a:r>
            <a:r>
              <a:rPr sz="1100" dirty="0">
                <a:latin typeface="Courier"/>
              </a:rPr>
              <a:t> TRY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EXEC</a:t>
            </a:r>
            <a:r>
              <a:rPr sz="1100" dirty="0">
                <a:latin typeface="Courier"/>
              </a:rPr>
              <a:t>(</a:t>
            </a:r>
            <a:r>
              <a:rPr sz="1100" dirty="0">
                <a:solidFill>
                  <a:srgbClr val="4E9A06"/>
                </a:solidFill>
                <a:latin typeface="Courier"/>
              </a:rPr>
              <a:t>'DROP TABLE </a:t>
            </a:r>
            <a:r>
              <a:rPr sz="1100" dirty="0" err="1">
                <a:solidFill>
                  <a:srgbClr val="4E9A06"/>
                </a:solidFill>
                <a:latin typeface="Courier"/>
              </a:rPr>
              <a:t>employees.dept_summary</a:t>
            </a:r>
            <a:r>
              <a:rPr sz="1100" dirty="0">
                <a:solidFill>
                  <a:srgbClr val="4E9A06"/>
                </a:solidFill>
                <a:latin typeface="Courier"/>
              </a:rPr>
              <a:t>'</a:t>
            </a:r>
            <a:r>
              <a:rPr sz="1100" dirty="0">
                <a:latin typeface="Courier"/>
              </a:rPr>
              <a:t>);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END</a:t>
            </a:r>
            <a:r>
              <a:rPr sz="1100" dirty="0">
                <a:latin typeface="Courier"/>
              </a:rPr>
              <a:t> TRY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BEGIN</a:t>
            </a:r>
            <a:r>
              <a:rPr sz="1100" dirty="0">
                <a:latin typeface="Courier"/>
              </a:rPr>
              <a:t> CATCH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END</a:t>
            </a:r>
            <a:r>
              <a:rPr sz="1100" dirty="0">
                <a:latin typeface="Courier"/>
              </a:rPr>
              <a:t> CATCH;</a:t>
            </a:r>
            <a:br>
              <a:rPr sz="1100" dirty="0"/>
            </a:b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i="1" dirty="0">
                <a:solidFill>
                  <a:srgbClr val="8F5902"/>
                </a:solidFill>
                <a:latin typeface="Courier"/>
              </a:rPr>
              <a:t>-- Create a table to hold per‐department summary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CREATE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employees.dept_summary</a:t>
            </a:r>
            <a:br>
              <a:rPr sz="1100" dirty="0"/>
            </a:br>
            <a:r>
              <a:rPr sz="1100" dirty="0">
                <a:latin typeface="Courier"/>
              </a:rPr>
              <a:t>    (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dirty="0" err="1">
                <a:latin typeface="Courier"/>
              </a:rPr>
              <a:t>deptno</a:t>
            </a:r>
            <a:r>
              <a:rPr sz="1100" dirty="0">
                <a:latin typeface="Courier"/>
              </a:rPr>
              <a:t>          </a:t>
            </a:r>
            <a:r>
              <a:rPr sz="1100" dirty="0">
                <a:solidFill>
                  <a:srgbClr val="204A87"/>
                </a:solidFill>
                <a:latin typeface="Courier"/>
              </a:rPr>
              <a:t>INT</a:t>
            </a:r>
            <a:r>
              <a:rPr sz="1100" dirty="0">
                <a:latin typeface="Courier"/>
              </a:rPr>
              <a:t>   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PRIMARY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KEY</a:t>
            </a:r>
            <a:r>
              <a:rPr sz="1100" dirty="0">
                <a:latin typeface="Courier"/>
              </a:rPr>
              <a:t>,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dirty="0" err="1">
                <a:latin typeface="Courier"/>
              </a:rPr>
              <a:t>dname</a:t>
            </a:r>
            <a:r>
              <a:rPr sz="1100" dirty="0">
                <a:latin typeface="Courier"/>
              </a:rPr>
              <a:t>           </a:t>
            </a:r>
            <a:r>
              <a:rPr sz="11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sz="1100" dirty="0">
                <a:latin typeface="Courier"/>
              </a:rPr>
              <a:t>(</a:t>
            </a:r>
            <a:r>
              <a:rPr sz="1100" dirty="0">
                <a:solidFill>
                  <a:srgbClr val="0000CF"/>
                </a:solidFill>
                <a:latin typeface="Courier"/>
              </a:rPr>
              <a:t>14</a:t>
            </a:r>
            <a:r>
              <a:rPr sz="1100" dirty="0">
                <a:latin typeface="Courier"/>
              </a:rPr>
              <a:t>),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dirty="0" err="1">
                <a:latin typeface="Courier"/>
              </a:rPr>
              <a:t>employee_count</a:t>
            </a:r>
            <a:r>
              <a:rPr sz="1100" dirty="0">
                <a:latin typeface="Courier"/>
              </a:rPr>
              <a:t>  </a:t>
            </a:r>
            <a:r>
              <a:rPr sz="1100" dirty="0">
                <a:solidFill>
                  <a:srgbClr val="204A87"/>
                </a:solidFill>
                <a:latin typeface="Courier"/>
              </a:rPr>
              <a:t>INT</a:t>
            </a:r>
            <a:r>
              <a:rPr sz="1100" dirty="0">
                <a:latin typeface="Courier"/>
              </a:rPr>
              <a:t>,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dirty="0" err="1">
                <a:latin typeface="Courier"/>
              </a:rPr>
              <a:t>total_salary</a:t>
            </a:r>
            <a:r>
              <a:rPr sz="1100" dirty="0">
                <a:latin typeface="Courier"/>
              </a:rPr>
              <a:t>    </a:t>
            </a:r>
            <a:r>
              <a:rPr sz="1100" dirty="0">
                <a:solidFill>
                  <a:srgbClr val="204A87"/>
                </a:solidFill>
                <a:latin typeface="Courier"/>
              </a:rPr>
              <a:t>NUMERIC</a:t>
            </a:r>
            <a:r>
              <a:rPr sz="1100" dirty="0">
                <a:latin typeface="Courier"/>
              </a:rPr>
              <a:t>(</a:t>
            </a:r>
            <a:r>
              <a:rPr sz="1100" dirty="0">
                <a:solidFill>
                  <a:srgbClr val="0000CF"/>
                </a:solidFill>
                <a:latin typeface="Courier"/>
              </a:rPr>
              <a:t>12</a:t>
            </a:r>
            <a:r>
              <a:rPr sz="1100" dirty="0">
                <a:latin typeface="Courier"/>
              </a:rPr>
              <a:t>,</a:t>
            </a:r>
            <a:r>
              <a:rPr sz="1100" dirty="0">
                <a:solidFill>
                  <a:srgbClr val="0000CF"/>
                </a:solidFill>
                <a:latin typeface="Courier"/>
              </a:rPr>
              <a:t>2</a:t>
            </a:r>
            <a:r>
              <a:rPr sz="1100" dirty="0">
                <a:latin typeface="Courier"/>
              </a:rPr>
              <a:t>),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dirty="0" err="1">
                <a:latin typeface="Courier"/>
              </a:rPr>
              <a:t>avg_salary</a:t>
            </a:r>
            <a:r>
              <a:rPr sz="1100" dirty="0">
                <a:latin typeface="Courier"/>
              </a:rPr>
              <a:t>      </a:t>
            </a:r>
            <a:r>
              <a:rPr sz="1100" dirty="0">
                <a:solidFill>
                  <a:srgbClr val="204A87"/>
                </a:solidFill>
                <a:latin typeface="Courier"/>
              </a:rPr>
              <a:t>NUMERIC</a:t>
            </a:r>
            <a:r>
              <a:rPr sz="1100" dirty="0">
                <a:latin typeface="Courier"/>
              </a:rPr>
              <a:t>(</a:t>
            </a:r>
            <a:r>
              <a:rPr sz="1100" dirty="0">
                <a:solidFill>
                  <a:srgbClr val="0000CF"/>
                </a:solidFill>
                <a:latin typeface="Courier"/>
              </a:rPr>
              <a:t>12</a:t>
            </a:r>
            <a:r>
              <a:rPr sz="1100" dirty="0">
                <a:latin typeface="Courier"/>
              </a:rPr>
              <a:t>,</a:t>
            </a:r>
            <a:r>
              <a:rPr sz="1100" dirty="0">
                <a:solidFill>
                  <a:srgbClr val="0000CF"/>
                </a:solidFill>
                <a:latin typeface="Courier"/>
              </a:rPr>
              <a:t>2</a:t>
            </a:r>
            <a:r>
              <a:rPr sz="1100" dirty="0">
                <a:latin typeface="Courier"/>
              </a:rPr>
              <a:t>)</a:t>
            </a:r>
            <a:br>
              <a:rPr sz="1100" dirty="0"/>
            </a:br>
            <a:r>
              <a:rPr sz="1100" dirty="0">
                <a:latin typeface="Courier"/>
              </a:rPr>
              <a:t>    );</a:t>
            </a:r>
            <a:br>
              <a:rPr sz="1100" dirty="0"/>
            </a:b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i="1" dirty="0">
                <a:solidFill>
                  <a:srgbClr val="8F5902"/>
                </a:solidFill>
                <a:latin typeface="Courier"/>
              </a:rPr>
              <a:t>-- Declare variables for cursor processing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DECLARE</a:t>
            </a:r>
            <a:r>
              <a:rPr sz="1100" dirty="0">
                <a:latin typeface="Courier"/>
              </a:rPr>
              <a:t> </a:t>
            </a:r>
            <a:br>
              <a:rPr sz="1100" dirty="0"/>
            </a:br>
            <a:r>
              <a:rPr sz="1100" dirty="0">
                <a:latin typeface="Courier"/>
              </a:rPr>
              <a:t>        @DeptNo     </a:t>
            </a:r>
            <a:r>
              <a:rPr sz="1100" dirty="0">
                <a:solidFill>
                  <a:srgbClr val="204A87"/>
                </a:solidFill>
                <a:latin typeface="Courier"/>
              </a:rPr>
              <a:t>INT</a:t>
            </a:r>
            <a:r>
              <a:rPr sz="1100" dirty="0">
                <a:latin typeface="Courier"/>
              </a:rPr>
              <a:t>,</a:t>
            </a:r>
            <a:br>
              <a:rPr sz="1100" dirty="0"/>
            </a:br>
            <a:r>
              <a:rPr sz="1100" dirty="0">
                <a:latin typeface="Courier"/>
              </a:rPr>
              <a:t>        @DName      </a:t>
            </a:r>
            <a:r>
              <a:rPr sz="11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sz="1100" dirty="0">
                <a:latin typeface="Courier"/>
              </a:rPr>
              <a:t>(</a:t>
            </a:r>
            <a:r>
              <a:rPr sz="1100" dirty="0">
                <a:solidFill>
                  <a:srgbClr val="0000CF"/>
                </a:solidFill>
                <a:latin typeface="Courier"/>
              </a:rPr>
              <a:t>14</a:t>
            </a:r>
            <a:r>
              <a:rPr sz="1100" dirty="0">
                <a:latin typeface="Courier"/>
              </a:rPr>
              <a:t>),</a:t>
            </a:r>
            <a:br>
              <a:rPr sz="1100" dirty="0"/>
            </a:br>
            <a:r>
              <a:rPr sz="1100" dirty="0">
                <a:latin typeface="Courier"/>
              </a:rPr>
              <a:t>        @EmpCount   </a:t>
            </a:r>
            <a:r>
              <a:rPr sz="1100" dirty="0">
                <a:solidFill>
                  <a:srgbClr val="204A87"/>
                </a:solidFill>
                <a:latin typeface="Courier"/>
              </a:rPr>
              <a:t>INT</a:t>
            </a:r>
            <a:r>
              <a:rPr sz="1100" dirty="0">
                <a:latin typeface="Courier"/>
              </a:rPr>
              <a:t>,</a:t>
            </a:r>
            <a:br>
              <a:rPr sz="1100" dirty="0"/>
            </a:br>
            <a:r>
              <a:rPr sz="1100" dirty="0">
                <a:latin typeface="Courier"/>
              </a:rPr>
              <a:t>        @TotalSal   </a:t>
            </a:r>
            <a:r>
              <a:rPr sz="1100" dirty="0">
                <a:solidFill>
                  <a:srgbClr val="204A87"/>
                </a:solidFill>
                <a:latin typeface="Courier"/>
              </a:rPr>
              <a:t>NUMERIC</a:t>
            </a:r>
            <a:r>
              <a:rPr sz="1100" dirty="0">
                <a:latin typeface="Courier"/>
              </a:rPr>
              <a:t>(</a:t>
            </a:r>
            <a:r>
              <a:rPr sz="1100" dirty="0">
                <a:solidFill>
                  <a:srgbClr val="0000CF"/>
                </a:solidFill>
                <a:latin typeface="Courier"/>
              </a:rPr>
              <a:t>12</a:t>
            </a:r>
            <a:r>
              <a:rPr sz="1100" dirty="0">
                <a:latin typeface="Courier"/>
              </a:rPr>
              <a:t>,</a:t>
            </a:r>
            <a:r>
              <a:rPr sz="1100" dirty="0">
                <a:solidFill>
                  <a:srgbClr val="0000CF"/>
                </a:solidFill>
                <a:latin typeface="Courier"/>
              </a:rPr>
              <a:t>2</a:t>
            </a:r>
            <a:r>
              <a:rPr sz="1100" dirty="0">
                <a:latin typeface="Courier"/>
              </a:rPr>
              <a:t>),</a:t>
            </a:r>
            <a:br>
              <a:rPr sz="1100" dirty="0"/>
            </a:br>
            <a:r>
              <a:rPr sz="1100" dirty="0">
                <a:latin typeface="Courier"/>
              </a:rPr>
              <a:t>        @AvgSal     </a:t>
            </a:r>
            <a:r>
              <a:rPr sz="1100" dirty="0">
                <a:solidFill>
                  <a:srgbClr val="204A87"/>
                </a:solidFill>
                <a:latin typeface="Courier"/>
              </a:rPr>
              <a:t>NUMERIC</a:t>
            </a:r>
            <a:r>
              <a:rPr sz="1100" dirty="0">
                <a:latin typeface="Courier"/>
              </a:rPr>
              <a:t>(</a:t>
            </a:r>
            <a:r>
              <a:rPr sz="1100" dirty="0">
                <a:solidFill>
                  <a:srgbClr val="0000CF"/>
                </a:solidFill>
                <a:latin typeface="Courier"/>
              </a:rPr>
              <a:t>12</a:t>
            </a:r>
            <a:r>
              <a:rPr sz="1100" dirty="0">
                <a:latin typeface="Courier"/>
              </a:rPr>
              <a:t>,</a:t>
            </a:r>
            <a:r>
              <a:rPr sz="1100" dirty="0">
                <a:solidFill>
                  <a:srgbClr val="0000CF"/>
                </a:solidFill>
                <a:latin typeface="Courier"/>
              </a:rPr>
              <a:t>2</a:t>
            </a:r>
            <a:r>
              <a:rPr sz="1100" dirty="0">
                <a:latin typeface="Courier"/>
              </a:rPr>
              <a:t>);</a:t>
            </a:r>
            <a:br>
              <a:rPr sz="1100" dirty="0"/>
            </a:b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i="1" dirty="0">
                <a:solidFill>
                  <a:srgbClr val="8F5902"/>
                </a:solidFill>
                <a:latin typeface="Courier"/>
              </a:rPr>
              <a:t>-- Define cursor to iterate all departments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DECLARE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DeptCursor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CURSOR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FOR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deptno</a:t>
            </a:r>
            <a:r>
              <a:rPr sz="1100" dirty="0">
                <a:latin typeface="Courier"/>
              </a:rPr>
              <a:t>, </a:t>
            </a:r>
            <a:r>
              <a:rPr sz="1100" dirty="0" err="1">
                <a:latin typeface="Courier"/>
              </a:rPr>
              <a:t>dname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employees.dept</a:t>
            </a:r>
            <a:r>
              <a:rPr sz="1100" dirty="0">
                <a:latin typeface="Courier"/>
              </a:rPr>
              <a:t>;</a:t>
            </a:r>
            <a:endParaRPr lang="en-IN" sz="1100" dirty="0">
              <a:latin typeface="Courier"/>
            </a:endParaRPr>
          </a:p>
          <a:p>
            <a:pPr lvl="0" indent="0" algn="r">
              <a:buNone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-- Continued...</a:t>
            </a:r>
            <a:endParaRPr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3152F5-BDFC-D041-52C6-BC8CA64E7B2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Cursor with Dynamic 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1A7230-5EF4-20AC-46C5-19191B2D3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9A2FCE3-8F3D-866A-D2B4-221934E561C8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4FE25-A69A-C021-D2DE-CDA6DD6D8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B5BB6-1493-1FE4-30F6-9F8086286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932413"/>
          </a:xfrm>
        </p:spPr>
        <p:txBody>
          <a:bodyPr>
            <a:normAutofit fontScale="85000" lnSpcReduction="20000"/>
          </a:bodyPr>
          <a:lstStyle/>
          <a:p>
            <a:pPr lvl="0" indent="0">
              <a:buNone/>
            </a:pP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OPEN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DeptCursor</a:t>
            </a:r>
            <a:r>
              <a:rPr sz="1100" dirty="0">
                <a:latin typeface="Courier"/>
              </a:rPr>
              <a:t>;</a:t>
            </a:r>
            <a:br>
              <a:rPr sz="1100" dirty="0"/>
            </a:br>
            <a:br>
              <a:rPr sz="1100" dirty="0"/>
            </a:br>
            <a:r>
              <a:rPr sz="1100" dirty="0">
                <a:latin typeface="Courier"/>
              </a:rPr>
              <a:t>    FETCH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NEXT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DeptCursor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INTO</a:t>
            </a:r>
            <a:r>
              <a:rPr sz="1100" dirty="0">
                <a:latin typeface="Courier"/>
              </a:rPr>
              <a:t> @DeptNo, @DName;</a:t>
            </a:r>
            <a:br>
              <a:rPr sz="1100" dirty="0"/>
            </a:b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WHILE</a:t>
            </a:r>
            <a:r>
              <a:rPr sz="1100" dirty="0">
                <a:latin typeface="Courier"/>
              </a:rPr>
              <a:t> @@FETCH_STATUS </a:t>
            </a:r>
            <a:r>
              <a:rPr sz="11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</a:t>
            </a:r>
            <a:r>
              <a:rPr sz="1100" dirty="0">
                <a:solidFill>
                  <a:srgbClr val="0000CF"/>
                </a:solidFill>
                <a:latin typeface="Courier"/>
              </a:rPr>
              <a:t>0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BEGIN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i="1" dirty="0">
                <a:solidFill>
                  <a:srgbClr val="8F5902"/>
                </a:solidFill>
                <a:latin typeface="Courier"/>
              </a:rPr>
              <a:t>-- Compute headcount, total and average salary per department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100" dirty="0">
                <a:latin typeface="Courier"/>
              </a:rPr>
              <a:t> </a:t>
            </a:r>
            <a:br>
              <a:rPr sz="1100" dirty="0"/>
            </a:br>
            <a:r>
              <a:rPr sz="1100" dirty="0">
                <a:latin typeface="Courier"/>
              </a:rPr>
              <a:t>            @EmpCount </a:t>
            </a:r>
            <a:r>
              <a:rPr sz="11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COUNT</a:t>
            </a:r>
            <a:r>
              <a:rPr sz="1100" dirty="0">
                <a:latin typeface="Courier"/>
              </a:rPr>
              <a:t>(</a:t>
            </a:r>
            <a:r>
              <a:rPr sz="11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100" dirty="0">
                <a:latin typeface="Courier"/>
              </a:rPr>
              <a:t>),</a:t>
            </a:r>
            <a:br>
              <a:rPr sz="1100" dirty="0"/>
            </a:br>
            <a:r>
              <a:rPr sz="1100" dirty="0">
                <a:latin typeface="Courier"/>
              </a:rPr>
              <a:t>            @TotalSal </a:t>
            </a:r>
            <a:r>
              <a:rPr sz="11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SUM</a:t>
            </a:r>
            <a:r>
              <a:rPr sz="1100" dirty="0">
                <a:latin typeface="Courier"/>
              </a:rPr>
              <a:t>(</a:t>
            </a:r>
            <a:r>
              <a:rPr sz="1100" dirty="0" err="1">
                <a:latin typeface="Courier"/>
              </a:rPr>
              <a:t>sal</a:t>
            </a:r>
            <a:r>
              <a:rPr sz="1100" dirty="0">
                <a:latin typeface="Courier"/>
              </a:rPr>
              <a:t>),</a:t>
            </a:r>
            <a:br>
              <a:rPr sz="1100" dirty="0"/>
            </a:br>
            <a:r>
              <a:rPr sz="1100" dirty="0">
                <a:latin typeface="Courier"/>
              </a:rPr>
              <a:t>            @AvgSal   </a:t>
            </a:r>
            <a:r>
              <a:rPr sz="11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AVG</a:t>
            </a:r>
            <a:r>
              <a:rPr sz="1100" dirty="0">
                <a:latin typeface="Courier"/>
              </a:rPr>
              <a:t>(</a:t>
            </a:r>
            <a:r>
              <a:rPr sz="1100" dirty="0" err="1">
                <a:latin typeface="Courier"/>
              </a:rPr>
              <a:t>sal</a:t>
            </a:r>
            <a:r>
              <a:rPr sz="1100" dirty="0">
                <a:latin typeface="Courier"/>
              </a:rPr>
              <a:t>)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employees.emp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deptno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@DeptNo;</a:t>
            </a:r>
            <a:br>
              <a:rPr sz="1100" dirty="0"/>
            </a:b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i="1" dirty="0">
                <a:solidFill>
                  <a:srgbClr val="8F5902"/>
                </a:solidFill>
                <a:latin typeface="Courier"/>
              </a:rPr>
              <a:t>-- Insert results into the summary table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INSERT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INTO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employees.dept_summary</a:t>
            </a:r>
            <a:br>
              <a:rPr sz="1100" dirty="0"/>
            </a:br>
            <a:r>
              <a:rPr sz="1100" dirty="0">
                <a:latin typeface="Courier"/>
              </a:rPr>
              <a:t>            (</a:t>
            </a:r>
            <a:r>
              <a:rPr sz="1100" dirty="0" err="1">
                <a:latin typeface="Courier"/>
              </a:rPr>
              <a:t>deptno</a:t>
            </a:r>
            <a:r>
              <a:rPr sz="1100" dirty="0">
                <a:latin typeface="Courier"/>
              </a:rPr>
              <a:t>, </a:t>
            </a:r>
            <a:r>
              <a:rPr sz="1100" dirty="0" err="1">
                <a:latin typeface="Courier"/>
              </a:rPr>
              <a:t>dname</a:t>
            </a:r>
            <a:r>
              <a:rPr sz="1100" dirty="0">
                <a:latin typeface="Courier"/>
              </a:rPr>
              <a:t>, </a:t>
            </a:r>
            <a:r>
              <a:rPr sz="1100" dirty="0" err="1">
                <a:latin typeface="Courier"/>
              </a:rPr>
              <a:t>employee_count</a:t>
            </a:r>
            <a:r>
              <a:rPr sz="1100" dirty="0">
                <a:latin typeface="Courier"/>
              </a:rPr>
              <a:t>, </a:t>
            </a:r>
            <a:r>
              <a:rPr sz="1100" dirty="0" err="1">
                <a:latin typeface="Courier"/>
              </a:rPr>
              <a:t>total_salary</a:t>
            </a:r>
            <a:r>
              <a:rPr sz="1100" dirty="0">
                <a:latin typeface="Courier"/>
              </a:rPr>
              <a:t>, </a:t>
            </a:r>
            <a:r>
              <a:rPr sz="1100" dirty="0" err="1">
                <a:latin typeface="Courier"/>
              </a:rPr>
              <a:t>avg_salary</a:t>
            </a:r>
            <a:r>
              <a:rPr sz="1100" dirty="0">
                <a:latin typeface="Courier"/>
              </a:rPr>
              <a:t>)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VALUES</a:t>
            </a:r>
            <a:br>
              <a:rPr sz="1100" dirty="0"/>
            </a:br>
            <a:r>
              <a:rPr sz="1100" dirty="0">
                <a:latin typeface="Courier"/>
              </a:rPr>
              <a:t>            (</a:t>
            </a:r>
            <a:br>
              <a:rPr sz="1100" dirty="0"/>
            </a:br>
            <a:r>
              <a:rPr sz="1100" dirty="0">
                <a:latin typeface="Courier"/>
              </a:rPr>
              <a:t>                @DeptNo,</a:t>
            </a:r>
            <a:br>
              <a:rPr sz="1100" dirty="0"/>
            </a:br>
            <a:r>
              <a:rPr sz="1100" dirty="0">
                <a:latin typeface="Courier"/>
              </a:rPr>
              <a:t>                @DName,</a:t>
            </a:r>
            <a:br>
              <a:rPr sz="1100" dirty="0"/>
            </a:br>
            <a:r>
              <a:rPr sz="1100" dirty="0">
                <a:latin typeface="Courier"/>
              </a:rPr>
              <a:t>                ISNULL(@EmpCount, </a:t>
            </a:r>
            <a:r>
              <a:rPr sz="1100" dirty="0">
                <a:solidFill>
                  <a:srgbClr val="0000CF"/>
                </a:solidFill>
                <a:latin typeface="Courier"/>
              </a:rPr>
              <a:t>0</a:t>
            </a:r>
            <a:r>
              <a:rPr sz="1100" dirty="0">
                <a:latin typeface="Courier"/>
              </a:rPr>
              <a:t>),</a:t>
            </a:r>
            <a:br>
              <a:rPr sz="1100" dirty="0"/>
            </a:br>
            <a:r>
              <a:rPr sz="1100" dirty="0">
                <a:latin typeface="Courier"/>
              </a:rPr>
              <a:t>                ISNULL(@TotalSal, </a:t>
            </a:r>
            <a:r>
              <a:rPr sz="1100" dirty="0">
                <a:solidFill>
                  <a:srgbClr val="0000CF"/>
                </a:solidFill>
                <a:latin typeface="Courier"/>
              </a:rPr>
              <a:t>0</a:t>
            </a:r>
            <a:r>
              <a:rPr sz="1100" dirty="0">
                <a:latin typeface="Courier"/>
              </a:rPr>
              <a:t>),</a:t>
            </a:r>
            <a:br>
              <a:rPr sz="1100" dirty="0"/>
            </a:br>
            <a:r>
              <a:rPr sz="1100" dirty="0">
                <a:latin typeface="Courier"/>
              </a:rPr>
              <a:t>                ISNULL(@AvgSal,   </a:t>
            </a:r>
            <a:r>
              <a:rPr sz="1100" dirty="0">
                <a:solidFill>
                  <a:srgbClr val="0000CF"/>
                </a:solidFill>
                <a:latin typeface="Courier"/>
              </a:rPr>
              <a:t>0</a:t>
            </a:r>
            <a:r>
              <a:rPr sz="1100" dirty="0">
                <a:latin typeface="Courier"/>
              </a:rPr>
              <a:t>)</a:t>
            </a:r>
            <a:br>
              <a:rPr sz="1100" dirty="0"/>
            </a:br>
            <a:r>
              <a:rPr sz="1100" dirty="0">
                <a:latin typeface="Courier"/>
              </a:rPr>
              <a:t>            );</a:t>
            </a:r>
            <a:br>
              <a:rPr sz="1100" dirty="0"/>
            </a:b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i="1" dirty="0">
                <a:solidFill>
                  <a:srgbClr val="8F5902"/>
                </a:solidFill>
                <a:latin typeface="Courier"/>
              </a:rPr>
              <a:t>-- Move to the next department</a:t>
            </a:r>
            <a:br>
              <a:rPr sz="1100" dirty="0"/>
            </a:br>
            <a:r>
              <a:rPr sz="1100" dirty="0">
                <a:latin typeface="Courier"/>
              </a:rPr>
              <a:t>        FETCH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NEXT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DeptCursor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INTO</a:t>
            </a:r>
            <a:r>
              <a:rPr sz="1100" dirty="0">
                <a:latin typeface="Courier"/>
              </a:rPr>
              <a:t> @DeptNo, @DName;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END</a:t>
            </a:r>
            <a:endParaRPr lang="en-IN" sz="1100" b="1" dirty="0">
              <a:solidFill>
                <a:srgbClr val="204A87"/>
              </a:solidFill>
              <a:latin typeface="Courier"/>
            </a:endParaRPr>
          </a:p>
          <a:p>
            <a:pPr marL="342900" marR="0" lvl="0" indent="0" algn="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-- Continued...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lvl="0" indent="0">
              <a:buNone/>
            </a:pPr>
            <a:endParaRPr sz="11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DB6DE21-9865-6005-6A6C-43F9F64C33D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Cursor with Dynamic 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7CFFC2-5416-21F3-9B1F-25FCD3FC6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7B211A7-A89D-51FC-ABAC-1D2ECFC9667C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783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E647E-A7D0-256C-0011-25196CEAD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A5E9E-9779-E177-91A5-3A799A6D2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932413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sz="1050" dirty="0">
                <a:latin typeface="Courier"/>
              </a:rPr>
              <a:t>    </a:t>
            </a:r>
            <a:r>
              <a:rPr sz="1050" i="1" dirty="0">
                <a:solidFill>
                  <a:srgbClr val="8F5902"/>
                </a:solidFill>
                <a:latin typeface="Courier"/>
              </a:rPr>
              <a:t>-- Clean up</a:t>
            </a:r>
            <a:br>
              <a:rPr sz="1050" dirty="0"/>
            </a:br>
            <a:r>
              <a:rPr sz="1050" dirty="0">
                <a:latin typeface="Courier"/>
              </a:rPr>
              <a:t>    </a:t>
            </a:r>
            <a:r>
              <a:rPr sz="1050" b="1" dirty="0">
                <a:solidFill>
                  <a:srgbClr val="204A87"/>
                </a:solidFill>
                <a:latin typeface="Courier"/>
              </a:rPr>
              <a:t>CLOSE</a:t>
            </a:r>
            <a:r>
              <a:rPr sz="1050" dirty="0">
                <a:latin typeface="Courier"/>
              </a:rPr>
              <a:t> </a:t>
            </a:r>
            <a:r>
              <a:rPr sz="1050" dirty="0" err="1">
                <a:latin typeface="Courier"/>
              </a:rPr>
              <a:t>DeptCursor</a:t>
            </a:r>
            <a:r>
              <a:rPr sz="1050" dirty="0">
                <a:latin typeface="Courier"/>
              </a:rPr>
              <a:t>;</a:t>
            </a:r>
            <a:br>
              <a:rPr sz="1050" dirty="0"/>
            </a:br>
            <a:r>
              <a:rPr sz="1050" dirty="0">
                <a:latin typeface="Courier"/>
              </a:rPr>
              <a:t>    </a:t>
            </a:r>
            <a:r>
              <a:rPr sz="1050" b="1" dirty="0">
                <a:solidFill>
                  <a:srgbClr val="204A87"/>
                </a:solidFill>
                <a:latin typeface="Courier"/>
              </a:rPr>
              <a:t>DEALLOCATE</a:t>
            </a:r>
            <a:r>
              <a:rPr sz="1050" dirty="0">
                <a:latin typeface="Courier"/>
              </a:rPr>
              <a:t> </a:t>
            </a:r>
            <a:r>
              <a:rPr sz="1050" dirty="0" err="1">
                <a:latin typeface="Courier"/>
              </a:rPr>
              <a:t>DeptCursor</a:t>
            </a:r>
            <a:r>
              <a:rPr sz="1050" dirty="0">
                <a:latin typeface="Courier"/>
              </a:rPr>
              <a:t>;</a:t>
            </a:r>
            <a:br>
              <a:rPr sz="1050" dirty="0"/>
            </a:br>
            <a:r>
              <a:rPr sz="1050" b="1" dirty="0">
                <a:solidFill>
                  <a:srgbClr val="204A87"/>
                </a:solidFill>
                <a:latin typeface="Courier"/>
              </a:rPr>
              <a:t>END</a:t>
            </a:r>
            <a:r>
              <a:rPr sz="1050" dirty="0">
                <a:latin typeface="Courier"/>
              </a:rPr>
              <a:t>;</a:t>
            </a:r>
            <a:br>
              <a:rPr sz="1050" dirty="0"/>
            </a:br>
            <a:r>
              <a:rPr sz="1050" i="1" dirty="0">
                <a:solidFill>
                  <a:srgbClr val="8F5902"/>
                </a:solidFill>
                <a:latin typeface="Courier"/>
              </a:rPr>
              <a:t>-- View the summary</a:t>
            </a:r>
            <a:br>
              <a:rPr sz="1050" dirty="0"/>
            </a:br>
            <a:r>
              <a:rPr sz="105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050" dirty="0">
                <a:latin typeface="Courier"/>
              </a:rPr>
              <a:t> </a:t>
            </a:r>
            <a:r>
              <a:rPr sz="105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050" dirty="0">
                <a:latin typeface="Courier"/>
              </a:rPr>
              <a:t> </a:t>
            </a:r>
            <a:br>
              <a:rPr sz="1050" dirty="0"/>
            </a:br>
            <a:r>
              <a:rPr sz="105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050" dirty="0">
                <a:latin typeface="Courier"/>
              </a:rPr>
              <a:t> </a:t>
            </a:r>
            <a:r>
              <a:rPr sz="1050" dirty="0" err="1">
                <a:latin typeface="Courier"/>
              </a:rPr>
              <a:t>employees.dept_summary</a:t>
            </a:r>
            <a:r>
              <a:rPr sz="1050" dirty="0">
                <a:latin typeface="Courier"/>
              </a:rPr>
              <a:t>;</a:t>
            </a:r>
          </a:p>
          <a:p>
            <a:pPr lvl="0"/>
            <a:r>
              <a:rPr sz="1800" dirty="0"/>
              <a:t>In this example, we use a cursor to iterate through all departments in the dept table and generate salary summary for each department. The cursor fetches the department number into the variable @DeptNo, which is then used to calculate the total amount for the employees salaries and insert a new record into the </a:t>
            </a:r>
            <a:r>
              <a:rPr sz="1800" dirty="0" err="1"/>
              <a:t>dept_summary</a:t>
            </a:r>
            <a:r>
              <a:rPr sz="1800" dirty="0"/>
              <a:t> table.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845878-E310-DDD1-DE36-3CAAC9370DE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Cursor with Dynamic 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6FEA5-60CF-6FBA-70F7-4E097B346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71E3CC3-BE58-7B71-5749-C52F7EAD9DD9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100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5">
      <a:dk1>
        <a:srgbClr val="1F497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772</Words>
  <Application>Microsoft Office PowerPoint</Application>
  <PresentationFormat>On-screen Show (16:9)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Rohit K</cp:lastModifiedBy>
  <cp:revision>1</cp:revision>
  <dcterms:created xsi:type="dcterms:W3CDTF">2025-08-13T12:03:52Z</dcterms:created>
  <dcterms:modified xsi:type="dcterms:W3CDTF">2025-08-13T12:13:01Z</dcterms:modified>
</cp:coreProperties>
</file>