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63" r:id="rId7"/>
    <p:sldId id="260" r:id="rId8"/>
    <p:sldId id="261"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6247" autoAdjust="0"/>
  </p:normalViewPr>
  <p:slideViewPr>
    <p:cSldViewPr snapToGrid="0" snapToObjects="1">
      <p:cViewPr varScale="1">
        <p:scale>
          <a:sx n="136" d="100"/>
          <a:sy n="136" d="100"/>
        </p:scale>
        <p:origin x="816" y="114"/>
      </p:cViewPr>
      <p:guideLst>
        <p:guide orient="horz" pos="1620"/>
        <p:guide pos="2880"/>
      </p:guideLst>
    </p:cSldViewPr>
  </p:slideViewPr>
  <p:outlineViewPr>
    <p:cViewPr>
      <p:scale>
        <a:sx n="33" d="100"/>
        <a:sy n="33" d="100"/>
      </p:scale>
      <p:origin x="0" y="0"/>
    </p:cViewPr>
  </p:outlineViewPr>
  <p:notesTextViewPr>
    <p:cViewPr>
      <p:scale>
        <a:sx n="3" d="2"/>
        <a:sy n="3" d="2"/>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sqlserver.png">
            <a:extLst>
              <a:ext uri="{FF2B5EF4-FFF2-40B4-BE49-F238E27FC236}">
                <a16:creationId xmlns:a16="http://schemas.microsoft.com/office/drawing/2014/main" id="{2F124217-30EA-2017-7F37-084F608EF0FB}"/>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870286"/>
          </a:xfrm>
        </p:spPr>
        <p:txBody>
          <a:bodyPr>
            <a:normAutofit/>
          </a:bodyPr>
          <a:lstStyle/>
          <a:p>
            <a:pPr lvl="0"/>
            <a:r>
              <a:rPr sz="1800" dirty="0"/>
              <a:t>Dynamic SQL is a technique where you build and execute SQL statements at runtime as a string, rather than writing them as fixed queries.</a:t>
            </a:r>
          </a:p>
          <a:p>
            <a:pPr lvl="0"/>
            <a:r>
              <a:rPr sz="1800" dirty="0"/>
              <a:t>It’s useful when query parts (like table names, column names, filters) need to be determined dynamically, often based on parameters or user input.</a:t>
            </a:r>
          </a:p>
        </p:txBody>
      </p:sp>
      <p:sp>
        <p:nvSpPr>
          <p:cNvPr id="4" name="Title 1">
            <a:extLst>
              <a:ext uri="{FF2B5EF4-FFF2-40B4-BE49-F238E27FC236}">
                <a16:creationId xmlns:a16="http://schemas.microsoft.com/office/drawing/2014/main" id="{7270FF17-1EA7-524C-7D59-B7F1B1BC123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Dynamic SQL</a:t>
            </a:r>
          </a:p>
        </p:txBody>
      </p:sp>
      <p:pic>
        <p:nvPicPr>
          <p:cNvPr id="5" name="Picture 4">
            <a:extLst>
              <a:ext uri="{FF2B5EF4-FFF2-40B4-BE49-F238E27FC236}">
                <a16:creationId xmlns:a16="http://schemas.microsoft.com/office/drawing/2014/main" id="{2C13C9DE-420A-F666-DF06-39E43DFEEAA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F5075C8-5214-024D-FD7E-771D38505A7D}"/>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326A0-3B8D-2B6E-E2D9-9A23C243BC3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9A27E-577F-C3DC-2BE0-72D32A921929}"/>
              </a:ext>
            </a:extLst>
          </p:cNvPr>
          <p:cNvSpPr>
            <a:spLocks noGrp="1"/>
          </p:cNvSpPr>
          <p:nvPr>
            <p:ph idx="1"/>
          </p:nvPr>
        </p:nvSpPr>
        <p:spPr>
          <a:xfrm>
            <a:off x="457200" y="874514"/>
            <a:ext cx="8229600" cy="3913486"/>
          </a:xfrm>
        </p:spPr>
        <p:txBody>
          <a:bodyPr>
            <a:normAutofit/>
          </a:bodyPr>
          <a:lstStyle/>
          <a:p>
            <a:pPr marL="0" lvl="0" indent="0">
              <a:spcBef>
                <a:spcPts val="3000"/>
              </a:spcBef>
              <a:buNone/>
            </a:pPr>
            <a:r>
              <a:rPr lang="en-IN" sz="1800" b="1" dirty="0"/>
              <a:t>PROS:</a:t>
            </a:r>
          </a:p>
          <a:p>
            <a:pPr marL="0" lvl="0" indent="0">
              <a:buNone/>
            </a:pPr>
            <a:r>
              <a:rPr sz="1800" dirty="0"/>
              <a:t>Using Dynamic SQL offers benefits such as increased flexibility through the utilization of parameters in query construction, and improved performance due to the generation of a more efficient execution plan.</a:t>
            </a:r>
            <a:endParaRPr lang="en-IN" sz="1800" dirty="0"/>
          </a:p>
          <a:p>
            <a:pPr marL="0" lvl="0" indent="0">
              <a:spcBef>
                <a:spcPts val="3000"/>
              </a:spcBef>
              <a:buNone/>
            </a:pPr>
            <a:r>
              <a:rPr lang="en-IN" sz="1800" b="1" dirty="0"/>
              <a:t>CONS:</a:t>
            </a:r>
          </a:p>
          <a:p>
            <a:pPr marL="0" lvl="0" indent="0">
              <a:buNone/>
            </a:pPr>
            <a:r>
              <a:rPr sz="1800" dirty="0"/>
              <a:t>Dynamic SQL has several drawbacks, including difficulties in debugging, unreliable error management, susceptibility to SQL injection attacks, and potential security concerns. Additionally, Dynamic SQL can be slower than static SQL since the SQL Server must generate a new execution plan every time at runtime. Furthermore, it requires users to have direct access permissions on all accessed database objects, such as tables and views.</a:t>
            </a:r>
          </a:p>
        </p:txBody>
      </p:sp>
      <p:sp>
        <p:nvSpPr>
          <p:cNvPr id="4" name="Title 1">
            <a:extLst>
              <a:ext uri="{FF2B5EF4-FFF2-40B4-BE49-F238E27FC236}">
                <a16:creationId xmlns:a16="http://schemas.microsoft.com/office/drawing/2014/main" id="{3C31E9F7-3F65-D58F-8BFD-EEA233E0884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Dynamic SQL</a:t>
            </a:r>
          </a:p>
        </p:txBody>
      </p:sp>
      <p:pic>
        <p:nvPicPr>
          <p:cNvPr id="5" name="Picture 4">
            <a:extLst>
              <a:ext uri="{FF2B5EF4-FFF2-40B4-BE49-F238E27FC236}">
                <a16:creationId xmlns:a16="http://schemas.microsoft.com/office/drawing/2014/main" id="{64C80D07-E9B2-2625-346C-C14BE725518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D1C31E74-000C-C5F9-EE8D-ED89C85A74C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60510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indent="0">
              <a:buNone/>
            </a:pPr>
            <a:r>
              <a:rPr sz="1400" i="1" dirty="0">
                <a:solidFill>
                  <a:srgbClr val="8F5902"/>
                </a:solidFill>
                <a:latin typeface="Courier"/>
              </a:rPr>
              <a:t>-- Create table '</a:t>
            </a:r>
            <a:r>
              <a:rPr sz="1400" i="1" dirty="0" err="1">
                <a:solidFill>
                  <a:srgbClr val="8F5902"/>
                </a:solidFill>
                <a:latin typeface="Courier"/>
              </a:rPr>
              <a:t>dynsql_test</a:t>
            </a:r>
            <a:r>
              <a:rPr sz="1400" i="1" dirty="0">
                <a:solidFill>
                  <a:srgbClr val="8F5902"/>
                </a:solidFill>
                <a:latin typeface="Courier"/>
              </a:rPr>
              <a:t>'</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dynsql_test</a:t>
            </a:r>
            <a:r>
              <a:rPr sz="1400" dirty="0">
                <a:latin typeface="Courier"/>
              </a:rPr>
              <a:t> (</a:t>
            </a:r>
            <a:br>
              <a:rPr sz="1400" dirty="0"/>
            </a:br>
            <a:r>
              <a:rPr sz="1400" dirty="0">
                <a:latin typeface="Courier"/>
              </a:rPr>
              <a:t>     </a:t>
            </a:r>
            <a:r>
              <a:rPr sz="1400" dirty="0" err="1">
                <a:latin typeface="Courier"/>
              </a:rPr>
              <a:t>test_id</a:t>
            </a:r>
            <a:r>
              <a:rPr sz="1400" dirty="0">
                <a:latin typeface="Courier"/>
              </a:rPr>
              <a:t>       </a:t>
            </a:r>
            <a:r>
              <a:rPr sz="1400" dirty="0">
                <a:solidFill>
                  <a:srgbClr val="204A87"/>
                </a:solidFill>
                <a:latin typeface="Courier"/>
              </a:rPr>
              <a:t>INT</a:t>
            </a:r>
            <a:br>
              <a:rPr sz="1400" dirty="0"/>
            </a:br>
            <a:r>
              <a:rPr sz="1400" dirty="0">
                <a:latin typeface="Courier"/>
              </a:rPr>
              <a:t>    ,</a:t>
            </a:r>
            <a:r>
              <a:rPr sz="1400" dirty="0" err="1">
                <a:latin typeface="Courier"/>
              </a:rPr>
              <a:t>test_date</a:t>
            </a:r>
            <a:r>
              <a:rPr sz="1400" dirty="0">
                <a:latin typeface="Courier"/>
              </a:rPr>
              <a:t>     </a:t>
            </a:r>
            <a:r>
              <a:rPr sz="1400" dirty="0">
                <a:solidFill>
                  <a:srgbClr val="204A87"/>
                </a:solidFill>
                <a:latin typeface="Courier"/>
              </a:rPr>
              <a:t>DATE</a:t>
            </a:r>
            <a:br>
              <a:rPr sz="1400" dirty="0"/>
            </a:br>
            <a:r>
              <a:rPr sz="1400" dirty="0">
                <a:latin typeface="Courier"/>
              </a:rPr>
              <a:t>    ,</a:t>
            </a:r>
            <a:r>
              <a:rPr sz="1400" dirty="0" err="1">
                <a:latin typeface="Courier"/>
              </a:rPr>
              <a:t>test_string</a:t>
            </a:r>
            <a:r>
              <a:rPr sz="1400" dirty="0">
                <a:latin typeface="Courier"/>
              </a:rPr>
              <a:t>   </a:t>
            </a:r>
            <a:r>
              <a:rPr sz="1400" dirty="0">
                <a:solidFill>
                  <a:srgbClr val="204A87"/>
                </a:solidFill>
                <a:latin typeface="Courier"/>
              </a:rPr>
              <a:t>VARCHAR</a:t>
            </a:r>
            <a:r>
              <a:rPr sz="1400" dirty="0">
                <a:latin typeface="Courier"/>
              </a:rPr>
              <a:t>(</a:t>
            </a:r>
            <a:r>
              <a:rPr sz="1400" dirty="0">
                <a:solidFill>
                  <a:srgbClr val="0000CF"/>
                </a:solidFill>
                <a:latin typeface="Courier"/>
              </a:rPr>
              <a:t>1000</a:t>
            </a:r>
            <a:r>
              <a:rPr sz="1400" dirty="0">
                <a:latin typeface="Courier"/>
              </a:rPr>
              <a:t>)</a:t>
            </a:r>
            <a:br>
              <a:rPr sz="1400" dirty="0"/>
            </a:br>
            <a:r>
              <a:rPr sz="1400" dirty="0">
                <a:latin typeface="Courier"/>
              </a:rPr>
              <a:t>    ,</a:t>
            </a:r>
            <a:r>
              <a:rPr sz="1400" dirty="0" err="1">
                <a:latin typeface="Courier"/>
              </a:rPr>
              <a:t>test_decimal</a:t>
            </a:r>
            <a:r>
              <a:rPr sz="1400" dirty="0">
                <a:latin typeface="Courier"/>
              </a:rPr>
              <a:t>  </a:t>
            </a:r>
            <a:r>
              <a:rPr sz="1400" dirty="0">
                <a:solidFill>
                  <a:srgbClr val="204A87"/>
                </a:solidFill>
                <a:latin typeface="Courier"/>
              </a:rPr>
              <a:t>DECIMAL</a:t>
            </a:r>
            <a:r>
              <a:rPr sz="1400" dirty="0">
                <a:latin typeface="Courier"/>
              </a:rPr>
              <a:t>(</a:t>
            </a:r>
            <a:r>
              <a:rPr sz="1400" dirty="0">
                <a:solidFill>
                  <a:srgbClr val="0000CF"/>
                </a:solidFill>
                <a:latin typeface="Courier"/>
              </a:rPr>
              <a:t>10</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a:t>
            </a:r>
          </a:p>
        </p:txBody>
      </p:sp>
      <p:sp>
        <p:nvSpPr>
          <p:cNvPr id="4" name="Title 1">
            <a:extLst>
              <a:ext uri="{FF2B5EF4-FFF2-40B4-BE49-F238E27FC236}">
                <a16:creationId xmlns:a16="http://schemas.microsoft.com/office/drawing/2014/main" id="{90CF0431-1EFA-4AA4-0E21-00D6F15A04AB}"/>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Create a test table for Dynamic SQL</a:t>
            </a:r>
            <a:endParaRPr lang="en-IN" sz="2800" dirty="0">
              <a:solidFill>
                <a:schemeClr val="bg1"/>
              </a:solidFill>
            </a:endParaRPr>
          </a:p>
        </p:txBody>
      </p:sp>
      <p:pic>
        <p:nvPicPr>
          <p:cNvPr id="5" name="Picture 4">
            <a:extLst>
              <a:ext uri="{FF2B5EF4-FFF2-40B4-BE49-F238E27FC236}">
                <a16:creationId xmlns:a16="http://schemas.microsoft.com/office/drawing/2014/main" id="{61498D91-317E-B900-F3A1-862C41B1652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D130BD12-528F-0902-E7F2-84A0E03F80E7}"/>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fontScale="92500" lnSpcReduction="10000"/>
          </a:bodyPr>
          <a:lstStyle/>
          <a:p>
            <a:pPr lvl="0" indent="0">
              <a:buNone/>
            </a:pPr>
            <a:r>
              <a:rPr sz="1100" i="1" dirty="0">
                <a:solidFill>
                  <a:srgbClr val="8F5902"/>
                </a:solidFill>
                <a:latin typeface="Courier"/>
              </a:rPr>
              <a:t>-- EXEC Demo Block</a:t>
            </a:r>
            <a:br>
              <a:rPr sz="1100" dirty="0"/>
            </a:br>
            <a:r>
              <a:rPr sz="1100" b="1" dirty="0">
                <a:solidFill>
                  <a:srgbClr val="204A87"/>
                </a:solidFill>
                <a:latin typeface="Courier"/>
              </a:rPr>
              <a:t>DECLARE</a:t>
            </a:r>
            <a:r>
              <a:rPr sz="1100" dirty="0">
                <a:latin typeface="Courier"/>
              </a:rPr>
              <a:t>  @test_id      </a:t>
            </a:r>
            <a:r>
              <a:rPr sz="1100" dirty="0">
                <a:solidFill>
                  <a:srgbClr val="204A87"/>
                </a:solidFill>
                <a:latin typeface="Courier"/>
              </a:rPr>
              <a:t>INT</a:t>
            </a:r>
            <a:br>
              <a:rPr sz="1100" dirty="0"/>
            </a:br>
            <a:r>
              <a:rPr sz="1100" dirty="0">
                <a:latin typeface="Courier"/>
              </a:rPr>
              <a:t>        ,@</a:t>
            </a:r>
            <a:r>
              <a:rPr sz="1100" dirty="0" err="1">
                <a:latin typeface="Courier"/>
              </a:rPr>
              <a:t>test_date</a:t>
            </a:r>
            <a:r>
              <a:rPr sz="1100" dirty="0">
                <a:latin typeface="Courier"/>
              </a:rPr>
              <a:t>    </a:t>
            </a:r>
            <a:r>
              <a:rPr sz="1100" dirty="0">
                <a:solidFill>
                  <a:srgbClr val="204A87"/>
                </a:solidFill>
                <a:latin typeface="Courier"/>
              </a:rPr>
              <a:t>VARCHAR</a:t>
            </a:r>
            <a:r>
              <a:rPr sz="1100" dirty="0">
                <a:latin typeface="Courier"/>
              </a:rPr>
              <a:t>(</a:t>
            </a:r>
            <a:r>
              <a:rPr sz="1100" dirty="0">
                <a:solidFill>
                  <a:srgbClr val="0000CF"/>
                </a:solidFill>
                <a:latin typeface="Courier"/>
              </a:rPr>
              <a:t>1000</a:t>
            </a:r>
            <a:r>
              <a:rPr sz="1100" dirty="0">
                <a:latin typeface="Courier"/>
              </a:rPr>
              <a:t>)</a:t>
            </a:r>
            <a:br>
              <a:rPr sz="1100" dirty="0"/>
            </a:br>
            <a:r>
              <a:rPr sz="1100" dirty="0">
                <a:latin typeface="Courier"/>
              </a:rPr>
              <a:t>        ,@</a:t>
            </a:r>
            <a:r>
              <a:rPr sz="1100" dirty="0" err="1">
                <a:latin typeface="Courier"/>
              </a:rPr>
              <a:t>test_string</a:t>
            </a:r>
            <a:r>
              <a:rPr sz="1100" dirty="0">
                <a:latin typeface="Courier"/>
              </a:rPr>
              <a:t>  </a:t>
            </a:r>
            <a:r>
              <a:rPr sz="1100" dirty="0">
                <a:solidFill>
                  <a:srgbClr val="204A87"/>
                </a:solidFill>
                <a:latin typeface="Courier"/>
              </a:rPr>
              <a:t>VARCHAR</a:t>
            </a:r>
            <a:r>
              <a:rPr sz="1100" dirty="0">
                <a:latin typeface="Courier"/>
              </a:rPr>
              <a:t>(</a:t>
            </a:r>
            <a:r>
              <a:rPr sz="1100" dirty="0">
                <a:solidFill>
                  <a:srgbClr val="0000CF"/>
                </a:solidFill>
                <a:latin typeface="Courier"/>
              </a:rPr>
              <a:t>1000</a:t>
            </a:r>
            <a:r>
              <a:rPr sz="1100" dirty="0">
                <a:latin typeface="Courier"/>
              </a:rPr>
              <a:t>)</a:t>
            </a:r>
            <a:br>
              <a:rPr sz="1100" dirty="0"/>
            </a:br>
            <a:r>
              <a:rPr sz="1100" dirty="0">
                <a:latin typeface="Courier"/>
              </a:rPr>
              <a:t>        ,@</a:t>
            </a:r>
            <a:r>
              <a:rPr sz="1100" dirty="0" err="1">
                <a:latin typeface="Courier"/>
              </a:rPr>
              <a:t>test_decimal</a:t>
            </a:r>
            <a:r>
              <a:rPr sz="1100" dirty="0">
                <a:latin typeface="Courier"/>
              </a:rPr>
              <a:t> </a:t>
            </a:r>
            <a:r>
              <a:rPr sz="1100" dirty="0">
                <a:solidFill>
                  <a:srgbClr val="204A87"/>
                </a:solidFill>
                <a:latin typeface="Courier"/>
              </a:rPr>
              <a:t>DECIMAL</a:t>
            </a:r>
            <a:r>
              <a:rPr sz="1100" dirty="0">
                <a:latin typeface="Courier"/>
              </a:rPr>
              <a:t>(</a:t>
            </a:r>
            <a:r>
              <a:rPr sz="1100" dirty="0">
                <a:solidFill>
                  <a:srgbClr val="0000CF"/>
                </a:solidFill>
                <a:latin typeface="Courier"/>
              </a:rPr>
              <a:t>10</a:t>
            </a:r>
            <a:r>
              <a:rPr sz="1100" dirty="0">
                <a:latin typeface="Courier"/>
              </a:rPr>
              <a:t>,</a:t>
            </a:r>
            <a:r>
              <a:rPr sz="1100" dirty="0">
                <a:solidFill>
                  <a:srgbClr val="0000CF"/>
                </a:solidFill>
                <a:latin typeface="Courier"/>
              </a:rPr>
              <a:t>2</a:t>
            </a:r>
            <a:r>
              <a:rPr sz="1100" dirty="0">
                <a:latin typeface="Courier"/>
              </a:rPr>
              <a:t>)</a:t>
            </a:r>
            <a:br>
              <a:rPr sz="1100" dirty="0"/>
            </a:br>
            <a:r>
              <a:rPr sz="1100" dirty="0">
                <a:latin typeface="Courier"/>
              </a:rPr>
              <a:t>        ,@</a:t>
            </a:r>
            <a:r>
              <a:rPr sz="1100" dirty="0" err="1">
                <a:latin typeface="Courier"/>
              </a:rPr>
              <a:t>sql</a:t>
            </a:r>
            <a:r>
              <a:rPr sz="1100" dirty="0">
                <a:latin typeface="Courier"/>
              </a:rPr>
              <a:t>          </a:t>
            </a:r>
            <a:r>
              <a:rPr sz="1100" dirty="0">
                <a:solidFill>
                  <a:srgbClr val="204A87"/>
                </a:solidFill>
                <a:latin typeface="Courier"/>
              </a:rPr>
              <a:t>VARCHAR</a:t>
            </a:r>
            <a:r>
              <a:rPr sz="1100" dirty="0">
                <a:latin typeface="Courier"/>
              </a:rPr>
              <a:t>(</a:t>
            </a:r>
            <a:r>
              <a:rPr sz="1100" dirty="0">
                <a:solidFill>
                  <a:srgbClr val="0000CF"/>
                </a:solidFill>
                <a:latin typeface="Courier"/>
              </a:rPr>
              <a:t>3000</a:t>
            </a:r>
            <a:r>
              <a:rPr sz="1100" dirty="0">
                <a:latin typeface="Courier"/>
              </a:rPr>
              <a:t>)</a:t>
            </a:r>
            <a:br>
              <a:rPr sz="1100" dirty="0"/>
            </a:br>
            <a:br>
              <a:rPr sz="1100" dirty="0"/>
            </a:br>
            <a:r>
              <a:rPr sz="1100" i="1" dirty="0">
                <a:solidFill>
                  <a:srgbClr val="8F5902"/>
                </a:solidFill>
                <a:latin typeface="Courier"/>
              </a:rPr>
              <a:t>-- Assign values</a:t>
            </a:r>
            <a:br>
              <a:rPr sz="1100" dirty="0"/>
            </a:br>
            <a:r>
              <a:rPr sz="1100" b="1" dirty="0">
                <a:solidFill>
                  <a:srgbClr val="204A87"/>
                </a:solidFill>
                <a:latin typeface="Courier"/>
              </a:rPr>
              <a:t>SET</a:t>
            </a:r>
            <a:r>
              <a:rPr sz="1100" dirty="0">
                <a:latin typeface="Courier"/>
              </a:rPr>
              <a:t> @test_id      </a:t>
            </a:r>
            <a:r>
              <a:rPr sz="1100" b="1" dirty="0">
                <a:solidFill>
                  <a:srgbClr val="CE5C00"/>
                </a:solidFill>
                <a:latin typeface="Courier"/>
              </a:rPr>
              <a:t>=</a:t>
            </a:r>
            <a:r>
              <a:rPr sz="1100" dirty="0">
                <a:latin typeface="Courier"/>
              </a:rPr>
              <a:t> </a:t>
            </a:r>
            <a:r>
              <a:rPr sz="1100" dirty="0">
                <a:solidFill>
                  <a:srgbClr val="0000CF"/>
                </a:solidFill>
                <a:latin typeface="Courier"/>
              </a:rPr>
              <a:t>1</a:t>
            </a:r>
            <a:br>
              <a:rPr sz="1100" dirty="0"/>
            </a:br>
            <a:r>
              <a:rPr sz="1100" b="1" dirty="0">
                <a:solidFill>
                  <a:srgbClr val="204A87"/>
                </a:solidFill>
                <a:latin typeface="Courier"/>
              </a:rPr>
              <a:t>SET</a:t>
            </a:r>
            <a:r>
              <a:rPr sz="1100" dirty="0">
                <a:latin typeface="Courier"/>
              </a:rPr>
              <a:t> @test_date    </a:t>
            </a:r>
            <a:r>
              <a:rPr sz="1100" b="1" dirty="0">
                <a:solidFill>
                  <a:srgbClr val="CE5C00"/>
                </a:solidFill>
                <a:latin typeface="Courier"/>
              </a:rPr>
              <a:t>=</a:t>
            </a:r>
            <a:r>
              <a:rPr sz="1100" dirty="0">
                <a:latin typeface="Courier"/>
              </a:rPr>
              <a:t> </a:t>
            </a:r>
            <a:r>
              <a:rPr sz="1100" dirty="0">
                <a:solidFill>
                  <a:srgbClr val="4E9A06"/>
                </a:solidFill>
                <a:latin typeface="Courier"/>
              </a:rPr>
              <a:t>'GETDATE()'</a:t>
            </a:r>
            <a:br>
              <a:rPr sz="1100" dirty="0"/>
            </a:br>
            <a:r>
              <a:rPr sz="1100" b="1" dirty="0">
                <a:solidFill>
                  <a:srgbClr val="204A87"/>
                </a:solidFill>
                <a:latin typeface="Courier"/>
              </a:rPr>
              <a:t>SET</a:t>
            </a:r>
            <a:r>
              <a:rPr sz="1100" dirty="0">
                <a:latin typeface="Courier"/>
              </a:rPr>
              <a:t> @test_string  </a:t>
            </a:r>
            <a:r>
              <a:rPr sz="1100" b="1" dirty="0">
                <a:solidFill>
                  <a:srgbClr val="CE5C00"/>
                </a:solidFill>
                <a:latin typeface="Courier"/>
              </a:rPr>
              <a:t>=</a:t>
            </a:r>
            <a:r>
              <a:rPr sz="1100" dirty="0">
                <a:latin typeface="Courier"/>
              </a:rPr>
              <a:t> </a:t>
            </a:r>
            <a:r>
              <a:rPr sz="1100" dirty="0">
                <a:solidFill>
                  <a:srgbClr val="4E9A06"/>
                </a:solidFill>
                <a:latin typeface="Courier"/>
              </a:rPr>
              <a:t>'TEST'</a:t>
            </a:r>
            <a:br>
              <a:rPr sz="1100" dirty="0"/>
            </a:br>
            <a:r>
              <a:rPr sz="1100" b="1" dirty="0">
                <a:solidFill>
                  <a:srgbClr val="204A87"/>
                </a:solidFill>
                <a:latin typeface="Courier"/>
              </a:rPr>
              <a:t>SET</a:t>
            </a:r>
            <a:r>
              <a:rPr sz="1100" dirty="0">
                <a:latin typeface="Courier"/>
              </a:rPr>
              <a:t> @test_decimal </a:t>
            </a:r>
            <a:r>
              <a:rPr sz="1100" b="1" dirty="0">
                <a:solidFill>
                  <a:srgbClr val="CE5C00"/>
                </a:solidFill>
                <a:latin typeface="Courier"/>
              </a:rPr>
              <a:t>=</a:t>
            </a:r>
            <a:r>
              <a:rPr sz="1100" dirty="0">
                <a:latin typeface="Courier"/>
              </a:rPr>
              <a:t> </a:t>
            </a:r>
            <a:r>
              <a:rPr sz="1100" dirty="0">
                <a:solidFill>
                  <a:srgbClr val="0000CF"/>
                </a:solidFill>
                <a:latin typeface="Courier"/>
              </a:rPr>
              <a:t>10.2</a:t>
            </a:r>
            <a:br>
              <a:rPr sz="1100" dirty="0"/>
            </a:br>
            <a:br>
              <a:rPr sz="1100" dirty="0"/>
            </a:br>
            <a:r>
              <a:rPr sz="1100" i="1" dirty="0">
                <a:solidFill>
                  <a:srgbClr val="8F5902"/>
                </a:solidFill>
                <a:latin typeface="Courier"/>
              </a:rPr>
              <a:t>-- Build dynamic statement</a:t>
            </a:r>
            <a:br>
              <a:rPr sz="1100" dirty="0"/>
            </a:br>
            <a:r>
              <a:rPr sz="1100" b="1" dirty="0">
                <a:solidFill>
                  <a:srgbClr val="204A87"/>
                </a:solidFill>
                <a:latin typeface="Courier"/>
              </a:rPr>
              <a:t>SET</a:t>
            </a:r>
            <a:r>
              <a:rPr sz="1100" dirty="0">
                <a:latin typeface="Courier"/>
              </a:rPr>
              <a:t> @sql </a:t>
            </a:r>
            <a:r>
              <a:rPr sz="1100" b="1" dirty="0">
                <a:solidFill>
                  <a:srgbClr val="CE5C00"/>
                </a:solidFill>
                <a:latin typeface="Courier"/>
              </a:rPr>
              <a:t>=</a:t>
            </a:r>
            <a:r>
              <a:rPr sz="1100" dirty="0">
                <a:latin typeface="Courier"/>
              </a:rPr>
              <a:t> </a:t>
            </a:r>
            <a:r>
              <a:rPr sz="1100" dirty="0">
                <a:solidFill>
                  <a:srgbClr val="4E9A06"/>
                </a:solidFill>
                <a:latin typeface="Courier"/>
              </a:rPr>
              <a:t>'INSERT INTO </a:t>
            </a:r>
            <a:r>
              <a:rPr sz="1100" dirty="0" err="1">
                <a:solidFill>
                  <a:srgbClr val="4E9A06"/>
                </a:solidFill>
                <a:latin typeface="Courier"/>
              </a:rPr>
              <a:t>dynsql_test</a:t>
            </a:r>
            <a:r>
              <a:rPr sz="1100" dirty="0">
                <a:solidFill>
                  <a:srgbClr val="4E9A06"/>
                </a:solidFill>
                <a:latin typeface="Courier"/>
              </a:rPr>
              <a:t> VALUES( '</a:t>
            </a:r>
            <a:r>
              <a:rPr sz="1100" dirty="0">
                <a:latin typeface="Courier"/>
              </a:rPr>
              <a:t> </a:t>
            </a:r>
            <a:r>
              <a:rPr sz="1100" b="1" dirty="0">
                <a:solidFill>
                  <a:srgbClr val="CE5C00"/>
                </a:solidFill>
                <a:latin typeface="Courier"/>
              </a:rPr>
              <a:t>+</a:t>
            </a:r>
            <a:br>
              <a:rPr sz="1100" dirty="0"/>
            </a:br>
            <a:r>
              <a:rPr sz="1100" dirty="0">
                <a:latin typeface="Courier"/>
              </a:rPr>
              <a:t>           </a:t>
            </a:r>
            <a:r>
              <a:rPr sz="1100" b="1" dirty="0">
                <a:solidFill>
                  <a:srgbClr val="204A87"/>
                </a:solidFill>
                <a:latin typeface="Courier"/>
              </a:rPr>
              <a:t>CAST</a:t>
            </a:r>
            <a:r>
              <a:rPr sz="1100" dirty="0">
                <a:latin typeface="Courier"/>
              </a:rPr>
              <a:t>(@test_id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 </a:t>
            </a:r>
            <a:r>
              <a:rPr sz="1100" b="1" dirty="0">
                <a:solidFill>
                  <a:srgbClr val="CE5C00"/>
                </a:solidFill>
                <a:latin typeface="Courier"/>
              </a:rPr>
              <a:t>+</a:t>
            </a:r>
            <a:r>
              <a:rPr sz="1100" dirty="0">
                <a:solidFill>
                  <a:srgbClr val="4E9A06"/>
                </a:solidFill>
                <a:latin typeface="Courier"/>
              </a:rPr>
              <a:t>' , '</a:t>
            </a:r>
            <a:r>
              <a:rPr sz="1100" b="1" dirty="0">
                <a:solidFill>
                  <a:srgbClr val="CE5C00"/>
                </a:solidFill>
                <a:latin typeface="Courier"/>
              </a:rPr>
              <a:t>+</a:t>
            </a:r>
            <a:br>
              <a:rPr sz="1100" dirty="0"/>
            </a:br>
            <a:r>
              <a:rPr sz="1100" dirty="0">
                <a:latin typeface="Courier"/>
              </a:rPr>
              <a:t>           </a:t>
            </a:r>
            <a:r>
              <a:rPr sz="1100" b="1" dirty="0">
                <a:solidFill>
                  <a:srgbClr val="204A87"/>
                </a:solidFill>
                <a:latin typeface="Courier"/>
              </a:rPr>
              <a:t>CAST</a:t>
            </a:r>
            <a:r>
              <a:rPr sz="1100" dirty="0">
                <a:latin typeface="Courier"/>
              </a:rPr>
              <a:t>(@test_date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 </a:t>
            </a:r>
            <a:r>
              <a:rPr sz="1100" b="1" dirty="0">
                <a:solidFill>
                  <a:srgbClr val="CE5C00"/>
                </a:solidFill>
                <a:latin typeface="Courier"/>
              </a:rPr>
              <a:t>+</a:t>
            </a:r>
            <a:r>
              <a:rPr sz="1100" dirty="0">
                <a:solidFill>
                  <a:srgbClr val="4E9A06"/>
                </a:solidFill>
                <a:latin typeface="Courier"/>
              </a:rPr>
              <a:t>' , '</a:t>
            </a:r>
            <a:r>
              <a:rPr sz="1100" b="1" dirty="0">
                <a:solidFill>
                  <a:srgbClr val="CE5C00"/>
                </a:solidFill>
                <a:latin typeface="Courier"/>
              </a:rPr>
              <a:t>+</a:t>
            </a:r>
            <a:br>
              <a:rPr sz="1100" dirty="0"/>
            </a:br>
            <a:r>
              <a:rPr sz="1100" dirty="0">
                <a:latin typeface="Courier"/>
              </a:rPr>
              <a:t>           </a:t>
            </a:r>
            <a:r>
              <a:rPr sz="1100" dirty="0">
                <a:solidFill>
                  <a:srgbClr val="4E9A06"/>
                </a:solidFill>
                <a:latin typeface="Courier"/>
              </a:rPr>
              <a:t>''''</a:t>
            </a:r>
            <a:r>
              <a:rPr sz="1100" b="1" dirty="0">
                <a:solidFill>
                  <a:srgbClr val="CE5C00"/>
                </a:solidFill>
                <a:latin typeface="Courier"/>
              </a:rPr>
              <a:t>+</a:t>
            </a:r>
            <a:r>
              <a:rPr sz="1100" b="1" dirty="0">
                <a:solidFill>
                  <a:srgbClr val="204A87"/>
                </a:solidFill>
                <a:latin typeface="Courier"/>
              </a:rPr>
              <a:t>CAST</a:t>
            </a:r>
            <a:r>
              <a:rPr sz="1100" dirty="0">
                <a:latin typeface="Courier"/>
              </a:rPr>
              <a:t>(@test_string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a:t>
            </a:r>
            <a:r>
              <a:rPr sz="1100" b="1" dirty="0">
                <a:solidFill>
                  <a:srgbClr val="CE5C00"/>
                </a:solidFill>
                <a:latin typeface="Courier"/>
              </a:rPr>
              <a:t>+</a:t>
            </a:r>
            <a:r>
              <a:rPr sz="1100" dirty="0">
                <a:solidFill>
                  <a:srgbClr val="4E9A06"/>
                </a:solidFill>
                <a:latin typeface="Courier"/>
              </a:rPr>
              <a:t>''''</a:t>
            </a:r>
            <a:r>
              <a:rPr sz="1100" b="1" dirty="0">
                <a:solidFill>
                  <a:srgbClr val="CE5C00"/>
                </a:solidFill>
                <a:latin typeface="Courier"/>
              </a:rPr>
              <a:t>+</a:t>
            </a:r>
            <a:r>
              <a:rPr sz="1100" dirty="0">
                <a:solidFill>
                  <a:srgbClr val="4E9A06"/>
                </a:solidFill>
                <a:latin typeface="Courier"/>
              </a:rPr>
              <a:t>' , '</a:t>
            </a:r>
            <a:r>
              <a:rPr sz="1100" b="1" dirty="0">
                <a:solidFill>
                  <a:srgbClr val="CE5C00"/>
                </a:solidFill>
                <a:latin typeface="Courier"/>
              </a:rPr>
              <a:t>+</a:t>
            </a:r>
            <a:br>
              <a:rPr sz="1100" dirty="0"/>
            </a:br>
            <a:r>
              <a:rPr sz="1100" dirty="0">
                <a:latin typeface="Courier"/>
              </a:rPr>
              <a:t>           </a:t>
            </a:r>
            <a:r>
              <a:rPr sz="1100" b="1" dirty="0">
                <a:solidFill>
                  <a:srgbClr val="204A87"/>
                </a:solidFill>
                <a:latin typeface="Courier"/>
              </a:rPr>
              <a:t>CAST</a:t>
            </a:r>
            <a:r>
              <a:rPr sz="1100" dirty="0">
                <a:latin typeface="Courier"/>
              </a:rPr>
              <a:t>(@test_decimal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 </a:t>
            </a:r>
            <a:r>
              <a:rPr sz="1100" b="1" dirty="0">
                <a:solidFill>
                  <a:srgbClr val="CE5C00"/>
                </a:solidFill>
                <a:latin typeface="Courier"/>
              </a:rPr>
              <a:t>+</a:t>
            </a:r>
            <a:r>
              <a:rPr sz="1100" dirty="0">
                <a:latin typeface="Courier"/>
              </a:rPr>
              <a:t> </a:t>
            </a:r>
            <a:r>
              <a:rPr sz="1100" dirty="0">
                <a:solidFill>
                  <a:srgbClr val="4E9A06"/>
                </a:solidFill>
                <a:latin typeface="Courier"/>
              </a:rPr>
              <a:t>');'</a:t>
            </a:r>
            <a:br>
              <a:rPr sz="1100" dirty="0"/>
            </a:br>
            <a:r>
              <a:rPr sz="1100" dirty="0">
                <a:latin typeface="Courier"/>
              </a:rPr>
              <a:t>           </a:t>
            </a:r>
            <a:br>
              <a:rPr sz="1100" dirty="0"/>
            </a:br>
            <a:r>
              <a:rPr sz="1100" i="1" dirty="0">
                <a:solidFill>
                  <a:srgbClr val="8F5902"/>
                </a:solidFill>
                <a:latin typeface="Courier"/>
              </a:rPr>
              <a:t>-- Print the @sql statement</a:t>
            </a:r>
            <a:br>
              <a:rPr sz="1100" dirty="0"/>
            </a:br>
            <a:r>
              <a:rPr sz="1100" dirty="0">
                <a:latin typeface="Courier"/>
              </a:rPr>
              <a:t>PRINT @sql</a:t>
            </a:r>
            <a:br>
              <a:rPr sz="1100" dirty="0"/>
            </a:br>
            <a:br>
              <a:rPr sz="1100" dirty="0"/>
            </a:br>
            <a:r>
              <a:rPr sz="1100" i="1" dirty="0">
                <a:solidFill>
                  <a:srgbClr val="8F5902"/>
                </a:solidFill>
                <a:latin typeface="Courier"/>
              </a:rPr>
              <a:t>-- Execute dynamic statement</a:t>
            </a:r>
            <a:br>
              <a:rPr sz="1100" dirty="0"/>
            </a:br>
            <a:r>
              <a:rPr sz="1100" b="1" dirty="0">
                <a:solidFill>
                  <a:srgbClr val="204A87"/>
                </a:solidFill>
                <a:latin typeface="Courier"/>
              </a:rPr>
              <a:t>EXEC</a:t>
            </a:r>
            <a:r>
              <a:rPr sz="1100" dirty="0">
                <a:latin typeface="Courier"/>
              </a:rPr>
              <a:t>(@sql)</a:t>
            </a:r>
            <a:br>
              <a:rPr sz="1100" dirty="0"/>
            </a:br>
            <a:r>
              <a:rPr sz="1100" dirty="0">
                <a:latin typeface="Courier"/>
              </a:rPr>
              <a:t>PRINT </a:t>
            </a:r>
            <a:r>
              <a:rPr sz="1100" dirty="0">
                <a:solidFill>
                  <a:srgbClr val="4E9A06"/>
                </a:solidFill>
                <a:latin typeface="Courier"/>
              </a:rPr>
              <a:t>'Rows Affected '</a:t>
            </a:r>
            <a:r>
              <a:rPr sz="1100" dirty="0">
                <a:latin typeface="Courier"/>
              </a:rPr>
              <a:t> </a:t>
            </a:r>
            <a:r>
              <a:rPr sz="1100" b="1" dirty="0">
                <a:solidFill>
                  <a:srgbClr val="CE5C00"/>
                </a:solidFill>
                <a:latin typeface="Courier"/>
              </a:rPr>
              <a:t>+</a:t>
            </a:r>
            <a:r>
              <a:rPr sz="1100" dirty="0">
                <a:latin typeface="Courier"/>
              </a:rPr>
              <a:t> </a:t>
            </a:r>
            <a:r>
              <a:rPr sz="1100" b="1" dirty="0">
                <a:solidFill>
                  <a:srgbClr val="204A87"/>
                </a:solidFill>
                <a:latin typeface="Courier"/>
              </a:rPr>
              <a:t>CAST</a:t>
            </a:r>
            <a:r>
              <a:rPr sz="1100" dirty="0">
                <a:latin typeface="Courier"/>
              </a:rPr>
              <a:t>(@@rowcount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a:t>
            </a:r>
          </a:p>
        </p:txBody>
      </p:sp>
      <p:sp>
        <p:nvSpPr>
          <p:cNvPr id="4" name="Title 1">
            <a:extLst>
              <a:ext uri="{FF2B5EF4-FFF2-40B4-BE49-F238E27FC236}">
                <a16:creationId xmlns:a16="http://schemas.microsoft.com/office/drawing/2014/main" id="{861518A1-8E14-85DF-E959-D502EDC0EC8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Dynamic SQL using EXEC</a:t>
            </a:r>
          </a:p>
        </p:txBody>
      </p:sp>
      <p:pic>
        <p:nvPicPr>
          <p:cNvPr id="5" name="Picture 4">
            <a:extLst>
              <a:ext uri="{FF2B5EF4-FFF2-40B4-BE49-F238E27FC236}">
                <a16:creationId xmlns:a16="http://schemas.microsoft.com/office/drawing/2014/main" id="{521D56D6-3A9E-4F0D-9A3E-31BCFF2F0737}"/>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2C733F3-EAD0-9A59-7E3F-EE8859C9B21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56C77-4F8B-C38C-580D-37D711646E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1A3D4-4C65-C888-DC96-E1B75C23333B}"/>
              </a:ext>
            </a:extLst>
          </p:cNvPr>
          <p:cNvSpPr>
            <a:spLocks noGrp="1"/>
          </p:cNvSpPr>
          <p:nvPr>
            <p:ph idx="1"/>
          </p:nvPr>
        </p:nvSpPr>
        <p:spPr>
          <a:xfrm>
            <a:off x="457200" y="874514"/>
            <a:ext cx="8229600" cy="3932413"/>
          </a:xfrm>
        </p:spPr>
        <p:txBody>
          <a:bodyPr>
            <a:normAutofit fontScale="92500"/>
          </a:bodyPr>
          <a:lstStyle/>
          <a:p>
            <a:pPr lvl="0"/>
            <a:r>
              <a:rPr sz="1800" dirty="0" err="1">
                <a:latin typeface="Courier"/>
              </a:rPr>
              <a:t>sp_executesql</a:t>
            </a:r>
            <a:r>
              <a:rPr sz="1800" dirty="0"/>
              <a:t> is a system stored procedure in SQL Server that is used to execute dynamic SQL statements or batches of code that are constructed at runtime. It can be used as an alternative to the </a:t>
            </a:r>
            <a:r>
              <a:rPr sz="1800" dirty="0">
                <a:latin typeface="Courier"/>
              </a:rPr>
              <a:t>EXECUTE</a:t>
            </a:r>
            <a:r>
              <a:rPr sz="1800" dirty="0"/>
              <a:t> statement, and offers some advantages over it.</a:t>
            </a:r>
          </a:p>
          <a:p>
            <a:pPr lvl="0"/>
            <a:r>
              <a:rPr sz="1800" dirty="0"/>
              <a:t>One of the main advantages of </a:t>
            </a:r>
            <a:r>
              <a:rPr sz="1800" dirty="0" err="1">
                <a:latin typeface="Courier"/>
              </a:rPr>
              <a:t>sp_executesql</a:t>
            </a:r>
            <a:r>
              <a:rPr sz="1800" dirty="0"/>
              <a:t> is that it allows for parameterized queries, which can help to improve performance and security by reducing the risk of SQL injection attacks. It also supports output parameters and return values, which can be useful in certain scenarios.</a:t>
            </a:r>
          </a:p>
          <a:p>
            <a:pPr lvl="0"/>
            <a:r>
              <a:rPr sz="1800" dirty="0"/>
              <a:t>To use </a:t>
            </a:r>
            <a:r>
              <a:rPr sz="1800" dirty="0" err="1">
                <a:latin typeface="Courier"/>
              </a:rPr>
              <a:t>sp_executesql</a:t>
            </a:r>
            <a:r>
              <a:rPr sz="1800" dirty="0"/>
              <a:t>, you specify the SQL statement or batch of code that you want to execute, along with any input parameters and their values. The procedure then compiles and executes the statement or batch using the specified parameters.</a:t>
            </a:r>
          </a:p>
          <a:p>
            <a:pPr lvl="0"/>
            <a:r>
              <a:rPr sz="1800" dirty="0"/>
              <a:t>Overall, </a:t>
            </a:r>
            <a:r>
              <a:rPr sz="1800" dirty="0" err="1">
                <a:latin typeface="Courier"/>
              </a:rPr>
              <a:t>sp_executesql</a:t>
            </a:r>
            <a:r>
              <a:rPr sz="1800" dirty="0"/>
              <a:t> is a powerful tool for executing dynamic SQL in SQL Server, and can be a useful alternative to the EXECUTE statement in certain situations.</a:t>
            </a:r>
            <a:endParaRPr sz="1800" dirty="0">
              <a:latin typeface="Courier"/>
            </a:endParaRPr>
          </a:p>
        </p:txBody>
      </p:sp>
      <p:sp>
        <p:nvSpPr>
          <p:cNvPr id="4" name="Title 1">
            <a:extLst>
              <a:ext uri="{FF2B5EF4-FFF2-40B4-BE49-F238E27FC236}">
                <a16:creationId xmlns:a16="http://schemas.microsoft.com/office/drawing/2014/main" id="{F2957A7C-C049-9FDC-68AA-A919006076E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Dynamic SQL using </a:t>
            </a:r>
            <a:r>
              <a:rPr lang="en-US" sz="2800" dirty="0" err="1">
                <a:solidFill>
                  <a:schemeClr val="bg1"/>
                </a:solidFill>
              </a:rPr>
              <a:t>sp_executesql</a:t>
            </a:r>
            <a:endParaRPr lang="en-IN" sz="2800" dirty="0">
              <a:solidFill>
                <a:schemeClr val="bg1"/>
              </a:solidFill>
            </a:endParaRPr>
          </a:p>
        </p:txBody>
      </p:sp>
      <p:pic>
        <p:nvPicPr>
          <p:cNvPr id="5" name="Picture 4">
            <a:extLst>
              <a:ext uri="{FF2B5EF4-FFF2-40B4-BE49-F238E27FC236}">
                <a16:creationId xmlns:a16="http://schemas.microsoft.com/office/drawing/2014/main" id="{F4406DC5-4DAF-568C-55FB-8174DC3A52D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BFAE7E4-4509-E3D9-BB61-1B2FAFA3108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97826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2"/>
            <a:ext cx="8229600" cy="3932415"/>
          </a:xfrm>
        </p:spPr>
        <p:txBody>
          <a:bodyPr>
            <a:normAutofit fontScale="92500" lnSpcReduction="10000"/>
          </a:bodyPr>
          <a:lstStyle/>
          <a:p>
            <a:pPr lvl="0" indent="0">
              <a:buNone/>
            </a:pPr>
            <a:r>
              <a:rPr sz="1100" i="1" dirty="0">
                <a:solidFill>
                  <a:srgbClr val="8F5902"/>
                </a:solidFill>
                <a:latin typeface="Courier"/>
              </a:rPr>
              <a:t>-- EXEC Demo Block</a:t>
            </a:r>
            <a:br>
              <a:rPr sz="1100" dirty="0"/>
            </a:br>
            <a:r>
              <a:rPr sz="1100" b="1" dirty="0">
                <a:solidFill>
                  <a:srgbClr val="204A87"/>
                </a:solidFill>
                <a:latin typeface="Courier"/>
              </a:rPr>
              <a:t>DECLARE</a:t>
            </a:r>
            <a:r>
              <a:rPr sz="1100" dirty="0">
                <a:latin typeface="Courier"/>
              </a:rPr>
              <a:t>  @test_id      </a:t>
            </a:r>
            <a:r>
              <a:rPr sz="1100" dirty="0">
                <a:solidFill>
                  <a:srgbClr val="204A87"/>
                </a:solidFill>
                <a:latin typeface="Courier"/>
              </a:rPr>
              <a:t>INT</a:t>
            </a:r>
            <a:br>
              <a:rPr sz="1100" dirty="0"/>
            </a:br>
            <a:r>
              <a:rPr sz="1100" dirty="0">
                <a:latin typeface="Courier"/>
              </a:rPr>
              <a:t>        ,@</a:t>
            </a:r>
            <a:r>
              <a:rPr sz="1100" dirty="0" err="1">
                <a:latin typeface="Courier"/>
              </a:rPr>
              <a:t>test_date</a:t>
            </a:r>
            <a:r>
              <a:rPr sz="1100" dirty="0">
                <a:latin typeface="Courier"/>
              </a:rPr>
              <a:t>    </a:t>
            </a:r>
            <a:r>
              <a:rPr sz="1100" dirty="0">
                <a:solidFill>
                  <a:srgbClr val="204A87"/>
                </a:solidFill>
                <a:latin typeface="Courier"/>
              </a:rPr>
              <a:t>VARCHAR</a:t>
            </a:r>
            <a:r>
              <a:rPr sz="1100" dirty="0">
                <a:latin typeface="Courier"/>
              </a:rPr>
              <a:t>(</a:t>
            </a:r>
            <a:r>
              <a:rPr sz="1100" dirty="0">
                <a:solidFill>
                  <a:srgbClr val="0000CF"/>
                </a:solidFill>
                <a:latin typeface="Courier"/>
              </a:rPr>
              <a:t>1000</a:t>
            </a:r>
            <a:r>
              <a:rPr sz="1100" dirty="0">
                <a:latin typeface="Courier"/>
              </a:rPr>
              <a:t>)</a:t>
            </a:r>
            <a:br>
              <a:rPr sz="1100" dirty="0"/>
            </a:br>
            <a:r>
              <a:rPr sz="1100" dirty="0">
                <a:latin typeface="Courier"/>
              </a:rPr>
              <a:t>        ,@</a:t>
            </a:r>
            <a:r>
              <a:rPr sz="1100" dirty="0" err="1">
                <a:latin typeface="Courier"/>
              </a:rPr>
              <a:t>test_string</a:t>
            </a:r>
            <a:r>
              <a:rPr sz="1100" dirty="0">
                <a:latin typeface="Courier"/>
              </a:rPr>
              <a:t>  </a:t>
            </a:r>
            <a:r>
              <a:rPr sz="1100" dirty="0">
                <a:solidFill>
                  <a:srgbClr val="204A87"/>
                </a:solidFill>
                <a:latin typeface="Courier"/>
              </a:rPr>
              <a:t>VARCHAR</a:t>
            </a:r>
            <a:r>
              <a:rPr sz="1100" dirty="0">
                <a:latin typeface="Courier"/>
              </a:rPr>
              <a:t>(</a:t>
            </a:r>
            <a:r>
              <a:rPr sz="1100" dirty="0">
                <a:solidFill>
                  <a:srgbClr val="0000CF"/>
                </a:solidFill>
                <a:latin typeface="Courier"/>
              </a:rPr>
              <a:t>1000</a:t>
            </a:r>
            <a:r>
              <a:rPr sz="1100" dirty="0">
                <a:latin typeface="Courier"/>
              </a:rPr>
              <a:t>)</a:t>
            </a:r>
            <a:br>
              <a:rPr sz="1100" dirty="0"/>
            </a:br>
            <a:r>
              <a:rPr sz="1100" dirty="0">
                <a:latin typeface="Courier"/>
              </a:rPr>
              <a:t>        ,@</a:t>
            </a:r>
            <a:r>
              <a:rPr sz="1100" dirty="0" err="1">
                <a:latin typeface="Courier"/>
              </a:rPr>
              <a:t>test_decimal</a:t>
            </a:r>
            <a:r>
              <a:rPr sz="1100" dirty="0">
                <a:latin typeface="Courier"/>
              </a:rPr>
              <a:t> </a:t>
            </a:r>
            <a:r>
              <a:rPr sz="1100" dirty="0">
                <a:solidFill>
                  <a:srgbClr val="204A87"/>
                </a:solidFill>
                <a:latin typeface="Courier"/>
              </a:rPr>
              <a:t>DECIMAL</a:t>
            </a:r>
            <a:r>
              <a:rPr sz="1100" dirty="0">
                <a:latin typeface="Courier"/>
              </a:rPr>
              <a:t>(</a:t>
            </a:r>
            <a:r>
              <a:rPr sz="1100" dirty="0">
                <a:solidFill>
                  <a:srgbClr val="0000CF"/>
                </a:solidFill>
                <a:latin typeface="Courier"/>
              </a:rPr>
              <a:t>10</a:t>
            </a:r>
            <a:r>
              <a:rPr sz="1100" dirty="0">
                <a:latin typeface="Courier"/>
              </a:rPr>
              <a:t>,</a:t>
            </a:r>
            <a:r>
              <a:rPr sz="1100" dirty="0">
                <a:solidFill>
                  <a:srgbClr val="0000CF"/>
                </a:solidFill>
                <a:latin typeface="Courier"/>
              </a:rPr>
              <a:t>2</a:t>
            </a:r>
            <a:r>
              <a:rPr sz="1100" dirty="0">
                <a:latin typeface="Courier"/>
              </a:rPr>
              <a:t>)</a:t>
            </a:r>
            <a:br>
              <a:rPr sz="1100" dirty="0"/>
            </a:br>
            <a:r>
              <a:rPr sz="1100" dirty="0">
                <a:latin typeface="Courier"/>
              </a:rPr>
              <a:t>        ,@</a:t>
            </a:r>
            <a:r>
              <a:rPr sz="1100" dirty="0" err="1">
                <a:latin typeface="Courier"/>
              </a:rPr>
              <a:t>sql</a:t>
            </a:r>
            <a:r>
              <a:rPr sz="1100" dirty="0">
                <a:latin typeface="Courier"/>
              </a:rPr>
              <a:t>          </a:t>
            </a:r>
            <a:r>
              <a:rPr sz="1100" dirty="0">
                <a:solidFill>
                  <a:srgbClr val="204A87"/>
                </a:solidFill>
                <a:latin typeface="Courier"/>
              </a:rPr>
              <a:t>NVARCHAR</a:t>
            </a:r>
            <a:r>
              <a:rPr sz="1100" dirty="0">
                <a:latin typeface="Courier"/>
              </a:rPr>
              <a:t>(</a:t>
            </a:r>
            <a:r>
              <a:rPr sz="1100" dirty="0">
                <a:solidFill>
                  <a:srgbClr val="0000CF"/>
                </a:solidFill>
                <a:latin typeface="Courier"/>
              </a:rPr>
              <a:t>3000</a:t>
            </a:r>
            <a:r>
              <a:rPr sz="1100" dirty="0">
                <a:latin typeface="Courier"/>
              </a:rPr>
              <a:t>)</a:t>
            </a:r>
            <a:br>
              <a:rPr sz="1100" dirty="0"/>
            </a:br>
            <a:br>
              <a:rPr sz="1100" dirty="0"/>
            </a:br>
            <a:r>
              <a:rPr sz="1100" i="1" dirty="0">
                <a:solidFill>
                  <a:srgbClr val="8F5902"/>
                </a:solidFill>
                <a:latin typeface="Courier"/>
              </a:rPr>
              <a:t>-- Assign values</a:t>
            </a:r>
            <a:br>
              <a:rPr sz="1100" dirty="0"/>
            </a:br>
            <a:r>
              <a:rPr sz="1100" b="1" dirty="0">
                <a:solidFill>
                  <a:srgbClr val="204A87"/>
                </a:solidFill>
                <a:latin typeface="Courier"/>
              </a:rPr>
              <a:t>SET</a:t>
            </a:r>
            <a:r>
              <a:rPr sz="1100" dirty="0">
                <a:latin typeface="Courier"/>
              </a:rPr>
              <a:t> @test_id      </a:t>
            </a:r>
            <a:r>
              <a:rPr sz="1100" b="1" dirty="0">
                <a:solidFill>
                  <a:srgbClr val="CE5C00"/>
                </a:solidFill>
                <a:latin typeface="Courier"/>
              </a:rPr>
              <a:t>=</a:t>
            </a:r>
            <a:r>
              <a:rPr sz="1100" dirty="0">
                <a:latin typeface="Courier"/>
              </a:rPr>
              <a:t> </a:t>
            </a:r>
            <a:r>
              <a:rPr sz="1100" dirty="0">
                <a:solidFill>
                  <a:srgbClr val="0000CF"/>
                </a:solidFill>
                <a:latin typeface="Courier"/>
              </a:rPr>
              <a:t>1</a:t>
            </a:r>
            <a:br>
              <a:rPr sz="1100" dirty="0"/>
            </a:br>
            <a:r>
              <a:rPr sz="1100" b="1" dirty="0">
                <a:solidFill>
                  <a:srgbClr val="204A87"/>
                </a:solidFill>
                <a:latin typeface="Courier"/>
              </a:rPr>
              <a:t>SET</a:t>
            </a:r>
            <a:r>
              <a:rPr sz="1100" dirty="0">
                <a:latin typeface="Courier"/>
              </a:rPr>
              <a:t> @test_date    </a:t>
            </a:r>
            <a:r>
              <a:rPr sz="1100" b="1" dirty="0">
                <a:solidFill>
                  <a:srgbClr val="CE5C00"/>
                </a:solidFill>
                <a:latin typeface="Courier"/>
              </a:rPr>
              <a:t>=</a:t>
            </a:r>
            <a:r>
              <a:rPr sz="1100" dirty="0">
                <a:latin typeface="Courier"/>
              </a:rPr>
              <a:t> </a:t>
            </a:r>
            <a:r>
              <a:rPr sz="1100" dirty="0">
                <a:solidFill>
                  <a:srgbClr val="4E9A06"/>
                </a:solidFill>
                <a:latin typeface="Courier"/>
              </a:rPr>
              <a:t>'GETDATE()'</a:t>
            </a:r>
            <a:br>
              <a:rPr sz="1100" dirty="0"/>
            </a:br>
            <a:r>
              <a:rPr sz="1100" b="1" dirty="0">
                <a:solidFill>
                  <a:srgbClr val="204A87"/>
                </a:solidFill>
                <a:latin typeface="Courier"/>
              </a:rPr>
              <a:t>SET</a:t>
            </a:r>
            <a:r>
              <a:rPr sz="1100" dirty="0">
                <a:latin typeface="Courier"/>
              </a:rPr>
              <a:t> @test_string  </a:t>
            </a:r>
            <a:r>
              <a:rPr sz="1100" b="1" dirty="0">
                <a:solidFill>
                  <a:srgbClr val="CE5C00"/>
                </a:solidFill>
                <a:latin typeface="Courier"/>
              </a:rPr>
              <a:t>=</a:t>
            </a:r>
            <a:r>
              <a:rPr sz="1100" dirty="0">
                <a:latin typeface="Courier"/>
              </a:rPr>
              <a:t> </a:t>
            </a:r>
            <a:r>
              <a:rPr sz="1100" dirty="0">
                <a:solidFill>
                  <a:srgbClr val="4E9A06"/>
                </a:solidFill>
                <a:latin typeface="Courier"/>
              </a:rPr>
              <a:t>'TEST'</a:t>
            </a:r>
            <a:br>
              <a:rPr sz="1100" dirty="0"/>
            </a:br>
            <a:r>
              <a:rPr sz="1100" b="1" dirty="0">
                <a:solidFill>
                  <a:srgbClr val="204A87"/>
                </a:solidFill>
                <a:latin typeface="Courier"/>
              </a:rPr>
              <a:t>SET</a:t>
            </a:r>
            <a:r>
              <a:rPr sz="1100" dirty="0">
                <a:latin typeface="Courier"/>
              </a:rPr>
              <a:t> @test_decimal </a:t>
            </a:r>
            <a:r>
              <a:rPr sz="1100" b="1" dirty="0">
                <a:solidFill>
                  <a:srgbClr val="CE5C00"/>
                </a:solidFill>
                <a:latin typeface="Courier"/>
              </a:rPr>
              <a:t>=</a:t>
            </a:r>
            <a:r>
              <a:rPr sz="1100" dirty="0">
                <a:latin typeface="Courier"/>
              </a:rPr>
              <a:t> </a:t>
            </a:r>
            <a:r>
              <a:rPr sz="1100" dirty="0">
                <a:solidFill>
                  <a:srgbClr val="0000CF"/>
                </a:solidFill>
                <a:latin typeface="Courier"/>
              </a:rPr>
              <a:t>10.2</a:t>
            </a:r>
            <a:br>
              <a:rPr sz="1100" dirty="0"/>
            </a:br>
            <a:br>
              <a:rPr sz="1100" dirty="0"/>
            </a:br>
            <a:r>
              <a:rPr sz="1100" i="1" dirty="0">
                <a:solidFill>
                  <a:srgbClr val="8F5902"/>
                </a:solidFill>
                <a:latin typeface="Courier"/>
              </a:rPr>
              <a:t>-- Build dynamic statement</a:t>
            </a:r>
            <a:br>
              <a:rPr sz="1100" dirty="0"/>
            </a:br>
            <a:r>
              <a:rPr sz="1100" b="1" dirty="0">
                <a:solidFill>
                  <a:srgbClr val="204A87"/>
                </a:solidFill>
                <a:latin typeface="Courier"/>
              </a:rPr>
              <a:t>SET</a:t>
            </a:r>
            <a:r>
              <a:rPr sz="1100" dirty="0">
                <a:latin typeface="Courier"/>
              </a:rPr>
              <a:t> @sql </a:t>
            </a:r>
            <a:r>
              <a:rPr sz="1100" b="1" dirty="0">
                <a:solidFill>
                  <a:srgbClr val="CE5C00"/>
                </a:solidFill>
                <a:latin typeface="Courier"/>
              </a:rPr>
              <a:t>=</a:t>
            </a:r>
            <a:r>
              <a:rPr sz="1100" dirty="0">
                <a:latin typeface="Courier"/>
              </a:rPr>
              <a:t> </a:t>
            </a:r>
            <a:r>
              <a:rPr sz="1100" dirty="0">
                <a:solidFill>
                  <a:srgbClr val="4E9A06"/>
                </a:solidFill>
                <a:latin typeface="Courier"/>
              </a:rPr>
              <a:t>'INSERT INTO </a:t>
            </a:r>
            <a:r>
              <a:rPr sz="1100" dirty="0" err="1">
                <a:solidFill>
                  <a:srgbClr val="4E9A06"/>
                </a:solidFill>
                <a:latin typeface="Courier"/>
              </a:rPr>
              <a:t>dynsql_test</a:t>
            </a:r>
            <a:r>
              <a:rPr sz="1100" dirty="0">
                <a:solidFill>
                  <a:srgbClr val="4E9A06"/>
                </a:solidFill>
                <a:latin typeface="Courier"/>
              </a:rPr>
              <a:t> VALUES( '</a:t>
            </a:r>
            <a:r>
              <a:rPr sz="1100" dirty="0">
                <a:latin typeface="Courier"/>
              </a:rPr>
              <a:t> </a:t>
            </a:r>
            <a:r>
              <a:rPr sz="1100" b="1" dirty="0">
                <a:solidFill>
                  <a:srgbClr val="CE5C00"/>
                </a:solidFill>
                <a:latin typeface="Courier"/>
              </a:rPr>
              <a:t>+</a:t>
            </a:r>
            <a:br>
              <a:rPr sz="1100" dirty="0"/>
            </a:br>
            <a:r>
              <a:rPr sz="1100" dirty="0">
                <a:latin typeface="Courier"/>
              </a:rPr>
              <a:t>           </a:t>
            </a:r>
            <a:r>
              <a:rPr sz="1100" b="1" dirty="0">
                <a:solidFill>
                  <a:srgbClr val="204A87"/>
                </a:solidFill>
                <a:latin typeface="Courier"/>
              </a:rPr>
              <a:t>CAST</a:t>
            </a:r>
            <a:r>
              <a:rPr sz="1100" dirty="0">
                <a:latin typeface="Courier"/>
              </a:rPr>
              <a:t>(@test_id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 </a:t>
            </a:r>
            <a:r>
              <a:rPr sz="1100" b="1" dirty="0">
                <a:solidFill>
                  <a:srgbClr val="CE5C00"/>
                </a:solidFill>
                <a:latin typeface="Courier"/>
              </a:rPr>
              <a:t>+</a:t>
            </a:r>
            <a:r>
              <a:rPr sz="1100" dirty="0">
                <a:solidFill>
                  <a:srgbClr val="4E9A06"/>
                </a:solidFill>
                <a:latin typeface="Courier"/>
              </a:rPr>
              <a:t>' , '</a:t>
            </a:r>
            <a:r>
              <a:rPr sz="1100" b="1" dirty="0">
                <a:solidFill>
                  <a:srgbClr val="CE5C00"/>
                </a:solidFill>
                <a:latin typeface="Courier"/>
              </a:rPr>
              <a:t>+</a:t>
            </a:r>
            <a:br>
              <a:rPr sz="1100" dirty="0"/>
            </a:br>
            <a:r>
              <a:rPr sz="1100" dirty="0">
                <a:latin typeface="Courier"/>
              </a:rPr>
              <a:t>           </a:t>
            </a:r>
            <a:r>
              <a:rPr sz="1100" b="1" dirty="0">
                <a:solidFill>
                  <a:srgbClr val="204A87"/>
                </a:solidFill>
                <a:latin typeface="Courier"/>
              </a:rPr>
              <a:t>CAST</a:t>
            </a:r>
            <a:r>
              <a:rPr sz="1100" dirty="0">
                <a:latin typeface="Courier"/>
              </a:rPr>
              <a:t>(@test_date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 </a:t>
            </a:r>
            <a:r>
              <a:rPr sz="1100" b="1" dirty="0">
                <a:solidFill>
                  <a:srgbClr val="CE5C00"/>
                </a:solidFill>
                <a:latin typeface="Courier"/>
              </a:rPr>
              <a:t>+</a:t>
            </a:r>
            <a:r>
              <a:rPr sz="1100" dirty="0">
                <a:solidFill>
                  <a:srgbClr val="4E9A06"/>
                </a:solidFill>
                <a:latin typeface="Courier"/>
              </a:rPr>
              <a:t>' , '</a:t>
            </a:r>
            <a:r>
              <a:rPr sz="1100" b="1" dirty="0">
                <a:solidFill>
                  <a:srgbClr val="CE5C00"/>
                </a:solidFill>
                <a:latin typeface="Courier"/>
              </a:rPr>
              <a:t>+</a:t>
            </a:r>
            <a:br>
              <a:rPr sz="1100" dirty="0"/>
            </a:br>
            <a:r>
              <a:rPr sz="1100" dirty="0">
                <a:latin typeface="Courier"/>
              </a:rPr>
              <a:t>           </a:t>
            </a:r>
            <a:r>
              <a:rPr sz="1100" dirty="0">
                <a:solidFill>
                  <a:srgbClr val="4E9A06"/>
                </a:solidFill>
                <a:latin typeface="Courier"/>
              </a:rPr>
              <a:t>''''</a:t>
            </a:r>
            <a:r>
              <a:rPr sz="1100" b="1" dirty="0">
                <a:solidFill>
                  <a:srgbClr val="CE5C00"/>
                </a:solidFill>
                <a:latin typeface="Courier"/>
              </a:rPr>
              <a:t>+</a:t>
            </a:r>
            <a:r>
              <a:rPr sz="1100" b="1" dirty="0">
                <a:solidFill>
                  <a:srgbClr val="204A87"/>
                </a:solidFill>
                <a:latin typeface="Courier"/>
              </a:rPr>
              <a:t>CAST</a:t>
            </a:r>
            <a:r>
              <a:rPr sz="1100" dirty="0">
                <a:latin typeface="Courier"/>
              </a:rPr>
              <a:t>(@test_string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a:t>
            </a:r>
            <a:r>
              <a:rPr sz="1100" b="1" dirty="0">
                <a:solidFill>
                  <a:srgbClr val="CE5C00"/>
                </a:solidFill>
                <a:latin typeface="Courier"/>
              </a:rPr>
              <a:t>+</a:t>
            </a:r>
            <a:r>
              <a:rPr sz="1100" dirty="0">
                <a:solidFill>
                  <a:srgbClr val="4E9A06"/>
                </a:solidFill>
                <a:latin typeface="Courier"/>
              </a:rPr>
              <a:t>''''</a:t>
            </a:r>
            <a:r>
              <a:rPr sz="1100" b="1" dirty="0">
                <a:solidFill>
                  <a:srgbClr val="CE5C00"/>
                </a:solidFill>
                <a:latin typeface="Courier"/>
              </a:rPr>
              <a:t>+</a:t>
            </a:r>
            <a:r>
              <a:rPr sz="1100" dirty="0">
                <a:solidFill>
                  <a:srgbClr val="4E9A06"/>
                </a:solidFill>
                <a:latin typeface="Courier"/>
              </a:rPr>
              <a:t>' , '</a:t>
            </a:r>
            <a:r>
              <a:rPr sz="1100" b="1" dirty="0">
                <a:solidFill>
                  <a:srgbClr val="CE5C00"/>
                </a:solidFill>
                <a:latin typeface="Courier"/>
              </a:rPr>
              <a:t>+</a:t>
            </a:r>
            <a:br>
              <a:rPr sz="1100" dirty="0"/>
            </a:br>
            <a:r>
              <a:rPr sz="1100" dirty="0">
                <a:latin typeface="Courier"/>
              </a:rPr>
              <a:t>           </a:t>
            </a:r>
            <a:r>
              <a:rPr sz="1100" b="1" dirty="0">
                <a:solidFill>
                  <a:srgbClr val="204A87"/>
                </a:solidFill>
                <a:latin typeface="Courier"/>
              </a:rPr>
              <a:t>CAST</a:t>
            </a:r>
            <a:r>
              <a:rPr sz="1100" dirty="0">
                <a:latin typeface="Courier"/>
              </a:rPr>
              <a:t>(@test_decimal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 </a:t>
            </a:r>
            <a:r>
              <a:rPr sz="1100" b="1" dirty="0">
                <a:solidFill>
                  <a:srgbClr val="CE5C00"/>
                </a:solidFill>
                <a:latin typeface="Courier"/>
              </a:rPr>
              <a:t>+</a:t>
            </a:r>
            <a:r>
              <a:rPr sz="1100" dirty="0">
                <a:latin typeface="Courier"/>
              </a:rPr>
              <a:t> </a:t>
            </a:r>
            <a:r>
              <a:rPr sz="1100" dirty="0">
                <a:solidFill>
                  <a:srgbClr val="4E9A06"/>
                </a:solidFill>
                <a:latin typeface="Courier"/>
              </a:rPr>
              <a:t>');'</a:t>
            </a:r>
            <a:br>
              <a:rPr sz="1100" dirty="0"/>
            </a:br>
            <a:r>
              <a:rPr sz="1100" dirty="0">
                <a:latin typeface="Courier"/>
              </a:rPr>
              <a:t>           </a:t>
            </a:r>
            <a:br>
              <a:rPr sz="1100" dirty="0"/>
            </a:br>
            <a:r>
              <a:rPr sz="1100" i="1" dirty="0">
                <a:solidFill>
                  <a:srgbClr val="8F5902"/>
                </a:solidFill>
                <a:latin typeface="Courier"/>
              </a:rPr>
              <a:t>-- Print the @sql statement</a:t>
            </a:r>
            <a:br>
              <a:rPr sz="1100" dirty="0"/>
            </a:br>
            <a:r>
              <a:rPr sz="1100" dirty="0">
                <a:latin typeface="Courier"/>
              </a:rPr>
              <a:t>PRINT @sql</a:t>
            </a:r>
            <a:br>
              <a:rPr sz="1100" dirty="0"/>
            </a:br>
            <a:br>
              <a:rPr sz="1100" dirty="0"/>
            </a:br>
            <a:r>
              <a:rPr sz="1100" i="1" dirty="0">
                <a:solidFill>
                  <a:srgbClr val="8F5902"/>
                </a:solidFill>
                <a:latin typeface="Courier"/>
              </a:rPr>
              <a:t>-- Execute dynamic statement</a:t>
            </a:r>
            <a:br>
              <a:rPr sz="1100" dirty="0"/>
            </a:br>
            <a:r>
              <a:rPr sz="1100" b="1" dirty="0">
                <a:solidFill>
                  <a:srgbClr val="204A87"/>
                </a:solidFill>
                <a:latin typeface="Courier"/>
              </a:rPr>
              <a:t>EXECUTE</a:t>
            </a:r>
            <a:r>
              <a:rPr sz="1100" dirty="0">
                <a:latin typeface="Courier"/>
              </a:rPr>
              <a:t> </a:t>
            </a:r>
            <a:r>
              <a:rPr sz="1100" dirty="0" err="1">
                <a:latin typeface="Courier"/>
              </a:rPr>
              <a:t>sp_executesql</a:t>
            </a:r>
            <a:r>
              <a:rPr sz="1100" dirty="0">
                <a:latin typeface="Courier"/>
              </a:rPr>
              <a:t> @sql;</a:t>
            </a:r>
            <a:br>
              <a:rPr sz="1100" dirty="0"/>
            </a:br>
            <a:r>
              <a:rPr sz="1100" dirty="0">
                <a:latin typeface="Courier"/>
              </a:rPr>
              <a:t>PRINT </a:t>
            </a:r>
            <a:r>
              <a:rPr sz="1100" dirty="0">
                <a:solidFill>
                  <a:srgbClr val="4E9A06"/>
                </a:solidFill>
                <a:latin typeface="Courier"/>
              </a:rPr>
              <a:t>'Rows Affected '</a:t>
            </a:r>
            <a:r>
              <a:rPr sz="1100" dirty="0">
                <a:latin typeface="Courier"/>
              </a:rPr>
              <a:t> </a:t>
            </a:r>
            <a:r>
              <a:rPr sz="1100" b="1" dirty="0">
                <a:solidFill>
                  <a:srgbClr val="CE5C00"/>
                </a:solidFill>
                <a:latin typeface="Courier"/>
              </a:rPr>
              <a:t>+</a:t>
            </a:r>
            <a:r>
              <a:rPr sz="1100" dirty="0">
                <a:latin typeface="Courier"/>
              </a:rPr>
              <a:t> </a:t>
            </a:r>
            <a:r>
              <a:rPr sz="1100" b="1" dirty="0">
                <a:solidFill>
                  <a:srgbClr val="204A87"/>
                </a:solidFill>
                <a:latin typeface="Courier"/>
              </a:rPr>
              <a:t>CAST</a:t>
            </a:r>
            <a:r>
              <a:rPr sz="1100" dirty="0">
                <a:latin typeface="Courier"/>
              </a:rPr>
              <a:t>(@@rowcount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a:t>
            </a:r>
          </a:p>
        </p:txBody>
      </p:sp>
      <p:sp>
        <p:nvSpPr>
          <p:cNvPr id="4" name="Title 1">
            <a:extLst>
              <a:ext uri="{FF2B5EF4-FFF2-40B4-BE49-F238E27FC236}">
                <a16:creationId xmlns:a16="http://schemas.microsoft.com/office/drawing/2014/main" id="{CC33BD94-0D17-9A72-51F2-076543F1427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Dynamic SQL using </a:t>
            </a:r>
            <a:r>
              <a:rPr lang="en-US" sz="2800" dirty="0" err="1">
                <a:solidFill>
                  <a:schemeClr val="bg1"/>
                </a:solidFill>
              </a:rPr>
              <a:t>sp_executesql</a:t>
            </a:r>
            <a:endParaRPr lang="en-IN" sz="2800" dirty="0">
              <a:solidFill>
                <a:schemeClr val="bg1"/>
              </a:solidFill>
            </a:endParaRPr>
          </a:p>
        </p:txBody>
      </p:sp>
      <p:pic>
        <p:nvPicPr>
          <p:cNvPr id="5" name="Picture 4">
            <a:extLst>
              <a:ext uri="{FF2B5EF4-FFF2-40B4-BE49-F238E27FC236}">
                <a16:creationId xmlns:a16="http://schemas.microsoft.com/office/drawing/2014/main" id="{FAA4A38A-4471-89AF-78B6-9B330BD58A5D}"/>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4DE70F3-3F63-A9CD-6FEC-F7072B37BC0D}"/>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1006561"/>
            <a:ext cx="8229600" cy="3394472"/>
          </a:xfrm>
        </p:spPr>
        <p:txBody>
          <a:bodyPr>
            <a:normAutofit/>
          </a:bodyPr>
          <a:lstStyle/>
          <a:p>
            <a:pPr lvl="0" indent="0">
              <a:buNone/>
            </a:pPr>
            <a:r>
              <a:rPr sz="1400" b="1" dirty="0">
                <a:solidFill>
                  <a:srgbClr val="204A87"/>
                </a:solidFill>
                <a:latin typeface="Courier"/>
              </a:rPr>
              <a:t>BEGIN</a:t>
            </a:r>
            <a:br>
              <a:rPr sz="1400" dirty="0"/>
            </a:br>
            <a:r>
              <a:rPr sz="1400" dirty="0">
                <a:latin typeface="Courier"/>
              </a:rPr>
              <a:t>  </a:t>
            </a:r>
            <a:r>
              <a:rPr sz="1400" b="1" dirty="0">
                <a:solidFill>
                  <a:srgbClr val="204A87"/>
                </a:solidFill>
                <a:latin typeface="Courier"/>
              </a:rPr>
              <a:t>DECLARE</a:t>
            </a:r>
            <a:r>
              <a:rPr sz="1400" dirty="0">
                <a:latin typeface="Courier"/>
              </a:rPr>
              <a:t> @sql          </a:t>
            </a:r>
            <a:r>
              <a:rPr sz="1400" dirty="0">
                <a:solidFill>
                  <a:srgbClr val="204A87"/>
                </a:solidFill>
                <a:latin typeface="Courier"/>
              </a:rPr>
              <a:t>NVARCHAR</a:t>
            </a:r>
            <a:r>
              <a:rPr sz="1400" dirty="0">
                <a:latin typeface="Courier"/>
              </a:rPr>
              <a:t>(</a:t>
            </a:r>
            <a:r>
              <a:rPr sz="1400" dirty="0">
                <a:solidFill>
                  <a:srgbClr val="0000CF"/>
                </a:solidFill>
                <a:latin typeface="Courier"/>
              </a:rPr>
              <a:t>3000</a:t>
            </a:r>
            <a:r>
              <a:rPr sz="1400" dirty="0">
                <a:latin typeface="Courier"/>
              </a:rPr>
              <a:t>)  </a:t>
            </a:r>
            <a:br>
              <a:rPr sz="1400" dirty="0"/>
            </a:br>
            <a:r>
              <a:rPr sz="1400" dirty="0">
                <a:latin typeface="Courier"/>
              </a:rPr>
              <a:t>  </a:t>
            </a:r>
            <a:r>
              <a:rPr sz="1400" b="1" dirty="0">
                <a:solidFill>
                  <a:srgbClr val="204A87"/>
                </a:solidFill>
                <a:latin typeface="Courier"/>
              </a:rPr>
              <a:t>SET</a:t>
            </a:r>
            <a:r>
              <a:rPr sz="1400" dirty="0">
                <a:latin typeface="Courier"/>
              </a:rPr>
              <a:t> @sql </a:t>
            </a:r>
            <a:r>
              <a:rPr sz="1400" b="1" dirty="0">
                <a:solidFill>
                  <a:srgbClr val="CE5C00"/>
                </a:solidFill>
                <a:latin typeface="Courier"/>
              </a:rPr>
              <a:t>=</a:t>
            </a:r>
            <a:r>
              <a:rPr sz="1400" dirty="0">
                <a:latin typeface="Courier"/>
              </a:rPr>
              <a:t> </a:t>
            </a:r>
            <a:r>
              <a:rPr sz="1400" dirty="0">
                <a:solidFill>
                  <a:srgbClr val="4E9A06"/>
                </a:solidFill>
                <a:latin typeface="Courier"/>
              </a:rPr>
              <a:t>'SELECT * FROM </a:t>
            </a:r>
            <a:r>
              <a:rPr sz="1400" dirty="0" err="1">
                <a:solidFill>
                  <a:srgbClr val="4E9A06"/>
                </a:solidFill>
                <a:latin typeface="Courier"/>
              </a:rPr>
              <a:t>dynsql_test</a:t>
            </a:r>
            <a:br>
              <a:rPr sz="1400" dirty="0"/>
            </a:br>
            <a:r>
              <a:rPr sz="1400" dirty="0">
                <a:solidFill>
                  <a:srgbClr val="4E9A06"/>
                </a:solidFill>
                <a:latin typeface="Courier"/>
              </a:rPr>
              <a:t>  WHERE </a:t>
            </a:r>
            <a:r>
              <a:rPr sz="1400" dirty="0" err="1">
                <a:solidFill>
                  <a:srgbClr val="4E9A06"/>
                </a:solidFill>
                <a:latin typeface="Courier"/>
              </a:rPr>
              <a:t>test_id</a:t>
            </a:r>
            <a:r>
              <a:rPr sz="1400" dirty="0">
                <a:solidFill>
                  <a:srgbClr val="4E9A06"/>
                </a:solidFill>
                <a:latin typeface="Courier"/>
              </a:rPr>
              <a:t> = '</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CAST</a:t>
            </a:r>
            <a:r>
              <a:rPr sz="1400" dirty="0">
                <a:latin typeface="Courier"/>
              </a:rPr>
              <a:t>(</a:t>
            </a:r>
            <a:r>
              <a:rPr sz="1400" dirty="0">
                <a:solidFill>
                  <a:srgbClr val="0000CF"/>
                </a:solidFill>
                <a:latin typeface="Courier"/>
              </a:rPr>
              <a:t>1</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a:t>
            </a:r>
            <a:br>
              <a:rPr sz="1400" dirty="0"/>
            </a:br>
            <a:r>
              <a:rPr sz="1400" dirty="0">
                <a:latin typeface="Courier"/>
              </a:rPr>
              <a:t>  </a:t>
            </a:r>
            <a:r>
              <a:rPr sz="1400" b="1" dirty="0">
                <a:solidFill>
                  <a:srgbClr val="CE5C00"/>
                </a:solidFill>
                <a:latin typeface="Courier"/>
              </a:rPr>
              <a:t>+</a:t>
            </a:r>
            <a:r>
              <a:rPr sz="1400" dirty="0">
                <a:latin typeface="Courier"/>
              </a:rPr>
              <a:t> </a:t>
            </a:r>
            <a:r>
              <a:rPr sz="1400" dirty="0">
                <a:solidFill>
                  <a:srgbClr val="4E9A06"/>
                </a:solidFill>
                <a:latin typeface="Courier"/>
              </a:rPr>
              <a:t>' AND </a:t>
            </a:r>
            <a:r>
              <a:rPr sz="1400" dirty="0" err="1">
                <a:solidFill>
                  <a:srgbClr val="4E9A06"/>
                </a:solidFill>
                <a:latin typeface="Courier"/>
              </a:rPr>
              <a:t>test_date</a:t>
            </a:r>
            <a:r>
              <a:rPr sz="1400" dirty="0">
                <a:solidFill>
                  <a:srgbClr val="4E9A06"/>
                </a:solidFill>
                <a:latin typeface="Courier"/>
              </a:rPr>
              <a:t> &gt;= GETDATE()-2'</a:t>
            </a:r>
            <a:r>
              <a:rPr sz="1400" dirty="0">
                <a:latin typeface="Courier"/>
              </a:rPr>
              <a:t>;</a:t>
            </a:r>
            <a:br>
              <a:rPr sz="1400" dirty="0"/>
            </a:br>
            <a:r>
              <a:rPr sz="1400" dirty="0">
                <a:latin typeface="Courier"/>
              </a:rPr>
              <a:t>  </a:t>
            </a:r>
            <a:br>
              <a:rPr sz="1400" dirty="0"/>
            </a:br>
            <a:r>
              <a:rPr sz="1400" dirty="0">
                <a:latin typeface="Courier"/>
              </a:rPr>
              <a:t>  </a:t>
            </a:r>
            <a:r>
              <a:rPr sz="1400" b="1" dirty="0">
                <a:solidFill>
                  <a:srgbClr val="204A87"/>
                </a:solidFill>
                <a:latin typeface="Courier"/>
              </a:rPr>
              <a:t>EXEC</a:t>
            </a:r>
            <a:r>
              <a:rPr sz="1400" dirty="0">
                <a:latin typeface="Courier"/>
              </a:rPr>
              <a:t>(@sql)</a:t>
            </a:r>
            <a:br>
              <a:rPr sz="1400" dirty="0"/>
            </a:br>
            <a:r>
              <a:rPr sz="1400" dirty="0">
                <a:latin typeface="Courier"/>
              </a:rPr>
              <a:t>  PRINT </a:t>
            </a:r>
            <a:r>
              <a:rPr sz="1400" dirty="0">
                <a:solidFill>
                  <a:srgbClr val="4E9A06"/>
                </a:solidFill>
                <a:latin typeface="Courier"/>
              </a:rPr>
              <a:t>'Rows Affected '</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CAST</a:t>
            </a:r>
            <a:r>
              <a:rPr sz="1400" dirty="0">
                <a:latin typeface="Courier"/>
              </a:rPr>
              <a:t>(@@rowcount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a:t>
            </a:r>
            <a:br>
              <a:rPr sz="1400" dirty="0"/>
            </a:br>
            <a:r>
              <a:rPr sz="1400" b="1" dirty="0">
                <a:solidFill>
                  <a:srgbClr val="204A87"/>
                </a:solidFill>
                <a:latin typeface="Courier"/>
              </a:rPr>
              <a:t>END</a:t>
            </a:r>
            <a:r>
              <a:rPr sz="1400" dirty="0">
                <a:latin typeface="Courier"/>
              </a:rPr>
              <a:t>;</a:t>
            </a:r>
          </a:p>
        </p:txBody>
      </p:sp>
      <p:sp>
        <p:nvSpPr>
          <p:cNvPr id="4" name="Title 1">
            <a:extLst>
              <a:ext uri="{FF2B5EF4-FFF2-40B4-BE49-F238E27FC236}">
                <a16:creationId xmlns:a16="http://schemas.microsoft.com/office/drawing/2014/main" id="{A39C5A1D-85E3-9977-DBCA-E65779D6A26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Dynamic SQL with SELECT Statement</a:t>
            </a:r>
            <a:endParaRPr lang="en-IN" sz="2800" dirty="0">
              <a:solidFill>
                <a:schemeClr val="bg1"/>
              </a:solidFill>
            </a:endParaRPr>
          </a:p>
        </p:txBody>
      </p:sp>
      <p:pic>
        <p:nvPicPr>
          <p:cNvPr id="5" name="Picture 4">
            <a:extLst>
              <a:ext uri="{FF2B5EF4-FFF2-40B4-BE49-F238E27FC236}">
                <a16:creationId xmlns:a16="http://schemas.microsoft.com/office/drawing/2014/main" id="{E11137D5-FED1-A883-8B1C-29562C88B79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8A49AD3-DC1E-4EC0-6AF3-B903104AB77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34">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915</Words>
  <Application>Microsoft Office PowerPoint</Application>
  <PresentationFormat>On-screen Show (16:9)</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2025-08-13T10:22:17Z</dcterms:created>
  <dcterms:modified xsi:type="dcterms:W3CDTF">2025-08-13T10:31:55Z</dcterms:modified>
</cp:coreProperties>
</file>