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0" r:id="rId5"/>
    <p:sldId id="258" r:id="rId6"/>
    <p:sldId id="261"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99" d="100"/>
          <a:sy n="99" d="100"/>
        </p:scale>
        <p:origin x="922" y="72"/>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8/13/2025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sqlserver.png">
            <a:extLst>
              <a:ext uri="{FF2B5EF4-FFF2-40B4-BE49-F238E27FC236}">
                <a16:creationId xmlns:a16="http://schemas.microsoft.com/office/drawing/2014/main" id="{77F47151-BE98-FDA8-A555-05A3E6125F01}"/>
              </a:ext>
            </a:extLst>
          </p:cNvPr>
          <p:cNvPicPr>
            <a:picLocks noGrp="1" noChangeAspect="1"/>
          </p:cNvPicPr>
          <p:nvPr/>
        </p:nvPicPr>
        <p:blipFill>
          <a:blip r:embed="rId2"/>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2BF0F-5D10-0021-5C4A-88239FE682E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AB6ED6-24C4-1BC1-8504-3E7C017E9715}"/>
              </a:ext>
            </a:extLst>
          </p:cNvPr>
          <p:cNvSpPr>
            <a:spLocks noGrp="1"/>
          </p:cNvSpPr>
          <p:nvPr>
            <p:ph idx="1"/>
          </p:nvPr>
        </p:nvSpPr>
        <p:spPr>
          <a:xfrm>
            <a:off x="457200" y="874514"/>
            <a:ext cx="8229600" cy="3394472"/>
          </a:xfrm>
        </p:spPr>
        <p:txBody>
          <a:bodyPr>
            <a:normAutofit/>
          </a:bodyPr>
          <a:lstStyle/>
          <a:p>
            <a:pPr lvl="0"/>
            <a:r>
              <a:rPr sz="1800" dirty="0"/>
              <a:t>In SQL Server, exceptions (also known as errors) can occur during the execution of SQL statements.</a:t>
            </a:r>
          </a:p>
          <a:p>
            <a:pPr lvl="0"/>
            <a:r>
              <a:rPr sz="1800" dirty="0"/>
              <a:t>To handle these exceptions, you can use the </a:t>
            </a:r>
            <a:r>
              <a:rPr sz="1800" dirty="0">
                <a:latin typeface="Courier"/>
              </a:rPr>
              <a:t>TRY...CATCH</a:t>
            </a:r>
            <a:r>
              <a:rPr sz="1800" dirty="0"/>
              <a:t> block.</a:t>
            </a:r>
          </a:p>
        </p:txBody>
      </p:sp>
      <p:sp>
        <p:nvSpPr>
          <p:cNvPr id="4" name="Title 1">
            <a:extLst>
              <a:ext uri="{FF2B5EF4-FFF2-40B4-BE49-F238E27FC236}">
                <a16:creationId xmlns:a16="http://schemas.microsoft.com/office/drawing/2014/main" id="{0FF355D5-744C-F942-F7B2-F6DF19D81D4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Handling Exceptions</a:t>
            </a:r>
          </a:p>
        </p:txBody>
      </p:sp>
      <p:pic>
        <p:nvPicPr>
          <p:cNvPr id="5" name="Picture 4">
            <a:extLst>
              <a:ext uri="{FF2B5EF4-FFF2-40B4-BE49-F238E27FC236}">
                <a16:creationId xmlns:a16="http://schemas.microsoft.com/office/drawing/2014/main" id="{F63C196B-7F43-6653-678F-6F475618CC69}"/>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50F0E2D9-E90C-51E8-7887-338293231F5C}"/>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3025151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3"/>
          </a:xfrm>
        </p:spPr>
        <p:txBody>
          <a:bodyPr>
            <a:normAutofit lnSpcReduction="10000"/>
          </a:bodyPr>
          <a:lstStyle/>
          <a:p>
            <a:pPr marL="0" lvl="0" indent="0">
              <a:spcBef>
                <a:spcPts val="3000"/>
              </a:spcBef>
              <a:buNone/>
            </a:pPr>
            <a:r>
              <a:rPr sz="1800" b="1" dirty="0"/>
              <a:t>Example:</a:t>
            </a:r>
          </a:p>
          <a:p>
            <a:pPr marL="0" lvl="0" indent="0">
              <a:buNone/>
            </a:pPr>
            <a:r>
              <a:rPr sz="1800" dirty="0"/>
              <a:t>Suppose you have an </a:t>
            </a:r>
            <a:r>
              <a:rPr sz="1800" dirty="0">
                <a:latin typeface="Courier"/>
              </a:rPr>
              <a:t>emp</a:t>
            </a:r>
            <a:r>
              <a:rPr sz="1800" dirty="0"/>
              <a:t> table with a primary key on the </a:t>
            </a:r>
            <a:r>
              <a:rPr sz="1800" dirty="0" err="1">
                <a:latin typeface="Courier"/>
              </a:rPr>
              <a:t>empno</a:t>
            </a:r>
            <a:r>
              <a:rPr sz="1800" dirty="0"/>
              <a:t> column. You want to insert a new employee, but you need to ensure that the employee ID does not already exist in the table.</a:t>
            </a:r>
          </a:p>
          <a:p>
            <a:pPr lvl="0" indent="0">
              <a:buNone/>
            </a:pPr>
            <a:r>
              <a:rPr sz="1100" i="1" dirty="0">
                <a:solidFill>
                  <a:srgbClr val="8F5902"/>
                </a:solidFill>
                <a:latin typeface="Courier"/>
              </a:rPr>
              <a:t>-- Preventing Insertion of Duplicate Employee IDs</a:t>
            </a:r>
            <a:br>
              <a:rPr sz="1100" dirty="0"/>
            </a:br>
            <a:r>
              <a:rPr sz="1100" b="1" dirty="0">
                <a:solidFill>
                  <a:srgbClr val="204A87"/>
                </a:solidFill>
                <a:latin typeface="Courier"/>
              </a:rPr>
              <a:t>BEGIN</a:t>
            </a:r>
            <a:r>
              <a:rPr sz="1100" dirty="0">
                <a:latin typeface="Courier"/>
              </a:rPr>
              <a:t> TRY</a:t>
            </a:r>
            <a:br>
              <a:rPr sz="1100" dirty="0"/>
            </a:br>
            <a:r>
              <a:rPr sz="1100" dirty="0">
                <a:latin typeface="Courier"/>
              </a:rPr>
              <a:t>    </a:t>
            </a:r>
            <a:r>
              <a:rPr sz="1100" i="1" dirty="0">
                <a:solidFill>
                  <a:srgbClr val="8F5902"/>
                </a:solidFill>
                <a:latin typeface="Courier"/>
              </a:rPr>
              <a:t>-- Attempt to insert a new employee with an existing </a:t>
            </a:r>
            <a:r>
              <a:rPr sz="1100" i="1" dirty="0" err="1">
                <a:solidFill>
                  <a:srgbClr val="8F5902"/>
                </a:solidFill>
                <a:latin typeface="Courier"/>
              </a:rPr>
              <a:t>emp_id</a:t>
            </a:r>
            <a:br>
              <a:rPr sz="1100" dirty="0"/>
            </a:br>
            <a:r>
              <a:rPr sz="1100" dirty="0">
                <a:latin typeface="Courier"/>
              </a:rPr>
              <a:t>    </a:t>
            </a:r>
            <a:r>
              <a:rPr sz="1100" b="1" dirty="0">
                <a:solidFill>
                  <a:srgbClr val="204A87"/>
                </a:solidFill>
                <a:latin typeface="Courier"/>
              </a:rPr>
              <a:t>INSERT</a:t>
            </a:r>
            <a:r>
              <a:rPr sz="1100" dirty="0">
                <a:latin typeface="Courier"/>
              </a:rPr>
              <a:t> </a:t>
            </a:r>
            <a:r>
              <a:rPr sz="1100" b="1" dirty="0">
                <a:solidFill>
                  <a:srgbClr val="204A87"/>
                </a:solidFill>
                <a:latin typeface="Courier"/>
              </a:rPr>
              <a:t>INTO</a:t>
            </a:r>
            <a:r>
              <a:rPr sz="1100" dirty="0">
                <a:latin typeface="Courier"/>
              </a:rPr>
              <a:t> emp (</a:t>
            </a:r>
            <a:r>
              <a:rPr sz="1100" dirty="0" err="1">
                <a:latin typeface="Courier"/>
              </a:rPr>
              <a:t>emp_id</a:t>
            </a:r>
            <a:r>
              <a:rPr sz="1100" dirty="0">
                <a:latin typeface="Courier"/>
              </a:rPr>
              <a:t>, </a:t>
            </a:r>
            <a:r>
              <a:rPr sz="1100" dirty="0" err="1">
                <a:latin typeface="Courier"/>
              </a:rPr>
              <a:t>emp_name</a:t>
            </a:r>
            <a:r>
              <a:rPr sz="1100" dirty="0">
                <a:latin typeface="Courier"/>
              </a:rPr>
              <a:t>, </a:t>
            </a:r>
            <a:r>
              <a:rPr sz="1100" dirty="0" err="1">
                <a:latin typeface="Courier"/>
              </a:rPr>
              <a:t>job_title</a:t>
            </a:r>
            <a:r>
              <a:rPr sz="1100" dirty="0">
                <a:latin typeface="Courier"/>
              </a:rPr>
              <a:t>, </a:t>
            </a:r>
            <a:r>
              <a:rPr sz="1100" dirty="0" err="1">
                <a:latin typeface="Courier"/>
              </a:rPr>
              <a:t>dept_id</a:t>
            </a:r>
            <a:r>
              <a:rPr sz="1100" dirty="0">
                <a:latin typeface="Courier"/>
              </a:rPr>
              <a:t>)</a:t>
            </a:r>
            <a:br>
              <a:rPr sz="1100" dirty="0"/>
            </a:br>
            <a:r>
              <a:rPr sz="1100" dirty="0">
                <a:latin typeface="Courier"/>
              </a:rPr>
              <a:t>    </a:t>
            </a:r>
            <a:r>
              <a:rPr sz="1100" b="1" dirty="0">
                <a:solidFill>
                  <a:srgbClr val="204A87"/>
                </a:solidFill>
                <a:latin typeface="Courier"/>
              </a:rPr>
              <a:t>VALUES</a:t>
            </a:r>
            <a:r>
              <a:rPr sz="1100" dirty="0">
                <a:latin typeface="Courier"/>
              </a:rPr>
              <a:t> (</a:t>
            </a:r>
            <a:r>
              <a:rPr sz="1100" dirty="0">
                <a:solidFill>
                  <a:srgbClr val="0000CF"/>
                </a:solidFill>
                <a:latin typeface="Courier"/>
              </a:rPr>
              <a:t>1</a:t>
            </a:r>
            <a:r>
              <a:rPr sz="1100" dirty="0">
                <a:latin typeface="Courier"/>
              </a:rPr>
              <a:t>, </a:t>
            </a:r>
            <a:r>
              <a:rPr sz="1100" dirty="0">
                <a:solidFill>
                  <a:srgbClr val="4E9A06"/>
                </a:solidFill>
                <a:latin typeface="Courier"/>
              </a:rPr>
              <a:t>'John Doe'</a:t>
            </a:r>
            <a:r>
              <a:rPr sz="1100" dirty="0">
                <a:latin typeface="Courier"/>
              </a:rPr>
              <a:t>, </a:t>
            </a:r>
            <a:r>
              <a:rPr sz="1100" dirty="0">
                <a:solidFill>
                  <a:srgbClr val="4E9A06"/>
                </a:solidFill>
                <a:latin typeface="Courier"/>
              </a:rPr>
              <a:t>'Software Engineer'</a:t>
            </a:r>
            <a:r>
              <a:rPr sz="1100" dirty="0">
                <a:latin typeface="Courier"/>
              </a:rPr>
              <a:t>, </a:t>
            </a:r>
            <a:r>
              <a:rPr sz="1100" dirty="0">
                <a:solidFill>
                  <a:srgbClr val="0000CF"/>
                </a:solidFill>
                <a:latin typeface="Courier"/>
              </a:rPr>
              <a:t>1</a:t>
            </a:r>
            <a:r>
              <a:rPr sz="1100" dirty="0">
                <a:latin typeface="Courier"/>
              </a:rPr>
              <a:t>);</a:t>
            </a:r>
            <a:br>
              <a:rPr sz="1100" dirty="0"/>
            </a:br>
            <a:r>
              <a:rPr sz="1100" b="1" dirty="0">
                <a:solidFill>
                  <a:srgbClr val="204A87"/>
                </a:solidFill>
                <a:latin typeface="Courier"/>
              </a:rPr>
              <a:t>END</a:t>
            </a:r>
            <a:r>
              <a:rPr sz="1100" dirty="0">
                <a:latin typeface="Courier"/>
              </a:rPr>
              <a:t> TRY</a:t>
            </a:r>
            <a:br>
              <a:rPr sz="1100" dirty="0"/>
            </a:br>
            <a:r>
              <a:rPr sz="1100" b="1" dirty="0">
                <a:solidFill>
                  <a:srgbClr val="204A87"/>
                </a:solidFill>
                <a:latin typeface="Courier"/>
              </a:rPr>
              <a:t>BEGIN</a:t>
            </a:r>
            <a:r>
              <a:rPr sz="1100" dirty="0">
                <a:latin typeface="Courier"/>
              </a:rPr>
              <a:t> CATCH</a:t>
            </a:r>
            <a:br>
              <a:rPr sz="1100" dirty="0"/>
            </a:br>
            <a:r>
              <a:rPr sz="1100" dirty="0">
                <a:latin typeface="Courier"/>
              </a:rPr>
              <a:t>    </a:t>
            </a:r>
            <a:r>
              <a:rPr sz="1100" b="1" dirty="0">
                <a:solidFill>
                  <a:srgbClr val="204A87"/>
                </a:solidFill>
                <a:latin typeface="Courier"/>
              </a:rPr>
              <a:t>IF</a:t>
            </a:r>
            <a:r>
              <a:rPr sz="1100" dirty="0">
                <a:latin typeface="Courier"/>
              </a:rPr>
              <a:t> ERROR_NUMBER() </a:t>
            </a:r>
            <a:r>
              <a:rPr sz="1100" b="1" dirty="0">
                <a:solidFill>
                  <a:srgbClr val="CE5C00"/>
                </a:solidFill>
                <a:latin typeface="Courier"/>
              </a:rPr>
              <a:t>=</a:t>
            </a:r>
            <a:r>
              <a:rPr sz="1100" dirty="0">
                <a:latin typeface="Courier"/>
              </a:rPr>
              <a:t> </a:t>
            </a:r>
            <a:r>
              <a:rPr sz="1100" dirty="0">
                <a:solidFill>
                  <a:srgbClr val="0000CF"/>
                </a:solidFill>
                <a:latin typeface="Courier"/>
              </a:rPr>
              <a:t>2627</a:t>
            </a:r>
            <a:r>
              <a:rPr sz="1100" dirty="0">
                <a:latin typeface="Courier"/>
              </a:rPr>
              <a:t>  </a:t>
            </a:r>
            <a:r>
              <a:rPr sz="1100" i="1" dirty="0">
                <a:solidFill>
                  <a:srgbClr val="8F5902"/>
                </a:solidFill>
                <a:latin typeface="Courier"/>
              </a:rPr>
              <a:t>-- Error number for a duplicate key violation</a:t>
            </a:r>
            <a:br>
              <a:rPr sz="1100" dirty="0"/>
            </a:br>
            <a:r>
              <a:rPr sz="1100" dirty="0">
                <a:latin typeface="Courier"/>
              </a:rPr>
              <a:t>        </a:t>
            </a:r>
            <a:r>
              <a:rPr sz="1100" b="1" dirty="0">
                <a:solidFill>
                  <a:srgbClr val="204A87"/>
                </a:solidFill>
                <a:latin typeface="Courier"/>
              </a:rPr>
              <a:t>BEGIN</a:t>
            </a:r>
            <a:br>
              <a:rPr sz="1100" dirty="0"/>
            </a:br>
            <a:r>
              <a:rPr sz="1100" dirty="0">
                <a:latin typeface="Courier"/>
              </a:rPr>
              <a:t>            PRINT </a:t>
            </a:r>
            <a:r>
              <a:rPr sz="1100" dirty="0">
                <a:solidFill>
                  <a:srgbClr val="4E9A06"/>
                </a:solidFill>
                <a:latin typeface="Courier"/>
              </a:rPr>
              <a:t>'Error: Cannot insert duplicate employee ID.'</a:t>
            </a:r>
            <a:r>
              <a:rPr sz="1100" dirty="0">
                <a:latin typeface="Courier"/>
              </a:rPr>
              <a:t>;</a:t>
            </a:r>
            <a:br>
              <a:rPr sz="1100" dirty="0"/>
            </a:br>
            <a:r>
              <a:rPr sz="1100" dirty="0">
                <a:latin typeface="Courier"/>
              </a:rPr>
              <a:t>        </a:t>
            </a:r>
            <a:r>
              <a:rPr sz="1100" b="1" dirty="0">
                <a:solidFill>
                  <a:srgbClr val="204A87"/>
                </a:solidFill>
                <a:latin typeface="Courier"/>
              </a:rPr>
              <a:t>END</a:t>
            </a:r>
            <a:br>
              <a:rPr sz="1100" dirty="0"/>
            </a:br>
            <a:r>
              <a:rPr sz="1100" dirty="0">
                <a:latin typeface="Courier"/>
              </a:rPr>
              <a:t>    </a:t>
            </a:r>
            <a:r>
              <a:rPr sz="1100" b="1" dirty="0">
                <a:solidFill>
                  <a:srgbClr val="204A87"/>
                </a:solidFill>
                <a:latin typeface="Courier"/>
              </a:rPr>
              <a:t>ELSE</a:t>
            </a:r>
            <a:br>
              <a:rPr sz="1100" dirty="0"/>
            </a:br>
            <a:r>
              <a:rPr sz="1100" dirty="0">
                <a:latin typeface="Courier"/>
              </a:rPr>
              <a:t>        </a:t>
            </a:r>
            <a:r>
              <a:rPr sz="1100" b="1" dirty="0">
                <a:solidFill>
                  <a:srgbClr val="204A87"/>
                </a:solidFill>
                <a:latin typeface="Courier"/>
              </a:rPr>
              <a:t>BEGIN</a:t>
            </a:r>
            <a:br>
              <a:rPr sz="1100" dirty="0"/>
            </a:br>
            <a:r>
              <a:rPr sz="1100" dirty="0">
                <a:latin typeface="Courier"/>
              </a:rPr>
              <a:t>            PRINT </a:t>
            </a:r>
            <a:r>
              <a:rPr sz="1100" dirty="0">
                <a:solidFill>
                  <a:srgbClr val="4E9A06"/>
                </a:solidFill>
                <a:latin typeface="Courier"/>
              </a:rPr>
              <a:t>'An unexpected error occurred. Error number: '</a:t>
            </a:r>
            <a:r>
              <a:rPr sz="1100" dirty="0">
                <a:latin typeface="Courier"/>
              </a:rPr>
              <a:t> </a:t>
            </a:r>
            <a:r>
              <a:rPr sz="1100" b="1" dirty="0">
                <a:solidFill>
                  <a:srgbClr val="CE5C00"/>
                </a:solidFill>
                <a:latin typeface="Courier"/>
              </a:rPr>
              <a:t>+</a:t>
            </a:r>
            <a:r>
              <a:rPr sz="1100" dirty="0">
                <a:latin typeface="Courier"/>
              </a:rPr>
              <a:t> </a:t>
            </a:r>
            <a:r>
              <a:rPr sz="1100" b="1" dirty="0">
                <a:solidFill>
                  <a:srgbClr val="204A87"/>
                </a:solidFill>
                <a:latin typeface="Courier"/>
              </a:rPr>
              <a:t>CAST</a:t>
            </a:r>
            <a:r>
              <a:rPr sz="1100" dirty="0">
                <a:latin typeface="Courier"/>
              </a:rPr>
              <a:t>(ERROR_NUMBER() </a:t>
            </a:r>
            <a:r>
              <a:rPr sz="1100" b="1" dirty="0">
                <a:solidFill>
                  <a:srgbClr val="204A87"/>
                </a:solidFill>
                <a:latin typeface="Courier"/>
              </a:rPr>
              <a:t>AS</a:t>
            </a:r>
            <a:r>
              <a:rPr sz="1100" dirty="0">
                <a:latin typeface="Courier"/>
              </a:rPr>
              <a:t> </a:t>
            </a:r>
            <a:r>
              <a:rPr sz="1100" dirty="0">
                <a:solidFill>
                  <a:srgbClr val="204A87"/>
                </a:solidFill>
                <a:latin typeface="Courier"/>
              </a:rPr>
              <a:t>VARCHAR</a:t>
            </a:r>
            <a:r>
              <a:rPr sz="1100" dirty="0">
                <a:latin typeface="Courier"/>
              </a:rPr>
              <a:t>);</a:t>
            </a:r>
            <a:br>
              <a:rPr sz="1100" dirty="0"/>
            </a:br>
            <a:r>
              <a:rPr sz="1100" dirty="0">
                <a:latin typeface="Courier"/>
              </a:rPr>
              <a:t>        </a:t>
            </a:r>
            <a:r>
              <a:rPr sz="1100" b="1" dirty="0">
                <a:solidFill>
                  <a:srgbClr val="204A87"/>
                </a:solidFill>
                <a:latin typeface="Courier"/>
              </a:rPr>
              <a:t>END</a:t>
            </a:r>
            <a:br>
              <a:rPr sz="1100" dirty="0"/>
            </a:br>
            <a:r>
              <a:rPr sz="1100" b="1" dirty="0" err="1">
                <a:solidFill>
                  <a:srgbClr val="204A87"/>
                </a:solidFill>
                <a:latin typeface="Courier"/>
              </a:rPr>
              <a:t>END</a:t>
            </a:r>
            <a:r>
              <a:rPr sz="1100" dirty="0">
                <a:latin typeface="Courier"/>
              </a:rPr>
              <a:t> CATCH</a:t>
            </a:r>
            <a:endParaRPr sz="1800" dirty="0"/>
          </a:p>
        </p:txBody>
      </p:sp>
      <p:sp>
        <p:nvSpPr>
          <p:cNvPr id="4" name="Title 1">
            <a:extLst>
              <a:ext uri="{FF2B5EF4-FFF2-40B4-BE49-F238E27FC236}">
                <a16:creationId xmlns:a16="http://schemas.microsoft.com/office/drawing/2014/main" id="{6345A836-4949-888E-BF54-17A64959B1A7}"/>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Handling Exceptions</a:t>
            </a:r>
          </a:p>
        </p:txBody>
      </p:sp>
      <p:pic>
        <p:nvPicPr>
          <p:cNvPr id="5" name="Picture 4">
            <a:extLst>
              <a:ext uri="{FF2B5EF4-FFF2-40B4-BE49-F238E27FC236}">
                <a16:creationId xmlns:a16="http://schemas.microsoft.com/office/drawing/2014/main" id="{736FB165-A732-46E2-3040-3C56F75AD81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A3BB745B-8506-DDE0-A3D9-8F2EDC761A39}"/>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13A1F-E8FB-F089-A14A-14681CB0C5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C23527-9D25-D726-8371-89A48C327484}"/>
              </a:ext>
            </a:extLst>
          </p:cNvPr>
          <p:cNvSpPr>
            <a:spLocks noGrp="1"/>
          </p:cNvSpPr>
          <p:nvPr>
            <p:ph idx="1"/>
          </p:nvPr>
        </p:nvSpPr>
        <p:spPr>
          <a:xfrm>
            <a:off x="457200" y="874514"/>
            <a:ext cx="8229600" cy="3920686"/>
          </a:xfrm>
        </p:spPr>
        <p:txBody>
          <a:bodyPr>
            <a:normAutofit lnSpcReduction="10000"/>
          </a:bodyPr>
          <a:lstStyle/>
          <a:p>
            <a:pPr lvl="0"/>
            <a:r>
              <a:rPr sz="1800" dirty="0"/>
              <a:t>We use a </a:t>
            </a:r>
            <a:r>
              <a:rPr sz="1800" dirty="0">
                <a:latin typeface="Courier"/>
              </a:rPr>
              <a:t>TRY...CATCH</a:t>
            </a:r>
            <a:r>
              <a:rPr sz="1800" dirty="0"/>
              <a:t> block to handle exceptions.</a:t>
            </a:r>
          </a:p>
          <a:p>
            <a:pPr lvl="0"/>
            <a:r>
              <a:rPr sz="1800" dirty="0"/>
              <a:t>Inside the TRY block, we attempt to insert a new employee into the emp table.</a:t>
            </a:r>
          </a:p>
          <a:p>
            <a:pPr lvl="0"/>
            <a:r>
              <a:rPr sz="1800" dirty="0"/>
              <a:t>If an error occurs (such as a duplicate key violation), the execution is transferred to the CATCH block.</a:t>
            </a:r>
          </a:p>
          <a:p>
            <a:pPr lvl="0"/>
            <a:r>
              <a:rPr sz="1800" dirty="0"/>
              <a:t>Inside the CATCH block, we check the error number using the ERROR_NUMBER() function.</a:t>
            </a:r>
          </a:p>
          <a:p>
            <a:pPr lvl="0"/>
            <a:r>
              <a:rPr sz="1800" dirty="0"/>
              <a:t>If the error number is 2627 (which corresponds to a duplicate key violation), we print a message indicating that a duplicate employee ID cannot be inserted.</a:t>
            </a:r>
          </a:p>
          <a:p>
            <a:pPr lvl="0"/>
            <a:r>
              <a:rPr sz="1800" dirty="0"/>
              <a:t>If a different error occurs, we print a generic message along with the error number.</a:t>
            </a:r>
          </a:p>
          <a:p>
            <a:pPr lvl="0"/>
            <a:r>
              <a:rPr sz="1800" dirty="0"/>
              <a:t>By using the </a:t>
            </a:r>
            <a:r>
              <a:rPr sz="1800" dirty="0">
                <a:latin typeface="Courier"/>
              </a:rPr>
              <a:t>TRY...CATCH</a:t>
            </a:r>
            <a:r>
              <a:rPr sz="1800" dirty="0"/>
              <a:t> block, we can gracefully handle errors and provide meaningful feedback to the user or the application. This approach is useful for maintaining data integrity and ensuring that the database operations are performed correctly.</a:t>
            </a:r>
          </a:p>
        </p:txBody>
      </p:sp>
      <p:sp>
        <p:nvSpPr>
          <p:cNvPr id="4" name="Title 1">
            <a:extLst>
              <a:ext uri="{FF2B5EF4-FFF2-40B4-BE49-F238E27FC236}">
                <a16:creationId xmlns:a16="http://schemas.microsoft.com/office/drawing/2014/main" id="{1EC586AB-368F-5BAA-4A64-DFCD705A23B9}"/>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Handling Exceptions</a:t>
            </a:r>
          </a:p>
        </p:txBody>
      </p:sp>
      <p:pic>
        <p:nvPicPr>
          <p:cNvPr id="5" name="Picture 4">
            <a:extLst>
              <a:ext uri="{FF2B5EF4-FFF2-40B4-BE49-F238E27FC236}">
                <a16:creationId xmlns:a16="http://schemas.microsoft.com/office/drawing/2014/main" id="{672BE51E-F5AA-F495-2D8F-B36092725BD5}"/>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05E161AC-DC14-CFDF-C4BF-B48E38AA0C5F}"/>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421055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3"/>
          </a:xfrm>
        </p:spPr>
        <p:txBody>
          <a:bodyPr>
            <a:normAutofit fontScale="92500" lnSpcReduction="10000"/>
          </a:bodyPr>
          <a:lstStyle/>
          <a:p>
            <a:pPr lvl="0"/>
            <a:r>
              <a:rPr sz="1800" dirty="0"/>
              <a:t>Error functions are used within a </a:t>
            </a:r>
            <a:r>
              <a:rPr sz="1800" dirty="0">
                <a:latin typeface="Courier"/>
              </a:rPr>
              <a:t>CATCH</a:t>
            </a:r>
            <a:r>
              <a:rPr sz="1800" dirty="0"/>
              <a:t> block to retrieve information about the error that caused the TRY block to transfer control to the </a:t>
            </a:r>
            <a:r>
              <a:rPr sz="1800" dirty="0">
                <a:latin typeface="Courier"/>
              </a:rPr>
              <a:t>CATCH</a:t>
            </a:r>
            <a:r>
              <a:rPr sz="1800" dirty="0"/>
              <a:t> block.</a:t>
            </a:r>
          </a:p>
          <a:p>
            <a:pPr lvl="0"/>
            <a:r>
              <a:rPr sz="1800" dirty="0"/>
              <a:t>These functions provide details such as the error number, message, severity, state, procedure name, and line number where the error occurred. </a:t>
            </a:r>
            <a:endParaRPr lang="en-IN" sz="1800" dirty="0"/>
          </a:p>
          <a:p>
            <a:pPr marL="0" lvl="0" indent="0">
              <a:buNone/>
            </a:pPr>
            <a:r>
              <a:rPr sz="1800" b="1" dirty="0"/>
              <a:t>Here are the most commonly used error</a:t>
            </a:r>
            <a:r>
              <a:rPr lang="en-IN" sz="1800" b="1" dirty="0"/>
              <a:t>:</a:t>
            </a:r>
            <a:endParaRPr sz="1800" b="1" dirty="0"/>
          </a:p>
          <a:p>
            <a:pPr marL="0" lvl="0" indent="0">
              <a:buNone/>
            </a:pPr>
            <a:r>
              <a:rPr sz="1800" b="1" dirty="0"/>
              <a:t>ERROR_NUMBER()</a:t>
            </a:r>
            <a:r>
              <a:rPr sz="1800" dirty="0"/>
              <a:t> * Returns the error number of the error that caused the CATCH block to be executed.</a:t>
            </a:r>
          </a:p>
          <a:p>
            <a:pPr lvl="0" indent="0">
              <a:buNone/>
            </a:pPr>
            <a:r>
              <a:rPr sz="1800" b="1" dirty="0">
                <a:solidFill>
                  <a:srgbClr val="204A87"/>
                </a:solidFill>
                <a:latin typeface="Courier"/>
              </a:rPr>
              <a:t>SELECT</a:t>
            </a:r>
            <a:r>
              <a:rPr sz="1800" dirty="0">
                <a:latin typeface="Courier"/>
              </a:rPr>
              <a:t> ERROR_NUMBER() </a:t>
            </a:r>
            <a:r>
              <a:rPr sz="1800" b="1" dirty="0">
                <a:solidFill>
                  <a:srgbClr val="204A87"/>
                </a:solidFill>
                <a:latin typeface="Courier"/>
              </a:rPr>
              <a:t>AS</a:t>
            </a:r>
            <a:r>
              <a:rPr sz="1800" dirty="0">
                <a:latin typeface="Courier"/>
              </a:rPr>
              <a:t> </a:t>
            </a:r>
            <a:r>
              <a:rPr sz="1800" dirty="0" err="1">
                <a:latin typeface="Courier"/>
              </a:rPr>
              <a:t>ErrorNumber</a:t>
            </a:r>
            <a:r>
              <a:rPr sz="1800" dirty="0">
                <a:latin typeface="Courier"/>
              </a:rPr>
              <a:t>;</a:t>
            </a:r>
          </a:p>
          <a:p>
            <a:pPr marL="0" lvl="0" indent="0">
              <a:buNone/>
            </a:pPr>
            <a:r>
              <a:rPr sz="1800" b="1" dirty="0"/>
              <a:t>ERROR_MESSAGE()</a:t>
            </a:r>
            <a:r>
              <a:rPr sz="1800" dirty="0"/>
              <a:t> * Returns the error message text of the error that caused the CATCH block to be executed.</a:t>
            </a:r>
          </a:p>
          <a:p>
            <a:pPr lvl="0" indent="0">
              <a:buNone/>
            </a:pPr>
            <a:r>
              <a:rPr sz="1800" b="1" dirty="0">
                <a:solidFill>
                  <a:srgbClr val="204A87"/>
                </a:solidFill>
                <a:latin typeface="Courier"/>
              </a:rPr>
              <a:t>SELECT</a:t>
            </a:r>
            <a:r>
              <a:rPr sz="1800" dirty="0">
                <a:latin typeface="Courier"/>
              </a:rPr>
              <a:t> ERROR_MESSAGE() </a:t>
            </a:r>
            <a:r>
              <a:rPr sz="1800" b="1" dirty="0">
                <a:solidFill>
                  <a:srgbClr val="204A87"/>
                </a:solidFill>
                <a:latin typeface="Courier"/>
              </a:rPr>
              <a:t>AS</a:t>
            </a:r>
            <a:r>
              <a:rPr sz="1800" dirty="0">
                <a:latin typeface="Courier"/>
              </a:rPr>
              <a:t> </a:t>
            </a:r>
            <a:r>
              <a:rPr sz="1800" dirty="0" err="1">
                <a:latin typeface="Courier"/>
              </a:rPr>
              <a:t>ErrorMessage</a:t>
            </a:r>
            <a:r>
              <a:rPr sz="1800" dirty="0">
                <a:latin typeface="Courier"/>
              </a:rPr>
              <a:t>;</a:t>
            </a:r>
          </a:p>
          <a:p>
            <a:pPr marL="0" lvl="0" indent="0">
              <a:buNone/>
            </a:pPr>
            <a:r>
              <a:rPr sz="1800" b="1" dirty="0"/>
              <a:t>ERROR_SEVERITY()</a:t>
            </a:r>
            <a:r>
              <a:rPr sz="1800" dirty="0"/>
              <a:t> * Returns the severity level of the error that caused the CATCH block to be executed.</a:t>
            </a:r>
          </a:p>
          <a:p>
            <a:pPr lvl="0" indent="0">
              <a:buNone/>
            </a:pPr>
            <a:r>
              <a:rPr sz="1800" b="1" dirty="0">
                <a:solidFill>
                  <a:srgbClr val="204A87"/>
                </a:solidFill>
                <a:latin typeface="Courier"/>
              </a:rPr>
              <a:t>SELECT</a:t>
            </a:r>
            <a:r>
              <a:rPr sz="1800" dirty="0">
                <a:latin typeface="Courier"/>
              </a:rPr>
              <a:t> ERROR_SEVERITY() </a:t>
            </a:r>
            <a:r>
              <a:rPr sz="1800" b="1" dirty="0">
                <a:solidFill>
                  <a:srgbClr val="204A87"/>
                </a:solidFill>
                <a:latin typeface="Courier"/>
              </a:rPr>
              <a:t>AS</a:t>
            </a:r>
            <a:r>
              <a:rPr sz="1800" dirty="0">
                <a:latin typeface="Courier"/>
              </a:rPr>
              <a:t> </a:t>
            </a:r>
            <a:r>
              <a:rPr sz="1800" dirty="0" err="1">
                <a:latin typeface="Courier"/>
              </a:rPr>
              <a:t>ErrorSeverity</a:t>
            </a:r>
            <a:r>
              <a:rPr sz="1800" dirty="0">
                <a:latin typeface="Courier"/>
              </a:rPr>
              <a:t>;</a:t>
            </a:r>
            <a:endParaRPr sz="1800" dirty="0"/>
          </a:p>
        </p:txBody>
      </p:sp>
      <p:sp>
        <p:nvSpPr>
          <p:cNvPr id="4" name="Title 1">
            <a:extLst>
              <a:ext uri="{FF2B5EF4-FFF2-40B4-BE49-F238E27FC236}">
                <a16:creationId xmlns:a16="http://schemas.microsoft.com/office/drawing/2014/main" id="{2BDBDBB8-F406-5B59-EF91-FDA583DB994E}"/>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Error functions</a:t>
            </a:r>
          </a:p>
        </p:txBody>
      </p:sp>
      <p:pic>
        <p:nvPicPr>
          <p:cNvPr id="5" name="Picture 4">
            <a:extLst>
              <a:ext uri="{FF2B5EF4-FFF2-40B4-BE49-F238E27FC236}">
                <a16:creationId xmlns:a16="http://schemas.microsoft.com/office/drawing/2014/main" id="{B48990F3-DD15-26B0-8B43-983DE8900F72}"/>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7566F2CE-6B17-9960-CB98-24323E8BDF9B}"/>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B8797-F62F-6893-2B8B-73C1773480F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68333C-663A-84BC-1707-078BFA518656}"/>
              </a:ext>
            </a:extLst>
          </p:cNvPr>
          <p:cNvSpPr>
            <a:spLocks noGrp="1"/>
          </p:cNvSpPr>
          <p:nvPr>
            <p:ph idx="1"/>
          </p:nvPr>
        </p:nvSpPr>
        <p:spPr>
          <a:xfrm>
            <a:off x="457200" y="874514"/>
            <a:ext cx="8229600" cy="3932413"/>
          </a:xfrm>
        </p:spPr>
        <p:txBody>
          <a:bodyPr>
            <a:normAutofit/>
          </a:bodyPr>
          <a:lstStyle/>
          <a:p>
            <a:pPr marL="0" lvl="0" indent="0">
              <a:buNone/>
            </a:pPr>
            <a:r>
              <a:rPr sz="1800" b="1" dirty="0"/>
              <a:t>ERROR_STATE()</a:t>
            </a:r>
            <a:r>
              <a:rPr sz="1800" dirty="0"/>
              <a:t> * Returns the state number of the error that caused the CATCH block to be executed.</a:t>
            </a:r>
          </a:p>
          <a:p>
            <a:pPr lvl="0" indent="0">
              <a:buNone/>
            </a:pPr>
            <a:r>
              <a:rPr sz="1800" b="1" dirty="0">
                <a:solidFill>
                  <a:srgbClr val="204A87"/>
                </a:solidFill>
                <a:latin typeface="Courier"/>
              </a:rPr>
              <a:t>SELECT</a:t>
            </a:r>
            <a:r>
              <a:rPr sz="1800" dirty="0">
                <a:latin typeface="Courier"/>
              </a:rPr>
              <a:t> ERROR_STATE() </a:t>
            </a:r>
            <a:r>
              <a:rPr sz="1800" b="1" dirty="0">
                <a:solidFill>
                  <a:srgbClr val="204A87"/>
                </a:solidFill>
                <a:latin typeface="Courier"/>
              </a:rPr>
              <a:t>AS</a:t>
            </a:r>
            <a:r>
              <a:rPr sz="1800" dirty="0">
                <a:latin typeface="Courier"/>
              </a:rPr>
              <a:t> </a:t>
            </a:r>
            <a:r>
              <a:rPr sz="1800" dirty="0" err="1">
                <a:latin typeface="Courier"/>
              </a:rPr>
              <a:t>ErrorState</a:t>
            </a:r>
            <a:r>
              <a:rPr sz="1800" dirty="0">
                <a:latin typeface="Courier"/>
              </a:rPr>
              <a:t>;</a:t>
            </a:r>
          </a:p>
          <a:p>
            <a:pPr marL="0" lvl="0" indent="0">
              <a:buNone/>
            </a:pPr>
            <a:r>
              <a:rPr sz="1800" b="1" dirty="0"/>
              <a:t>ERROR_PROCEDURE()</a:t>
            </a:r>
            <a:r>
              <a:rPr sz="1800" dirty="0"/>
              <a:t> * Returns the name of the stored procedure or trigger where the error occurred.</a:t>
            </a:r>
          </a:p>
          <a:p>
            <a:pPr lvl="0" indent="0">
              <a:buNone/>
            </a:pPr>
            <a:r>
              <a:rPr sz="1800" b="1" dirty="0">
                <a:solidFill>
                  <a:srgbClr val="204A87"/>
                </a:solidFill>
                <a:latin typeface="Courier"/>
              </a:rPr>
              <a:t>SELECT</a:t>
            </a:r>
            <a:r>
              <a:rPr sz="1800" dirty="0">
                <a:latin typeface="Courier"/>
              </a:rPr>
              <a:t> ERROR_PROCEDURE() </a:t>
            </a:r>
            <a:r>
              <a:rPr sz="1800" b="1" dirty="0">
                <a:solidFill>
                  <a:srgbClr val="204A87"/>
                </a:solidFill>
                <a:latin typeface="Courier"/>
              </a:rPr>
              <a:t>AS</a:t>
            </a:r>
            <a:r>
              <a:rPr sz="1800" dirty="0">
                <a:latin typeface="Courier"/>
              </a:rPr>
              <a:t> </a:t>
            </a:r>
            <a:r>
              <a:rPr sz="1800" dirty="0" err="1">
                <a:latin typeface="Courier"/>
              </a:rPr>
              <a:t>ErrorProcedure</a:t>
            </a:r>
            <a:r>
              <a:rPr sz="1800" dirty="0">
                <a:latin typeface="Courier"/>
              </a:rPr>
              <a:t>;</a:t>
            </a:r>
          </a:p>
          <a:p>
            <a:pPr marL="0" lvl="0" indent="0">
              <a:buNone/>
            </a:pPr>
            <a:r>
              <a:rPr sz="1800" b="1" dirty="0"/>
              <a:t>ERROR_LINE()</a:t>
            </a:r>
            <a:r>
              <a:rPr sz="1800" dirty="0"/>
              <a:t> * Returns the line number within the routine that caused the error.</a:t>
            </a:r>
          </a:p>
          <a:p>
            <a:pPr lvl="0" indent="0">
              <a:buNone/>
            </a:pPr>
            <a:r>
              <a:rPr sz="1800" b="1" dirty="0">
                <a:solidFill>
                  <a:srgbClr val="204A87"/>
                </a:solidFill>
                <a:latin typeface="Courier"/>
              </a:rPr>
              <a:t>SELECT</a:t>
            </a:r>
            <a:r>
              <a:rPr sz="1800" dirty="0">
                <a:latin typeface="Courier"/>
              </a:rPr>
              <a:t> ERROR_LINE() </a:t>
            </a:r>
            <a:r>
              <a:rPr sz="1800" b="1" dirty="0">
                <a:solidFill>
                  <a:srgbClr val="204A87"/>
                </a:solidFill>
                <a:latin typeface="Courier"/>
              </a:rPr>
              <a:t>AS</a:t>
            </a:r>
            <a:r>
              <a:rPr sz="1800" dirty="0">
                <a:latin typeface="Courier"/>
              </a:rPr>
              <a:t> </a:t>
            </a:r>
            <a:r>
              <a:rPr sz="1800" dirty="0" err="1">
                <a:latin typeface="Courier"/>
              </a:rPr>
              <a:t>ErrorLine</a:t>
            </a:r>
            <a:r>
              <a:rPr sz="1800" dirty="0">
                <a:latin typeface="Courier"/>
              </a:rPr>
              <a:t>;</a:t>
            </a:r>
          </a:p>
          <a:p>
            <a:pPr marL="0" lvl="0" indent="0">
              <a:buNone/>
            </a:pPr>
            <a:r>
              <a:rPr sz="1800" dirty="0"/>
              <a:t>These error functions can only be used within a </a:t>
            </a:r>
            <a:r>
              <a:rPr sz="1800" dirty="0">
                <a:latin typeface="Courier"/>
              </a:rPr>
              <a:t>CATCH</a:t>
            </a:r>
            <a:r>
              <a:rPr sz="1800" dirty="0"/>
              <a:t> block and are very useful for diagnosing and handling errors in SQL Server. They provide detailed information about the error, which can be logged or used to take corrective action.</a:t>
            </a:r>
          </a:p>
        </p:txBody>
      </p:sp>
      <p:sp>
        <p:nvSpPr>
          <p:cNvPr id="4" name="Title 1">
            <a:extLst>
              <a:ext uri="{FF2B5EF4-FFF2-40B4-BE49-F238E27FC236}">
                <a16:creationId xmlns:a16="http://schemas.microsoft.com/office/drawing/2014/main" id="{ADBD9989-C1D0-8C37-23AA-CE2258D2BB34}"/>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Error functions</a:t>
            </a:r>
          </a:p>
        </p:txBody>
      </p:sp>
      <p:pic>
        <p:nvPicPr>
          <p:cNvPr id="5" name="Picture 4">
            <a:extLst>
              <a:ext uri="{FF2B5EF4-FFF2-40B4-BE49-F238E27FC236}">
                <a16:creationId xmlns:a16="http://schemas.microsoft.com/office/drawing/2014/main" id="{A4EEEFC4-5A95-F64B-198E-C012B7ED2C2D}"/>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1E9E36EA-B5C6-5B55-1E3A-EAA83692B530}"/>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extLst>
      <p:ext uri="{BB962C8B-B14F-4D97-AF65-F5344CB8AC3E}">
        <p14:creationId xmlns:p14="http://schemas.microsoft.com/office/powerpoint/2010/main" val="1080265243"/>
      </p:ext>
    </p:extLst>
  </p:cSld>
  <p:clrMapOvr>
    <a:masterClrMapping/>
  </p:clrMapOvr>
</p:sld>
</file>

<file path=ppt/theme/theme1.xml><?xml version="1.0" encoding="utf-8"?>
<a:theme xmlns:a="http://schemas.openxmlformats.org/drawingml/2006/main" name="Office Theme">
  <a:themeElements>
    <a:clrScheme name="Custom 32">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On-screen Show (16:9)</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2</cp:revision>
  <dcterms:created xsi:type="dcterms:W3CDTF">2025-08-13T09:59:43Z</dcterms:created>
  <dcterms:modified xsi:type="dcterms:W3CDTF">2025-08-13T10:06:54Z</dcterms:modified>
</cp:coreProperties>
</file>