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qlserve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8229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DML - Data Manipulation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1800" dirty="0"/>
              <a:t>In SQL Server, Data Manipulation Language (DML) consists of SQL commands that allow users to manipulate data within database objects.</a:t>
            </a:r>
          </a:p>
          <a:p>
            <a:pPr lvl="0"/>
            <a:r>
              <a:rPr sz="1800" dirty="0"/>
              <a:t>DML commands are used to perform operations such as inserting, updating, and deleting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INSERT: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This command is used to add new rows of data into a table.</a:t>
            </a:r>
          </a:p>
          <a:p>
            <a:pPr lvl="0"/>
            <a:r>
              <a:rPr sz="1800" dirty="0"/>
              <a:t>You can specify the values to be inserted into each column of the table.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Insert with column created order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dname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sz="1400" dirty="0">
                <a:latin typeface="Courier"/>
              </a:rPr>
              <a:t> 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1000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'PRODUCTION'</a:t>
            </a:r>
            <a:r>
              <a:rPr sz="1400" dirty="0">
                <a:latin typeface="Courier"/>
              </a:rPr>
              <a:t>);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sz="1400" dirty="0">
                <a:latin typeface="Courier"/>
              </a:rPr>
              <a:t> 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101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'John Doe'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5000.00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1000</a:t>
            </a:r>
            <a:r>
              <a:rPr sz="1400" dirty="0">
                <a:latin typeface="Courier"/>
              </a:rPr>
              <a:t>);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Insert with using positional values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sz="1400" dirty="0">
                <a:latin typeface="Courier"/>
              </a:rPr>
              <a:t> 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2000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'FOUNDRY'</a:t>
            </a:r>
            <a:r>
              <a:rPr sz="1400" dirty="0">
                <a:latin typeface="Courier"/>
              </a:rPr>
              <a:t>);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Insert with column names, different order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dname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sz="1400" dirty="0">
                <a:latin typeface="Courier"/>
              </a:rPr>
              <a:t> 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'STORES'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3000</a:t>
            </a:r>
            <a:r>
              <a:rPr sz="1400" dirty="0">
                <a:latin typeface="Courier"/>
              </a:rPr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00222-E859-6F3A-ED3C-E79084A31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2E15-14C9-36EE-9CFF-A948AB89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INSERT: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35D3-B795-C3D9-13F2-312DB5C7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lang="en-IN" sz="1400" i="1" dirty="0">
                <a:solidFill>
                  <a:srgbClr val="8F5902"/>
                </a:solidFill>
                <a:latin typeface="Courier"/>
              </a:rPr>
              <a:t>-- Insert all, Insert more data in single insert</a:t>
            </a:r>
            <a:br>
              <a:rPr lang="en-IN" sz="1400" dirty="0"/>
            </a:br>
            <a:r>
              <a:rPr lang="en-IN" sz="1400" b="1" dirty="0" err="1">
                <a:solidFill>
                  <a:srgbClr val="204A87"/>
                </a:solidFill>
                <a:latin typeface="Courier"/>
              </a:rPr>
              <a:t>INSERT</a:t>
            </a:r>
            <a:r>
              <a:rPr lang="en-IN" sz="1400" dirty="0">
                <a:latin typeface="Courier"/>
              </a:rPr>
              <a:t>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 err="1">
                <a:latin typeface="Courier"/>
              </a:rPr>
              <a:t>employees.dept</a:t>
            </a:r>
            <a:r>
              <a:rPr lang="en-IN" sz="1400" dirty="0">
                <a:latin typeface="Courier"/>
              </a:rPr>
              <a:t> (</a:t>
            </a:r>
            <a:r>
              <a:rPr lang="en-IN" sz="1400" dirty="0" err="1">
                <a:latin typeface="Courier"/>
              </a:rPr>
              <a:t>deptno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dname</a:t>
            </a:r>
            <a:r>
              <a:rPr lang="en-IN" sz="1400" dirty="0">
                <a:latin typeface="Courier"/>
              </a:rPr>
              <a:t>)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lang="en-IN" sz="1400" dirty="0">
                <a:latin typeface="Courier"/>
              </a:rPr>
              <a:t> </a:t>
            </a:r>
            <a:br>
              <a:rPr lang="en-IN" sz="1400" dirty="0"/>
            </a:br>
            <a:r>
              <a:rPr lang="en-IN" sz="1400" dirty="0">
                <a:latin typeface="Courier"/>
              </a:rPr>
              <a:t>    (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111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4E9A06"/>
                </a:solidFill>
                <a:latin typeface="Courier"/>
              </a:rPr>
              <a:t>'TECHNOLOGY'</a:t>
            </a:r>
            <a:r>
              <a:rPr lang="en-IN" sz="1400" dirty="0">
                <a:latin typeface="Courier"/>
              </a:rPr>
              <a:t>),</a:t>
            </a:r>
            <a:br>
              <a:rPr lang="en-IN" sz="1400" dirty="0"/>
            </a:br>
            <a:r>
              <a:rPr lang="en-IN" sz="1400" dirty="0">
                <a:latin typeface="Courier"/>
              </a:rPr>
              <a:t>    (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211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4E9A06"/>
                </a:solidFill>
                <a:latin typeface="Courier"/>
              </a:rPr>
              <a:t>'FACTORY'</a:t>
            </a:r>
            <a:r>
              <a:rPr lang="en-IN" sz="1400" dirty="0">
                <a:latin typeface="Courier"/>
              </a:rPr>
              <a:t>),</a:t>
            </a:r>
            <a:br>
              <a:rPr lang="en-IN" sz="1400" dirty="0"/>
            </a:br>
            <a:r>
              <a:rPr lang="en-IN" sz="1400" dirty="0">
                <a:latin typeface="Courier"/>
              </a:rPr>
              <a:t>    (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311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4E9A06"/>
                </a:solidFill>
                <a:latin typeface="Courier"/>
              </a:rPr>
              <a:t>'RETAIL'</a:t>
            </a:r>
            <a:r>
              <a:rPr lang="en-IN" sz="1400" dirty="0">
                <a:latin typeface="Courier"/>
              </a:rPr>
              <a:t>);</a:t>
            </a:r>
            <a:br>
              <a:rPr lang="en-IN" sz="1400" dirty="0"/>
            </a:br>
            <a:br>
              <a:rPr lang="en-IN" sz="1400" dirty="0"/>
            </a:br>
            <a:r>
              <a:rPr lang="en-IN" sz="1400" i="1" dirty="0">
                <a:solidFill>
                  <a:srgbClr val="8F5902"/>
                </a:solidFill>
                <a:latin typeface="Courier"/>
              </a:rPr>
              <a:t>-- Insert with select statement (Copy data from another table)</a:t>
            </a:r>
            <a:br>
              <a:rPr lang="en-IN" sz="1400" dirty="0"/>
            </a:br>
            <a:r>
              <a:rPr lang="en-IN" sz="1400" i="1" dirty="0">
                <a:solidFill>
                  <a:srgbClr val="8F5902"/>
                </a:solidFill>
                <a:latin typeface="Courier"/>
              </a:rPr>
              <a:t>-- Create table dept1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lang="en-IN" sz="1400" dirty="0">
                <a:latin typeface="Courier"/>
              </a:rPr>
              <a:t>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lang="en-IN" sz="1400" dirty="0">
                <a:latin typeface="Courier"/>
              </a:rPr>
              <a:t> employees.dept1 (</a:t>
            </a:r>
            <a:br>
              <a:rPr lang="en-IN" sz="1400" dirty="0"/>
            </a:br>
            <a:r>
              <a:rPr lang="en-IN" sz="1400" dirty="0">
                <a:latin typeface="Courier"/>
              </a:rPr>
              <a:t>    </a:t>
            </a:r>
            <a:r>
              <a:rPr lang="en-IN" sz="1400" dirty="0" err="1">
                <a:latin typeface="Courier"/>
              </a:rPr>
              <a:t>deptno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lang="en-IN" sz="1400" dirty="0">
                <a:latin typeface="Courier"/>
              </a:rPr>
              <a:t>,</a:t>
            </a:r>
            <a:br>
              <a:rPr lang="en-IN" sz="1400" dirty="0"/>
            </a:br>
            <a:r>
              <a:rPr lang="en-IN" sz="1400" dirty="0">
                <a:latin typeface="Courier"/>
              </a:rPr>
              <a:t>    </a:t>
            </a:r>
            <a:r>
              <a:rPr lang="en-IN" sz="1400" dirty="0" err="1">
                <a:latin typeface="Courier"/>
              </a:rPr>
              <a:t>dname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IN" sz="1400" dirty="0">
                <a:latin typeface="Courier"/>
              </a:rPr>
              <a:t>(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100</a:t>
            </a:r>
            <a:r>
              <a:rPr lang="en-IN" sz="1400" dirty="0">
                <a:latin typeface="Courier"/>
              </a:rPr>
              <a:t>)</a:t>
            </a:r>
            <a:br>
              <a:rPr lang="en-IN" sz="1400" dirty="0"/>
            </a:br>
            <a:r>
              <a:rPr lang="en-IN" sz="1400" dirty="0">
                <a:latin typeface="Courier"/>
              </a:rPr>
              <a:t>);</a:t>
            </a:r>
            <a:br>
              <a:rPr lang="en-IN" sz="1400" dirty="0"/>
            </a:br>
            <a:r>
              <a:rPr lang="en-IN" sz="1400" i="1" dirty="0">
                <a:solidFill>
                  <a:srgbClr val="8F5902"/>
                </a:solidFill>
                <a:latin typeface="Courier"/>
              </a:rPr>
              <a:t>-- Insert data from dept into dept1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lang="en-IN" sz="1400" dirty="0">
                <a:latin typeface="Courier"/>
              </a:rPr>
              <a:t>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lang="en-IN" sz="1400" dirty="0">
                <a:latin typeface="Courier"/>
              </a:rPr>
              <a:t> employees.dept1 (</a:t>
            </a:r>
            <a:r>
              <a:rPr lang="en-IN" sz="1400" dirty="0" err="1">
                <a:latin typeface="Courier"/>
              </a:rPr>
              <a:t>deptno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dname</a:t>
            </a:r>
            <a:r>
              <a:rPr lang="en-IN" sz="1400" dirty="0">
                <a:latin typeface="Courier"/>
              </a:rPr>
              <a:t>)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 err="1">
                <a:latin typeface="Courier"/>
              </a:rPr>
              <a:t>deptno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dname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 err="1">
                <a:latin typeface="Courier"/>
              </a:rPr>
              <a:t>employees.dept</a:t>
            </a:r>
            <a:r>
              <a:rPr lang="en-IN" sz="1400" dirty="0">
                <a:latin typeface="Courier"/>
              </a:rPr>
              <a:t>;</a:t>
            </a:r>
            <a:endParaRPr sz="14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2157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B21D-F537-B0A2-E4F2-257821143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9AEC-80F7-31AC-C10F-77D191D7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INSERT: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0D51B-D64B-7D04-98BF-3054A3D2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lang="en-IN" sz="1400" i="1" dirty="0">
                <a:solidFill>
                  <a:srgbClr val="8F5902"/>
                </a:solidFill>
                <a:latin typeface="Courier"/>
              </a:rPr>
              <a:t>-- Incorrect data violations</a:t>
            </a:r>
            <a:br>
              <a:rPr lang="en-IN" sz="1400" dirty="0"/>
            </a:br>
            <a:r>
              <a:rPr lang="en-IN" sz="1400" i="1" dirty="0">
                <a:solidFill>
                  <a:srgbClr val="8F5902"/>
                </a:solidFill>
                <a:latin typeface="Courier"/>
              </a:rPr>
              <a:t>-- Primary Key violation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lang="en-IN" sz="1400" dirty="0">
                <a:latin typeface="Courier"/>
              </a:rPr>
              <a:t>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 err="1">
                <a:latin typeface="Courier"/>
              </a:rPr>
              <a:t>employees.dept</a:t>
            </a:r>
            <a:r>
              <a:rPr lang="en-IN" sz="1400" dirty="0">
                <a:latin typeface="Courier"/>
              </a:rPr>
              <a:t> (</a:t>
            </a:r>
            <a:r>
              <a:rPr lang="en-IN" sz="1400" dirty="0" err="1">
                <a:latin typeface="Courier"/>
              </a:rPr>
              <a:t>deptno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dname</a:t>
            </a:r>
            <a:r>
              <a:rPr lang="en-IN" sz="1400" dirty="0">
                <a:latin typeface="Courier"/>
              </a:rPr>
              <a:t>)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lang="en-IN" sz="1400" dirty="0">
                <a:latin typeface="Courier"/>
              </a:rPr>
              <a:t> (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3000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4E9A06"/>
                </a:solidFill>
                <a:latin typeface="Courier"/>
              </a:rPr>
              <a:t>'MARKETING'</a:t>
            </a:r>
            <a:r>
              <a:rPr lang="en-IN" sz="1400" dirty="0">
                <a:latin typeface="Courier"/>
              </a:rPr>
              <a:t>);</a:t>
            </a:r>
            <a:br>
              <a:rPr lang="en-IN" sz="1400" dirty="0"/>
            </a:br>
            <a:br>
              <a:rPr lang="en-IN" sz="1400" dirty="0"/>
            </a:br>
            <a:r>
              <a:rPr lang="en-IN" sz="1400" i="1" dirty="0">
                <a:solidFill>
                  <a:srgbClr val="8F5902"/>
                </a:solidFill>
                <a:latin typeface="Courier"/>
              </a:rPr>
              <a:t>-- </a:t>
            </a:r>
            <a:r>
              <a:rPr lang="en-IN" sz="1400" i="1" dirty="0" err="1">
                <a:solidFill>
                  <a:srgbClr val="8F5902"/>
                </a:solidFill>
                <a:latin typeface="Courier"/>
              </a:rPr>
              <a:t>DataType</a:t>
            </a:r>
            <a:r>
              <a:rPr lang="en-IN" sz="1400" i="1" dirty="0">
                <a:solidFill>
                  <a:srgbClr val="8F5902"/>
                </a:solidFill>
                <a:latin typeface="Courier"/>
              </a:rPr>
              <a:t> Size violation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lang="en-IN" sz="1400" dirty="0">
                <a:latin typeface="Courier"/>
              </a:rPr>
              <a:t>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 err="1">
                <a:latin typeface="Courier"/>
              </a:rPr>
              <a:t>employees.dept</a:t>
            </a:r>
            <a:r>
              <a:rPr lang="en-IN" sz="1400" dirty="0">
                <a:latin typeface="Courier"/>
              </a:rPr>
              <a:t> (</a:t>
            </a:r>
            <a:r>
              <a:rPr lang="en-IN" sz="1400" dirty="0" err="1">
                <a:latin typeface="Courier"/>
              </a:rPr>
              <a:t>deptno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dname</a:t>
            </a:r>
            <a:r>
              <a:rPr lang="en-IN" sz="1400" dirty="0">
                <a:latin typeface="Courier"/>
              </a:rPr>
              <a:t>) 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lang="en-IN" sz="1400" dirty="0">
                <a:latin typeface="Courier"/>
              </a:rPr>
              <a:t> (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6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4E9A06"/>
                </a:solidFill>
                <a:latin typeface="Courier"/>
              </a:rPr>
              <a:t>'AAAAAAAAAAAAAAAAAAAAAAAAAAAAAAAAAAAAAAAAAAAAAAAAA</a:t>
            </a:r>
            <a:br>
              <a:rPr lang="en-IN" sz="1400" dirty="0"/>
            </a:br>
            <a:r>
              <a:rPr lang="en-IN" sz="1400" dirty="0">
                <a:solidFill>
                  <a:srgbClr val="4E9A06"/>
                </a:solidFill>
                <a:latin typeface="Courier"/>
              </a:rPr>
              <a:t>AAAAAAAAAAAAAAAAAAAAAAAAAAAAAAAAAAAAAAAAAAAAAAAAAAAAAAAAAAAAAAAAAAA'</a:t>
            </a:r>
            <a:r>
              <a:rPr lang="en-IN" sz="1400" dirty="0">
                <a:latin typeface="Courier"/>
              </a:rPr>
              <a:t>);</a:t>
            </a:r>
            <a:br>
              <a:rPr lang="en-IN" sz="1400" dirty="0"/>
            </a:br>
            <a:br>
              <a:rPr lang="en-IN" sz="1400" dirty="0"/>
            </a:br>
            <a:r>
              <a:rPr lang="en-IN" sz="1400" i="1" dirty="0">
                <a:solidFill>
                  <a:srgbClr val="8F5902"/>
                </a:solidFill>
                <a:latin typeface="Courier"/>
              </a:rPr>
              <a:t>-- Foreign Key violation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lang="en-IN" sz="1400" dirty="0">
                <a:latin typeface="Courier"/>
              </a:rPr>
              <a:t>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 err="1">
                <a:latin typeface="Courier"/>
              </a:rPr>
              <a:t>employees.emp</a:t>
            </a:r>
            <a:r>
              <a:rPr lang="en-IN" sz="1400" dirty="0">
                <a:latin typeface="Courier"/>
              </a:rPr>
              <a:t> (</a:t>
            </a:r>
            <a:r>
              <a:rPr lang="en-IN" sz="1400" dirty="0" err="1">
                <a:latin typeface="Courier"/>
              </a:rPr>
              <a:t>empno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ename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sal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deptno</a:t>
            </a:r>
            <a:r>
              <a:rPr lang="en-IN" sz="1400" dirty="0">
                <a:latin typeface="Courier"/>
              </a:rPr>
              <a:t>)</a:t>
            </a:r>
            <a:br>
              <a:rPr lang="en-IN" sz="1400" dirty="0"/>
            </a:br>
            <a:r>
              <a:rPr lang="en-IN" sz="1400" dirty="0">
                <a:latin typeface="Courier"/>
              </a:rPr>
              <a:t>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lang="en-IN" sz="1400" dirty="0">
                <a:latin typeface="Courier"/>
              </a:rPr>
              <a:t> (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15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4E9A06"/>
                </a:solidFill>
                <a:latin typeface="Courier"/>
              </a:rPr>
              <a:t>'4F'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12000.00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5000</a:t>
            </a:r>
            <a:r>
              <a:rPr lang="en-IN" sz="1400" dirty="0">
                <a:latin typeface="Courier"/>
              </a:rPr>
              <a:t>);</a:t>
            </a:r>
            <a:endParaRPr sz="14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9985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UPDATE: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This command is used to modify existing data in a table.</a:t>
            </a:r>
          </a:p>
          <a:p>
            <a:pPr lvl="0"/>
            <a:r>
              <a:rPr sz="1800" dirty="0"/>
              <a:t>You can update one or more columns of existing rows based on a specified condition.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Update salary of an employee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6200.00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101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Update project end date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employees.Emp_Projects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End_Date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'2024-06-01'</a:t>
            </a:r>
            <a:br>
              <a:rPr sz="1400" dirty="0"/>
            </a:b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emp_projectno</a:t>
            </a:r>
            <a:r>
              <a:rPr sz="1400" dirty="0">
                <a:latin typeface="Courier"/>
              </a:rPr>
              <a:t> 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101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DELETE: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This command is used to remove one or more rows from a table based on a specified condition.</a:t>
            </a:r>
            <a:endParaRPr sz="1400" dirty="0"/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Delete a dept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DELETE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3000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Remove an employee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DELETE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101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On-screen Show (16:9)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</vt:lpstr>
      <vt:lpstr>Office Theme</vt:lpstr>
      <vt:lpstr>PowerPoint Presentation</vt:lpstr>
      <vt:lpstr>DML - Data Manipulation Language</vt:lpstr>
      <vt:lpstr>INSERT:</vt:lpstr>
      <vt:lpstr>INSERT:</vt:lpstr>
      <vt:lpstr>INSERT:</vt:lpstr>
      <vt:lpstr>UPDATE:</vt:lpstr>
      <vt:lpstr>DELETE: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1</cp:revision>
  <dcterms:created xsi:type="dcterms:W3CDTF">2025-08-01T09:36:21Z</dcterms:created>
  <dcterms:modified xsi:type="dcterms:W3CDTF">2025-08-01T09:38:46Z</dcterms:modified>
</cp:coreProperties>
</file>