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9" r:id="rId4"/>
    <p:sldId id="259" r:id="rId5"/>
    <p:sldId id="270" r:id="rId6"/>
    <p:sldId id="260" r:id="rId7"/>
    <p:sldId id="271" r:id="rId8"/>
    <p:sldId id="272" r:id="rId9"/>
    <p:sldId id="261" r:id="rId10"/>
    <p:sldId id="262" r:id="rId11"/>
    <p:sldId id="273" r:id="rId12"/>
    <p:sldId id="263" r:id="rId13"/>
    <p:sldId id="264" r:id="rId14"/>
    <p:sldId id="265" r:id="rId15"/>
    <p:sldId id="274" r:id="rId16"/>
    <p:sldId id="266" r:id="rId17"/>
    <p:sldId id="267" r:id="rId18"/>
    <p:sldId id="275"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99" d="100"/>
          <a:sy n="99" d="100"/>
        </p:scale>
        <p:origin x="922"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qlserver.png"/>
          <p:cNvPicPr>
            <a:picLocks noGrp="1" noChangeAspect="1"/>
          </p:cNvPicPr>
          <p:nvPr/>
        </p:nvPicPr>
        <p:blipFill>
          <a:blip r:embed="rId2"/>
          <a:stretch>
            <a:fillRect/>
          </a:stretch>
        </p:blipFill>
        <p:spPr bwMode="auto">
          <a:xfrm>
            <a:off x="457200" y="1524000"/>
            <a:ext cx="8229600" cy="2222500"/>
          </a:xfrm>
          <a:prstGeom prst="rect">
            <a:avLst/>
          </a:prstGeom>
          <a:noFill/>
          <a:ln w="9525">
            <a:noFill/>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DENSE_RANK():</a:t>
            </a:r>
          </a:p>
        </p:txBody>
      </p:sp>
      <p:sp>
        <p:nvSpPr>
          <p:cNvPr id="3" name="Content Placeholder 2"/>
          <p:cNvSpPr>
            <a:spLocks noGrp="1"/>
          </p:cNvSpPr>
          <p:nvPr>
            <p:ph idx="1"/>
          </p:nvPr>
        </p:nvSpPr>
        <p:spPr/>
        <p:txBody>
          <a:bodyPr>
            <a:noAutofit/>
          </a:bodyPr>
          <a:lstStyle/>
          <a:p>
            <a:pPr lvl="0"/>
            <a:r>
              <a:rPr sz="1800" dirty="0"/>
              <a:t>Assigns a unique rank to each row, without gaps, with the same rank for rows with equal values.</a:t>
            </a:r>
          </a:p>
          <a:p>
            <a:pPr lvl="0" indent="0">
              <a:buNone/>
            </a:pPr>
            <a:r>
              <a:rPr sz="1400" i="1" dirty="0">
                <a:solidFill>
                  <a:srgbClr val="8F5902"/>
                </a:solidFill>
                <a:latin typeface="Courier"/>
              </a:rPr>
              <a:t>-- Assigns a unique integer to each distinct row within the partition of a</a:t>
            </a:r>
            <a:br>
              <a:rPr sz="1400" dirty="0"/>
            </a:br>
            <a:r>
              <a:rPr sz="1400" i="1" dirty="0">
                <a:solidFill>
                  <a:srgbClr val="8F5902"/>
                </a:solidFill>
                <a:latin typeface="Courier"/>
              </a:rPr>
              <a:t>-- result set, without gaps in the ranking sequence.</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dense rank to each employee within their department based</a:t>
            </a:r>
            <a:br>
              <a:rPr sz="1400" dirty="0"/>
            </a:br>
            <a:r>
              <a:rPr sz="1400" i="1" dirty="0">
                <a:solidFill>
                  <a:srgbClr val="8F5902"/>
                </a:solidFill>
                <a:latin typeface="Courier"/>
              </a:rPr>
              <a:t>-- on their salary.</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3B018-1AC5-C5DF-0909-20CAE4209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EA96C5-7D70-27DD-00EB-7B646D0D077F}"/>
              </a:ext>
            </a:extLst>
          </p:cNvPr>
          <p:cNvSpPr>
            <a:spLocks noGrp="1"/>
          </p:cNvSpPr>
          <p:nvPr>
            <p:ph type="title"/>
          </p:nvPr>
        </p:nvSpPr>
        <p:spPr/>
        <p:txBody>
          <a:bodyPr/>
          <a:lstStyle/>
          <a:p>
            <a:pPr marL="0" lvl="0" indent="0">
              <a:buNone/>
            </a:pPr>
            <a:r>
              <a:t>DENSE_RANK():</a:t>
            </a:r>
          </a:p>
        </p:txBody>
      </p:sp>
      <p:sp>
        <p:nvSpPr>
          <p:cNvPr id="3" name="Content Placeholder 2">
            <a:extLst>
              <a:ext uri="{FF2B5EF4-FFF2-40B4-BE49-F238E27FC236}">
                <a16:creationId xmlns:a16="http://schemas.microsoft.com/office/drawing/2014/main" id="{404C734E-6A82-72DB-C48C-94232282FCDA}"/>
              </a:ext>
            </a:extLst>
          </p:cNvPr>
          <p:cNvSpPr>
            <a:spLocks noGrp="1"/>
          </p:cNvSpPr>
          <p:nvPr>
            <p:ph idx="1"/>
          </p:nvPr>
        </p:nvSpPr>
        <p:spPr/>
        <p:txBody>
          <a:bodyPr>
            <a:noAutofit/>
          </a:bodyPr>
          <a:lstStyle/>
          <a:p>
            <a:pPr lvl="0" indent="0">
              <a:buNone/>
            </a:pPr>
            <a:r>
              <a:rPr sz="1400" i="1" dirty="0">
                <a:solidFill>
                  <a:srgbClr val="8F5902"/>
                </a:solidFill>
                <a:latin typeface="Courier"/>
              </a:rPr>
              <a:t>-- Multi-functions with Multi-orders example</a:t>
            </a:r>
            <a:br>
              <a:rPr sz="1400" dirty="0"/>
            </a:br>
            <a:r>
              <a:rPr sz="1400" b="1" dirty="0">
                <a:solidFill>
                  <a:srgbClr val="204A87"/>
                </a:solidFill>
                <a:latin typeface="Courier"/>
              </a:rPr>
              <a:t>SELECT</a:t>
            </a:r>
            <a:r>
              <a:rPr sz="1400" dirty="0">
                <a:latin typeface="Courier"/>
              </a:rPr>
              <a:t>  e.</a:t>
            </a:r>
            <a:r>
              <a:rPr sz="1400" b="1" dirty="0">
                <a:solidFill>
                  <a:srgbClr val="CE5C00"/>
                </a:solidFill>
                <a:latin typeface="Courier"/>
              </a:rPr>
              <a:t>*</a:t>
            </a:r>
            <a:r>
              <a:rPr sz="1400" dirty="0">
                <a:latin typeface="Courier"/>
              </a:rPr>
              <a:t>,</a:t>
            </a:r>
            <a:br>
              <a:rPr sz="1400" dirty="0"/>
            </a:b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r>
              <a:rPr sz="1400" dirty="0">
                <a:latin typeface="Courier"/>
              </a:rPr>
              <a:t>,</a:t>
            </a:r>
            <a:br>
              <a:rPr sz="1400" dirty="0"/>
            </a:b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r>
              <a:rPr sz="1400" dirty="0">
                <a:latin typeface="Courier"/>
              </a:rPr>
              <a:t>,</a:t>
            </a:r>
            <a:br>
              <a:rPr sz="1400" dirty="0"/>
            </a:b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rn</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br>
              <a:rPr sz="1400" dirty="0"/>
            </a:br>
            <a:br>
              <a:rPr sz="1400" dirty="0"/>
            </a:br>
            <a:r>
              <a:rPr sz="1400" i="1" dirty="0">
                <a:solidFill>
                  <a:srgbClr val="8F5902"/>
                </a:solidFill>
                <a:latin typeface="Courier"/>
              </a:rPr>
              <a:t>-- Multi-functions with Multi-Partitions example</a:t>
            </a:r>
            <a:br>
              <a:rPr sz="1400" dirty="0"/>
            </a:br>
            <a:r>
              <a:rPr sz="1400" b="1" dirty="0">
                <a:solidFill>
                  <a:srgbClr val="204A87"/>
                </a:solidFill>
                <a:latin typeface="Courier"/>
              </a:rPr>
              <a:t>SELECT</a:t>
            </a:r>
            <a:r>
              <a:rPr sz="1400" dirty="0">
                <a:latin typeface="Courier"/>
              </a:rPr>
              <a:t>  e.</a:t>
            </a:r>
            <a:r>
              <a:rPr sz="1400" b="1" dirty="0">
                <a:solidFill>
                  <a:srgbClr val="CE5C00"/>
                </a:solidFill>
                <a:latin typeface="Courier"/>
              </a:rPr>
              <a:t>*</a:t>
            </a:r>
            <a:r>
              <a:rPr sz="1400" dirty="0">
                <a:latin typeface="Courier"/>
              </a:rPr>
              <a:t>,</a:t>
            </a:r>
            <a:br>
              <a:rPr sz="1400" dirty="0"/>
            </a:b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r>
              <a:rPr sz="1400" dirty="0">
                <a:latin typeface="Courier"/>
              </a:rPr>
              <a:t>,</a:t>
            </a:r>
            <a:br>
              <a:rPr sz="1400" dirty="0"/>
            </a:b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r>
              <a:rPr sz="1400" dirty="0">
                <a:latin typeface="Courier"/>
              </a:rPr>
              <a:t>,</a:t>
            </a:r>
            <a:br>
              <a:rPr sz="1400" dirty="0"/>
            </a:b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rn</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p>
        </p:txBody>
      </p:sp>
    </p:spTree>
    <p:extLst>
      <p:ext uri="{BB962C8B-B14F-4D97-AF65-F5344CB8AC3E}">
        <p14:creationId xmlns:p14="http://schemas.microsoft.com/office/powerpoint/2010/main" val="24126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NTILE(n):</a:t>
            </a:r>
          </a:p>
        </p:txBody>
      </p:sp>
      <p:sp>
        <p:nvSpPr>
          <p:cNvPr id="3" name="Content Placeholder 2"/>
          <p:cNvSpPr>
            <a:spLocks noGrp="1"/>
          </p:cNvSpPr>
          <p:nvPr>
            <p:ph idx="1"/>
          </p:nvPr>
        </p:nvSpPr>
        <p:spPr/>
        <p:txBody>
          <a:bodyPr>
            <a:noAutofit/>
          </a:bodyPr>
          <a:lstStyle/>
          <a:p>
            <a:pPr lvl="0"/>
            <a:r>
              <a:rPr sz="1800" dirty="0"/>
              <a:t>Divides the result set into ‘n’ groups, assigning a group number to each row.</a:t>
            </a:r>
          </a:p>
          <a:p>
            <a:pPr lvl="0" indent="0">
              <a:buNone/>
            </a:pPr>
            <a:r>
              <a:rPr sz="1400" i="1" dirty="0">
                <a:solidFill>
                  <a:srgbClr val="8F5902"/>
                </a:solidFill>
                <a:latin typeface="Courier"/>
              </a:rPr>
              <a:t>-- Divides the result set into a specified number of roughly equal</a:t>
            </a:r>
            <a:br>
              <a:rPr sz="1400" dirty="0"/>
            </a:br>
            <a:r>
              <a:rPr sz="1400" i="1" dirty="0">
                <a:solidFill>
                  <a:srgbClr val="8F5902"/>
                </a:solidFill>
                <a:latin typeface="Courier"/>
              </a:rPr>
              <a:t>-- groups or "tiles".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NTILE</a:t>
            </a:r>
            <a:r>
              <a:rPr sz="1400" dirty="0">
                <a:latin typeface="Courier"/>
              </a:rPr>
              <a:t>(</a:t>
            </a:r>
            <a:r>
              <a:rPr sz="1400" dirty="0">
                <a:solidFill>
                  <a:srgbClr val="0000CF"/>
                </a:solidFill>
                <a:latin typeface="Courier"/>
              </a:rPr>
              <a:t>4</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quartile</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Divides employees into quartiles based on their salary within each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NTILE</a:t>
            </a:r>
            <a:r>
              <a:rPr sz="1400" dirty="0">
                <a:latin typeface="Courier"/>
              </a:rPr>
              <a:t>(</a:t>
            </a:r>
            <a:r>
              <a:rPr sz="1400" dirty="0">
                <a:solidFill>
                  <a:srgbClr val="0000CF"/>
                </a:solidFill>
                <a:latin typeface="Courier"/>
              </a:rPr>
              <a:t>4</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quartile</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LAG():</a:t>
            </a:r>
          </a:p>
        </p:txBody>
      </p:sp>
      <p:sp>
        <p:nvSpPr>
          <p:cNvPr id="3" name="Content Placeholder 2"/>
          <p:cNvSpPr>
            <a:spLocks noGrp="1"/>
          </p:cNvSpPr>
          <p:nvPr>
            <p:ph idx="1"/>
          </p:nvPr>
        </p:nvSpPr>
        <p:spPr/>
        <p:txBody>
          <a:bodyPr>
            <a:noAutofit/>
          </a:bodyPr>
          <a:lstStyle/>
          <a:p>
            <a:pPr lvl="0"/>
            <a:r>
              <a:rPr sz="1800" dirty="0"/>
              <a:t>Accesses data from a previous row in the result set.</a:t>
            </a:r>
          </a:p>
          <a:p>
            <a:pPr lvl="0" indent="0">
              <a:buNone/>
            </a:pPr>
            <a:r>
              <a:rPr sz="1400" i="1" dirty="0">
                <a:solidFill>
                  <a:srgbClr val="8F5902"/>
                </a:solidFill>
                <a:latin typeface="Courier"/>
              </a:rPr>
              <a:t>-- Retrieves employee names and salaries, along with the</a:t>
            </a:r>
            <a:br>
              <a:rPr sz="1400" dirty="0"/>
            </a:br>
            <a:r>
              <a:rPr sz="1400" i="1" dirty="0">
                <a:solidFill>
                  <a:srgbClr val="8F5902"/>
                </a:solidFill>
                <a:latin typeface="Courier"/>
              </a:rPr>
              <a:t>-- previous salary for each employee.</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LAG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prev_sal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Retrieves the previous salary for each employee, ordered by their hire date.</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hiredate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LAG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hiredate</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prev_sal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LEAD():</a:t>
            </a:r>
          </a:p>
        </p:txBody>
      </p:sp>
      <p:sp>
        <p:nvSpPr>
          <p:cNvPr id="3" name="Content Placeholder 2"/>
          <p:cNvSpPr>
            <a:spLocks noGrp="1"/>
          </p:cNvSpPr>
          <p:nvPr>
            <p:ph idx="1"/>
          </p:nvPr>
        </p:nvSpPr>
        <p:spPr/>
        <p:txBody>
          <a:bodyPr>
            <a:noAutofit/>
          </a:bodyPr>
          <a:lstStyle/>
          <a:p>
            <a:pPr lvl="0"/>
            <a:r>
              <a:rPr sz="1800" dirty="0"/>
              <a:t>Accesses data from a following row in the result set.</a:t>
            </a:r>
          </a:p>
          <a:p>
            <a:pPr lvl="0" indent="0">
              <a:buNone/>
            </a:pPr>
            <a:r>
              <a:rPr sz="1400" i="1" dirty="0">
                <a:solidFill>
                  <a:srgbClr val="8F5902"/>
                </a:solidFill>
                <a:latin typeface="Courier"/>
              </a:rPr>
              <a:t>-- Retrieves employee names and salaries, along with</a:t>
            </a:r>
            <a:br>
              <a:rPr sz="1400" dirty="0"/>
            </a:br>
            <a:r>
              <a:rPr sz="1400" i="1" dirty="0">
                <a:solidFill>
                  <a:srgbClr val="8F5902"/>
                </a:solidFill>
                <a:latin typeface="Courier"/>
              </a:rPr>
              <a:t>-- the next salary for each employee.</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LEAD</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next_sal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Retrieves the next salary for each employee, ordered by their hire date.</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hiredate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LEAD</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hiredate</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next_sal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54CF8-2F36-E3FF-E0A6-2590FA6F26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DD462-18A6-C902-13CA-9E63E121FCAB}"/>
              </a:ext>
            </a:extLst>
          </p:cNvPr>
          <p:cNvSpPr>
            <a:spLocks noGrp="1"/>
          </p:cNvSpPr>
          <p:nvPr>
            <p:ph type="title"/>
          </p:nvPr>
        </p:nvSpPr>
        <p:spPr/>
        <p:txBody>
          <a:bodyPr/>
          <a:lstStyle/>
          <a:p>
            <a:pPr marL="0" lvl="0" indent="0">
              <a:buNone/>
            </a:pPr>
            <a:r>
              <a:rPr dirty="0"/>
              <a:t>LEAD():</a:t>
            </a:r>
          </a:p>
        </p:txBody>
      </p:sp>
      <p:sp>
        <p:nvSpPr>
          <p:cNvPr id="3" name="Content Placeholder 2">
            <a:extLst>
              <a:ext uri="{FF2B5EF4-FFF2-40B4-BE49-F238E27FC236}">
                <a16:creationId xmlns:a16="http://schemas.microsoft.com/office/drawing/2014/main" id="{E1F46C6E-25D7-6812-CED1-C430846713DD}"/>
              </a:ext>
            </a:extLst>
          </p:cNvPr>
          <p:cNvSpPr>
            <a:spLocks noGrp="1"/>
          </p:cNvSpPr>
          <p:nvPr>
            <p:ph idx="1"/>
          </p:nvPr>
        </p:nvSpPr>
        <p:spPr/>
        <p:txBody>
          <a:bodyPr>
            <a:noAutofit/>
          </a:bodyPr>
          <a:lstStyle/>
          <a:p>
            <a:pPr lvl="0" indent="0">
              <a:buNone/>
            </a:pPr>
            <a:r>
              <a:rPr lang="en-US" sz="1400" i="1" dirty="0">
                <a:solidFill>
                  <a:srgbClr val="8F5902"/>
                </a:solidFill>
                <a:latin typeface="Courier"/>
              </a:rPr>
              <a:t>-- Lag and Lead example</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empno</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LEAD</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next_salary</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LAG</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previous_salary</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a:t>
            </a:r>
            <a:br>
              <a:rPr lang="en-US" sz="1400" dirty="0"/>
            </a:br>
            <a:br>
              <a:rPr lang="en-US" sz="1400" dirty="0"/>
            </a:br>
            <a:r>
              <a:rPr lang="en-US" sz="1400" i="1" dirty="0">
                <a:solidFill>
                  <a:srgbClr val="8F5902"/>
                </a:solidFill>
                <a:latin typeface="Courier"/>
              </a:rPr>
              <a:t>-- Calculates the difference in salary between an employee and</a:t>
            </a:r>
            <a:br>
              <a:rPr lang="en-US" sz="1400" dirty="0"/>
            </a:br>
            <a:r>
              <a:rPr lang="en-US" sz="1400" i="1" dirty="0">
                <a:solidFill>
                  <a:srgbClr val="8F5902"/>
                </a:solidFill>
                <a:latin typeface="Courier"/>
              </a:rPr>
              <a:t>-- the next and previous employee within each department.</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dirty="0" err="1">
                <a:latin typeface="Courier"/>
              </a:rPr>
              <a:t>ename</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dirty="0" err="1">
                <a:latin typeface="Courier"/>
              </a:rPr>
              <a:t>sal</a:t>
            </a:r>
            <a:r>
              <a:rPr lang="en-US" sz="1400" dirty="0">
                <a:latin typeface="Courier"/>
              </a:rPr>
              <a:t> </a:t>
            </a:r>
            <a:r>
              <a:rPr lang="en-US" sz="1400" b="1" dirty="0">
                <a:solidFill>
                  <a:srgbClr val="CE5C00"/>
                </a:solidFill>
                <a:latin typeface="Courier"/>
              </a:rPr>
              <a:t>-</a:t>
            </a:r>
            <a:r>
              <a:rPr lang="en-US" sz="1400" dirty="0">
                <a:latin typeface="Courier"/>
              </a:rPr>
              <a:t> </a:t>
            </a:r>
            <a:r>
              <a:rPr lang="en-US" sz="1400" b="1" dirty="0">
                <a:solidFill>
                  <a:srgbClr val="204A87"/>
                </a:solidFill>
                <a:latin typeface="Courier"/>
              </a:rPr>
              <a:t>LAG</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sal_diff_with_prev</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LEAD</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CE5C00"/>
                </a:solidFill>
                <a:latin typeface="Courier"/>
              </a:rPr>
              <a:t>-</a:t>
            </a:r>
            <a:r>
              <a:rPr lang="en-US" sz="1400" dirty="0">
                <a:latin typeface="Courier"/>
              </a:rPr>
              <a:t> </a:t>
            </a:r>
            <a:r>
              <a:rPr lang="en-US" sz="1400" dirty="0" err="1">
                <a:latin typeface="Courier"/>
              </a:rPr>
              <a:t>sal</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sal_diff_with_next</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a:t>
            </a:r>
            <a:endParaRPr sz="1400" dirty="0">
              <a:latin typeface="Courier"/>
            </a:endParaRPr>
          </a:p>
        </p:txBody>
      </p:sp>
    </p:spTree>
    <p:extLst>
      <p:ext uri="{BB962C8B-B14F-4D97-AF65-F5344CB8AC3E}">
        <p14:creationId xmlns:p14="http://schemas.microsoft.com/office/powerpoint/2010/main" val="413424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FIRST_VALUE():</a:t>
            </a:r>
          </a:p>
        </p:txBody>
      </p:sp>
      <p:sp>
        <p:nvSpPr>
          <p:cNvPr id="3" name="Content Placeholder 2"/>
          <p:cNvSpPr>
            <a:spLocks noGrp="1"/>
          </p:cNvSpPr>
          <p:nvPr>
            <p:ph idx="1"/>
          </p:nvPr>
        </p:nvSpPr>
        <p:spPr/>
        <p:txBody>
          <a:bodyPr>
            <a:noAutofit/>
          </a:bodyPr>
          <a:lstStyle/>
          <a:p>
            <a:pPr lvl="0"/>
            <a:r>
              <a:rPr sz="1800" dirty="0"/>
              <a:t>Returns the first value in an ordered set of values.</a:t>
            </a:r>
          </a:p>
          <a:p>
            <a:pPr lvl="0" indent="0">
              <a:buNone/>
            </a:pPr>
            <a:r>
              <a:rPr sz="1400" i="1" dirty="0">
                <a:solidFill>
                  <a:srgbClr val="8F5902"/>
                </a:solidFill>
                <a:latin typeface="Courier"/>
              </a:rPr>
              <a:t>-- Retrieves employee names and salaries, along with</a:t>
            </a:r>
            <a:br>
              <a:rPr sz="1400" dirty="0"/>
            </a:br>
            <a:r>
              <a:rPr sz="1400" i="1" dirty="0">
                <a:solidFill>
                  <a:srgbClr val="8F5902"/>
                </a:solidFill>
                <a:latin typeface="Courier"/>
              </a:rPr>
              <a:t>-- the first salary in the sorted order.</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FIRST_VALUE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first_sal</a:t>
            </a:r>
            <a:br>
              <a:rPr sz="1400" dirty="0"/>
            </a:b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WHERE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IS</a:t>
            </a:r>
            <a:r>
              <a:rPr sz="1400" dirty="0">
                <a:latin typeface="Courier"/>
              </a:rPr>
              <a:t> </a:t>
            </a:r>
            <a:r>
              <a:rPr sz="1400" b="1" dirty="0">
                <a:solidFill>
                  <a:srgbClr val="204A87"/>
                </a:solidFill>
                <a:latin typeface="Courier"/>
              </a:rPr>
              <a:t>NOT</a:t>
            </a:r>
            <a:r>
              <a:rPr sz="1400" dirty="0">
                <a:latin typeface="Courier"/>
              </a:rPr>
              <a:t> </a:t>
            </a:r>
            <a:r>
              <a:rPr sz="1400" b="1" dirty="0">
                <a:solidFill>
                  <a:srgbClr val="204A87"/>
                </a:solidFill>
                <a:latin typeface="Courier"/>
              </a:rPr>
              <a:t>NULL</a:t>
            </a:r>
            <a:r>
              <a:rPr sz="1400" dirty="0">
                <a:latin typeface="Courier"/>
              </a:rPr>
              <a:t>;</a:t>
            </a:r>
            <a:br>
              <a:rPr sz="1400" dirty="0"/>
            </a:br>
            <a:br>
              <a:rPr sz="1400" dirty="0"/>
            </a:br>
            <a:r>
              <a:rPr sz="1400" i="1" dirty="0">
                <a:solidFill>
                  <a:srgbClr val="8F5902"/>
                </a:solidFill>
                <a:latin typeface="Courier"/>
              </a:rPr>
              <a:t>-- Finds the first salary for each department and</a:t>
            </a:r>
            <a:br>
              <a:rPr sz="1400" dirty="0"/>
            </a:br>
            <a:r>
              <a:rPr sz="1400" i="1" dirty="0">
                <a:solidFill>
                  <a:srgbClr val="8F5902"/>
                </a:solidFill>
                <a:latin typeface="Courier"/>
              </a:rPr>
              <a:t>-- compares it with each employee's salary.</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deptno</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dirty="0" err="1">
                <a:latin typeface="Courier"/>
              </a:rPr>
              <a:t>sal</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FIRST_VALUE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hiredate</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sal_diff_with_first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LAST_VALUE():</a:t>
            </a:r>
          </a:p>
        </p:txBody>
      </p:sp>
      <p:sp>
        <p:nvSpPr>
          <p:cNvPr id="3" name="Content Placeholder 2"/>
          <p:cNvSpPr>
            <a:spLocks noGrp="1"/>
          </p:cNvSpPr>
          <p:nvPr>
            <p:ph idx="1"/>
          </p:nvPr>
        </p:nvSpPr>
        <p:spPr/>
        <p:txBody>
          <a:bodyPr>
            <a:noAutofit/>
          </a:bodyPr>
          <a:lstStyle/>
          <a:p>
            <a:pPr lvl="0"/>
            <a:r>
              <a:rPr sz="1800" dirty="0"/>
              <a:t>Returns the last value in an ordered set of values.</a:t>
            </a:r>
          </a:p>
          <a:p>
            <a:pPr lvl="0" indent="0">
              <a:buNone/>
            </a:pPr>
            <a:r>
              <a:rPr sz="1400" i="1" dirty="0">
                <a:solidFill>
                  <a:srgbClr val="8F5902"/>
                </a:solidFill>
                <a:latin typeface="Courier"/>
              </a:rPr>
              <a:t>-- Retrieves employee names and salaries,</a:t>
            </a:r>
            <a:br>
              <a:rPr sz="1400" dirty="0"/>
            </a:br>
            <a:r>
              <a:rPr sz="1400" i="1" dirty="0">
                <a:solidFill>
                  <a:srgbClr val="8F5902"/>
                </a:solidFill>
                <a:latin typeface="Courier"/>
              </a:rPr>
              <a:t>-- along with the last salary in the sorted order.</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LAST_VALUE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br>
              <a:rPr sz="1400" dirty="0"/>
            </a:br>
            <a:r>
              <a:rPr sz="1400" dirty="0">
                <a:latin typeface="Courier"/>
              </a:rPr>
              <a:t>       </a:t>
            </a:r>
            <a:r>
              <a:rPr sz="1400" b="1" dirty="0">
                <a:solidFill>
                  <a:srgbClr val="204A87"/>
                </a:solidFill>
                <a:latin typeface="Courier"/>
              </a:rPr>
              <a:t>ROWS</a:t>
            </a:r>
            <a:r>
              <a:rPr sz="1400" dirty="0">
                <a:latin typeface="Courier"/>
              </a:rPr>
              <a:t> </a:t>
            </a:r>
            <a:r>
              <a:rPr sz="1400" b="1" dirty="0">
                <a:solidFill>
                  <a:srgbClr val="204A87"/>
                </a:solidFill>
                <a:latin typeface="Courier"/>
              </a:rPr>
              <a:t>BETWEEN</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PRECEDING</a:t>
            </a:r>
            <a:r>
              <a:rPr sz="1400" dirty="0">
                <a:latin typeface="Courier"/>
              </a:rPr>
              <a:t> </a:t>
            </a:r>
            <a:r>
              <a:rPr sz="1400" b="1" dirty="0">
                <a:solidFill>
                  <a:srgbClr val="204A87"/>
                </a:solidFill>
                <a:latin typeface="Courier"/>
              </a:rPr>
              <a:t>AND</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FOLLOWING</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last_sal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Finds the last salary for each department and</a:t>
            </a:r>
            <a:br>
              <a:rPr sz="1400" dirty="0"/>
            </a:br>
            <a:r>
              <a:rPr sz="1400" i="1" dirty="0">
                <a:solidFill>
                  <a:srgbClr val="8F5902"/>
                </a:solidFill>
                <a:latin typeface="Courier"/>
              </a:rPr>
              <a:t>-- compares it with each employee's salary.</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deptno</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dirty="0" err="1">
                <a:latin typeface="Courier"/>
              </a:rPr>
              <a:t>sal</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LAST_VALUE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br>
              <a:rPr sz="1400" dirty="0"/>
            </a:br>
            <a:r>
              <a:rPr sz="1400" dirty="0">
                <a:latin typeface="Courier"/>
              </a:rPr>
              <a:t>        </a:t>
            </a:r>
            <a:r>
              <a:rPr sz="1400" dirty="0" err="1">
                <a:latin typeface="Courier"/>
              </a:rPr>
              <a:t>hiredate</a:t>
            </a:r>
            <a:r>
              <a:rPr sz="1400" dirty="0">
                <a:latin typeface="Courier"/>
              </a:rPr>
              <a:t> </a:t>
            </a:r>
            <a:r>
              <a:rPr sz="1400" b="1" dirty="0">
                <a:solidFill>
                  <a:srgbClr val="204A87"/>
                </a:solidFill>
                <a:latin typeface="Courier"/>
              </a:rPr>
              <a:t>ROWS</a:t>
            </a:r>
            <a:r>
              <a:rPr sz="1400" dirty="0">
                <a:latin typeface="Courier"/>
              </a:rPr>
              <a:t> </a:t>
            </a:r>
            <a:r>
              <a:rPr sz="1400" b="1" dirty="0">
                <a:solidFill>
                  <a:srgbClr val="204A87"/>
                </a:solidFill>
                <a:latin typeface="Courier"/>
              </a:rPr>
              <a:t>BETWEEN</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PRECEDING</a:t>
            </a:r>
            <a:r>
              <a:rPr sz="1400" dirty="0">
                <a:latin typeface="Courier"/>
              </a:rPr>
              <a:t> </a:t>
            </a:r>
            <a:r>
              <a:rPr sz="1400" b="1" dirty="0">
                <a:solidFill>
                  <a:srgbClr val="204A87"/>
                </a:solidFill>
                <a:latin typeface="Courier"/>
              </a:rPr>
              <a:t>AND</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FOLLOWING</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sal_diff_with_last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014F9-FC9A-7671-DC3B-73FE55042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1346B-0AA3-10D9-33F0-1FF226ADDE60}"/>
              </a:ext>
            </a:extLst>
          </p:cNvPr>
          <p:cNvSpPr>
            <a:spLocks noGrp="1"/>
          </p:cNvSpPr>
          <p:nvPr>
            <p:ph type="title"/>
          </p:nvPr>
        </p:nvSpPr>
        <p:spPr/>
        <p:txBody>
          <a:bodyPr/>
          <a:lstStyle/>
          <a:p>
            <a:pPr marL="0" lvl="0" indent="0">
              <a:buNone/>
            </a:pPr>
            <a:r>
              <a:rPr dirty="0"/>
              <a:t>LAST_VALUE():</a:t>
            </a:r>
          </a:p>
        </p:txBody>
      </p:sp>
      <p:sp>
        <p:nvSpPr>
          <p:cNvPr id="3" name="Content Placeholder 2">
            <a:extLst>
              <a:ext uri="{FF2B5EF4-FFF2-40B4-BE49-F238E27FC236}">
                <a16:creationId xmlns:a16="http://schemas.microsoft.com/office/drawing/2014/main" id="{4348239A-8E3E-F27F-633D-45A26EA67CE7}"/>
              </a:ext>
            </a:extLst>
          </p:cNvPr>
          <p:cNvSpPr>
            <a:spLocks noGrp="1"/>
          </p:cNvSpPr>
          <p:nvPr>
            <p:ph idx="1"/>
          </p:nvPr>
        </p:nvSpPr>
        <p:spPr/>
        <p:txBody>
          <a:bodyPr>
            <a:noAutofit/>
          </a:bodyPr>
          <a:lstStyle/>
          <a:p>
            <a:pPr lvl="0" indent="0">
              <a:buNone/>
            </a:pPr>
            <a:r>
              <a:rPr sz="1400" i="1" dirty="0">
                <a:solidFill>
                  <a:srgbClr val="8F5902"/>
                </a:solidFill>
                <a:latin typeface="Courier"/>
              </a:rPr>
              <a:t>-- Finds the difference between each employee's salary and</a:t>
            </a:r>
            <a:br>
              <a:rPr sz="1400" dirty="0"/>
            </a:br>
            <a:r>
              <a:rPr sz="1400" i="1" dirty="0">
                <a:solidFill>
                  <a:srgbClr val="8F5902"/>
                </a:solidFill>
                <a:latin typeface="Courier"/>
              </a:rPr>
              <a:t>-- the first and last salary within their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dirty="0" err="1">
                <a:latin typeface="Courier"/>
              </a:rPr>
              <a:t>sal</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FIRST_VALUE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sal_diff_with_first</a:t>
            </a:r>
            <a:r>
              <a:rPr sz="1400" dirty="0">
                <a:latin typeface="Courier"/>
              </a:rPr>
              <a:t>,</a:t>
            </a:r>
            <a:br>
              <a:rPr sz="1400" dirty="0"/>
            </a:br>
            <a:r>
              <a:rPr sz="1400" dirty="0">
                <a:latin typeface="Courier"/>
              </a:rPr>
              <a:t>       </a:t>
            </a:r>
            <a:r>
              <a:rPr sz="1400" b="1" dirty="0">
                <a:solidFill>
                  <a:srgbClr val="204A87"/>
                </a:solidFill>
                <a:latin typeface="Courier"/>
              </a:rPr>
              <a:t>LAST_VALUE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br>
              <a:rPr sz="1400" dirty="0"/>
            </a:b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ROWS</a:t>
            </a:r>
            <a:r>
              <a:rPr sz="1400" dirty="0">
                <a:latin typeface="Courier"/>
              </a:rPr>
              <a:t> </a:t>
            </a:r>
            <a:r>
              <a:rPr sz="1400" b="1" dirty="0">
                <a:solidFill>
                  <a:srgbClr val="204A87"/>
                </a:solidFill>
                <a:latin typeface="Courier"/>
              </a:rPr>
              <a:t>BETWEEN</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PRECEDING</a:t>
            </a:r>
            <a:r>
              <a:rPr sz="1400" dirty="0">
                <a:latin typeface="Courier"/>
              </a:rPr>
              <a:t> </a:t>
            </a:r>
            <a:r>
              <a:rPr sz="1400" b="1" dirty="0">
                <a:solidFill>
                  <a:srgbClr val="204A87"/>
                </a:solidFill>
                <a:latin typeface="Courier"/>
              </a:rPr>
              <a:t>AND</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FOLLOWING</a:t>
            </a:r>
            <a:r>
              <a:rPr sz="1400" dirty="0">
                <a:latin typeface="Courier"/>
              </a:rPr>
              <a:t>) </a:t>
            </a:r>
            <a:r>
              <a:rPr sz="1400" b="1" dirty="0">
                <a:solidFill>
                  <a:srgbClr val="CE5C00"/>
                </a:solidFill>
                <a:latin typeface="Courier"/>
              </a:rPr>
              <a:t>-</a:t>
            </a:r>
            <a:r>
              <a:rPr sz="1400" dirty="0">
                <a:latin typeface="Courier"/>
              </a:rPr>
              <a:t> </a:t>
            </a:r>
            <a:r>
              <a:rPr sz="1400" dirty="0" err="1">
                <a:latin typeface="Courier"/>
              </a:rPr>
              <a:t>sal</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sal_diff_with_last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Tree>
    <p:extLst>
      <p:ext uri="{BB962C8B-B14F-4D97-AF65-F5344CB8AC3E}">
        <p14:creationId xmlns:p14="http://schemas.microsoft.com/office/powerpoint/2010/main" val="245996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DQL - Analytical Functions</a:t>
            </a:r>
          </a:p>
        </p:txBody>
      </p:sp>
      <p:sp>
        <p:nvSpPr>
          <p:cNvPr id="3" name="Content Placeholder 2"/>
          <p:cNvSpPr>
            <a:spLocks noGrp="1"/>
          </p:cNvSpPr>
          <p:nvPr>
            <p:ph idx="1"/>
          </p:nvPr>
        </p:nvSpPr>
        <p:spPr/>
        <p:txBody>
          <a:bodyPr>
            <a:noAutofit/>
          </a:bodyPr>
          <a:lstStyle/>
          <a:p>
            <a:pPr lvl="0"/>
            <a:r>
              <a:rPr sz="1800" dirty="0"/>
              <a:t>Analytical functions in SQL Server are used to perform calculations on a group of rows and return a single result set for each group, based on the values in one or more columns, often within a specified window or partition.</a:t>
            </a:r>
          </a:p>
          <a:p>
            <a:pPr lvl="0"/>
            <a:r>
              <a:rPr sz="1800" dirty="0"/>
              <a:t>They enable performing advanced calculations and aggregations on your data for advanced data analysis and reports.</a:t>
            </a:r>
          </a:p>
          <a:p>
            <a:pPr lvl="0"/>
            <a:r>
              <a:rPr sz="1800" dirty="0"/>
              <a:t>These functions are typically used in conjunction with the ‘OVER’ clause to define the window or subset of rows over which the function should operate.</a:t>
            </a:r>
          </a:p>
          <a:p>
            <a:pPr lvl="0"/>
            <a:r>
              <a:rPr sz="1800" dirty="0"/>
              <a:t>The OVER clause can include ‘PARTITION BY’ or ‘ORDER BY’ specifications to control the behavior of the window function.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A2523-F781-2A17-4A01-06978FD9AD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7AE347-1947-308F-C98A-41331271933C}"/>
              </a:ext>
            </a:extLst>
          </p:cNvPr>
          <p:cNvSpPr>
            <a:spLocks noGrp="1"/>
          </p:cNvSpPr>
          <p:nvPr>
            <p:ph type="title"/>
          </p:nvPr>
        </p:nvSpPr>
        <p:spPr/>
        <p:txBody>
          <a:bodyPr/>
          <a:lstStyle/>
          <a:p>
            <a:pPr marL="0" lvl="0" indent="0">
              <a:buNone/>
            </a:pPr>
            <a:r>
              <a:rPr dirty="0"/>
              <a:t>DQL - Analytical Functions</a:t>
            </a:r>
          </a:p>
        </p:txBody>
      </p:sp>
      <p:sp>
        <p:nvSpPr>
          <p:cNvPr id="3" name="Content Placeholder 2">
            <a:extLst>
              <a:ext uri="{FF2B5EF4-FFF2-40B4-BE49-F238E27FC236}">
                <a16:creationId xmlns:a16="http://schemas.microsoft.com/office/drawing/2014/main" id="{22038B31-D806-6B28-860F-1DB62355C861}"/>
              </a:ext>
            </a:extLst>
          </p:cNvPr>
          <p:cNvSpPr>
            <a:spLocks noGrp="1"/>
          </p:cNvSpPr>
          <p:nvPr>
            <p:ph idx="1"/>
          </p:nvPr>
        </p:nvSpPr>
        <p:spPr/>
        <p:txBody>
          <a:bodyPr>
            <a:noAutofit/>
          </a:bodyPr>
          <a:lstStyle/>
          <a:p>
            <a:pPr lvl="0"/>
            <a:r>
              <a:rPr sz="1800" dirty="0"/>
              <a:t>The ‘PARTITION BY’ clause is used to divide the result set of a query into partitions to which the function is applied independently.</a:t>
            </a:r>
          </a:p>
          <a:p>
            <a:pPr lvl="0"/>
            <a:r>
              <a:rPr sz="1800" dirty="0"/>
              <a:t>The ‘ORDER BY’ clause is used to sort the result set of a query into the orders specified to which the function is applied independently.</a:t>
            </a:r>
          </a:p>
          <a:p>
            <a:pPr lvl="0"/>
            <a:r>
              <a:rPr sz="1800" dirty="0"/>
              <a:t>For some analytical functions ‘PARTITION BY’ clause must be used including ‘ORDER BY’ clause.</a:t>
            </a:r>
          </a:p>
        </p:txBody>
      </p:sp>
    </p:spTree>
    <p:extLst>
      <p:ext uri="{BB962C8B-B14F-4D97-AF65-F5344CB8AC3E}">
        <p14:creationId xmlns:p14="http://schemas.microsoft.com/office/powerpoint/2010/main" val="62279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Aggregate Functions:</a:t>
            </a:r>
          </a:p>
        </p:txBody>
      </p:sp>
      <p:sp>
        <p:nvSpPr>
          <p:cNvPr id="3" name="Content Placeholder 2"/>
          <p:cNvSpPr>
            <a:spLocks noGrp="1"/>
          </p:cNvSpPr>
          <p:nvPr>
            <p:ph idx="1"/>
          </p:nvPr>
        </p:nvSpPr>
        <p:spPr/>
        <p:txBody>
          <a:bodyPr>
            <a:noAutofit/>
          </a:bodyPr>
          <a:lstStyle/>
          <a:p>
            <a:pPr lvl="0"/>
            <a:r>
              <a:rPr sz="1800" dirty="0"/>
              <a:t>Aggregate functions with Analytical functions, extends the analytical capability of SQL queries by allowing aggregations to be computed over specific partitions or ordered subsets of data, providing deeper insights and flexibility in analyzing relational datasets.</a:t>
            </a:r>
          </a:p>
          <a:p>
            <a:pPr lvl="0" indent="0">
              <a:buNone/>
            </a:pPr>
            <a:r>
              <a:rPr sz="1400" i="1" dirty="0">
                <a:solidFill>
                  <a:srgbClr val="8F5902"/>
                </a:solidFill>
                <a:latin typeface="Courier"/>
              </a:rPr>
              <a:t>-- All aggregation functions for each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br>
              <a:rPr sz="1400" dirty="0"/>
            </a:br>
            <a:r>
              <a:rPr sz="1400" dirty="0">
                <a:latin typeface="Courier"/>
              </a:rPr>
              <a:t>        ,</a:t>
            </a:r>
            <a:r>
              <a:rPr sz="1400" b="1" dirty="0">
                <a:solidFill>
                  <a:srgbClr val="204A87"/>
                </a:solidFill>
                <a:latin typeface="Courier"/>
              </a:rPr>
              <a:t>count</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count_dept_sal</a:t>
            </a:r>
            <a:br>
              <a:rPr sz="1400" dirty="0"/>
            </a:br>
            <a:r>
              <a:rPr sz="1400" dirty="0">
                <a:latin typeface="Courier"/>
              </a:rPr>
              <a:t>        ,</a:t>
            </a:r>
            <a:r>
              <a:rPr sz="1400" b="1" dirty="0">
                <a:solidFill>
                  <a:srgbClr val="204A87"/>
                </a:solidFill>
                <a:latin typeface="Courier"/>
              </a:rPr>
              <a:t>max</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max_dept_sal</a:t>
            </a:r>
            <a:br>
              <a:rPr sz="1400" dirty="0"/>
            </a:br>
            <a:r>
              <a:rPr sz="1400" dirty="0">
                <a:latin typeface="Courier"/>
              </a:rPr>
              <a:t>        ,</a:t>
            </a:r>
            <a:r>
              <a:rPr sz="1400" b="1" dirty="0">
                <a:solidFill>
                  <a:srgbClr val="204A87"/>
                </a:solidFill>
                <a:latin typeface="Courier"/>
              </a:rPr>
              <a:t>min</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min_dept_sal</a:t>
            </a:r>
            <a:br>
              <a:rPr sz="1400" dirty="0"/>
            </a:br>
            <a:r>
              <a:rPr sz="1400" dirty="0">
                <a:latin typeface="Courier"/>
              </a:rPr>
              <a:t>        ,</a:t>
            </a:r>
            <a:r>
              <a:rPr sz="1400" b="1" dirty="0">
                <a:solidFill>
                  <a:srgbClr val="204A87"/>
                </a:solidFill>
                <a:latin typeface="Courier"/>
              </a:rPr>
              <a:t>sum</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tot_dept_sal</a:t>
            </a:r>
            <a:br>
              <a:rPr sz="1400" dirty="0"/>
            </a:br>
            <a:r>
              <a:rPr sz="1400" dirty="0">
                <a:latin typeface="Courier"/>
              </a:rPr>
              <a:t>        ,</a:t>
            </a:r>
            <a:r>
              <a:rPr sz="1400" b="1" dirty="0">
                <a:solidFill>
                  <a:srgbClr val="204A87"/>
                </a:solidFill>
                <a:latin typeface="Courier"/>
              </a:rPr>
              <a:t>avg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avg_dept_sal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br>
              <a:rPr sz="1400" dirty="0"/>
            </a:br>
            <a:r>
              <a:rPr sz="1400" b="1" dirty="0">
                <a:solidFill>
                  <a:srgbClr val="204A87"/>
                </a:solidFill>
                <a:latin typeface="Courier"/>
              </a:rPr>
              <a:t>GROUP</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0A2BD-6D4E-299B-B05D-4070CDEBB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B037C-9EB2-7A6A-F9F7-42AF97D82652}"/>
              </a:ext>
            </a:extLst>
          </p:cNvPr>
          <p:cNvSpPr>
            <a:spLocks noGrp="1"/>
          </p:cNvSpPr>
          <p:nvPr>
            <p:ph type="title"/>
          </p:nvPr>
        </p:nvSpPr>
        <p:spPr/>
        <p:txBody>
          <a:bodyPr/>
          <a:lstStyle/>
          <a:p>
            <a:pPr marL="0" lvl="0" indent="0">
              <a:buNone/>
            </a:pPr>
            <a:r>
              <a:rPr dirty="0"/>
              <a:t>Aggregate Functions:</a:t>
            </a:r>
          </a:p>
        </p:txBody>
      </p:sp>
      <p:sp>
        <p:nvSpPr>
          <p:cNvPr id="3" name="Content Placeholder 2">
            <a:extLst>
              <a:ext uri="{FF2B5EF4-FFF2-40B4-BE49-F238E27FC236}">
                <a16:creationId xmlns:a16="http://schemas.microsoft.com/office/drawing/2014/main" id="{FDEBDF0C-BE2F-8A00-AC61-074C70C0C284}"/>
              </a:ext>
            </a:extLst>
          </p:cNvPr>
          <p:cNvSpPr>
            <a:spLocks noGrp="1"/>
          </p:cNvSpPr>
          <p:nvPr>
            <p:ph idx="1"/>
          </p:nvPr>
        </p:nvSpPr>
        <p:spPr/>
        <p:txBody>
          <a:bodyPr>
            <a:noAutofit/>
          </a:bodyPr>
          <a:lstStyle/>
          <a:p>
            <a:pPr lvl="0" indent="0">
              <a:buNone/>
            </a:pPr>
            <a:r>
              <a:rPr sz="1400" i="1" dirty="0">
                <a:solidFill>
                  <a:srgbClr val="8F5902"/>
                </a:solidFill>
                <a:latin typeface="Courier"/>
              </a:rPr>
              <a:t>-- All aggregation functions on emp table with respect to every dept </a:t>
            </a:r>
            <a:br>
              <a:rPr sz="1400" dirty="0"/>
            </a:br>
            <a:r>
              <a:rPr sz="1400" b="1" dirty="0">
                <a:solidFill>
                  <a:srgbClr val="204A87"/>
                </a:solidFill>
                <a:latin typeface="Courier"/>
              </a:rPr>
              <a:t>SELECT</a:t>
            </a:r>
            <a:r>
              <a:rPr sz="1400" dirty="0">
                <a:latin typeface="Courier"/>
              </a:rPr>
              <a:t>  e.</a:t>
            </a:r>
            <a:r>
              <a:rPr sz="1400" b="1" dirty="0">
                <a:solidFill>
                  <a:srgbClr val="CE5C00"/>
                </a:solidFill>
                <a:latin typeface="Courier"/>
              </a:rPr>
              <a:t>*</a:t>
            </a:r>
            <a:br>
              <a:rPr sz="1400" dirty="0"/>
            </a:br>
            <a:r>
              <a:rPr sz="1400" dirty="0">
                <a:latin typeface="Courier"/>
              </a:rPr>
              <a:t>       ,</a:t>
            </a:r>
            <a:r>
              <a:rPr sz="1400" b="1" dirty="0">
                <a:solidFill>
                  <a:srgbClr val="204A87"/>
                </a:solidFill>
                <a:latin typeface="Courier"/>
              </a:rPr>
              <a:t>max</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 </a:t>
            </a:r>
            <a:r>
              <a:rPr sz="1400" b="1" dirty="0">
                <a:solidFill>
                  <a:srgbClr val="204A87"/>
                </a:solidFill>
                <a:latin typeface="Courier"/>
              </a:rPr>
              <a:t>AS</a:t>
            </a:r>
            <a:r>
              <a:rPr sz="1400" dirty="0">
                <a:latin typeface="Courier"/>
              </a:rPr>
              <a:t> </a:t>
            </a:r>
            <a:r>
              <a:rPr sz="1400" dirty="0" err="1">
                <a:latin typeface="Courier"/>
              </a:rPr>
              <a:t>max_sal</a:t>
            </a:r>
            <a:br>
              <a:rPr sz="1400" dirty="0"/>
            </a:br>
            <a:r>
              <a:rPr sz="1400" dirty="0">
                <a:latin typeface="Courier"/>
              </a:rPr>
              <a:t>       ,</a:t>
            </a:r>
            <a:r>
              <a:rPr sz="1400" b="1" dirty="0">
                <a:solidFill>
                  <a:srgbClr val="204A87"/>
                </a:solidFill>
                <a:latin typeface="Courier"/>
              </a:rPr>
              <a:t>max</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max_dept_sal</a:t>
            </a:r>
            <a:br>
              <a:rPr sz="1400" dirty="0"/>
            </a:br>
            <a:r>
              <a:rPr sz="1400" dirty="0">
                <a:latin typeface="Courier"/>
              </a:rPr>
              <a:t>       ,</a:t>
            </a:r>
            <a:r>
              <a:rPr sz="1400" b="1" dirty="0">
                <a:solidFill>
                  <a:srgbClr val="204A87"/>
                </a:solidFill>
                <a:latin typeface="Courier"/>
              </a:rPr>
              <a:t>min</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min_dept_sal</a:t>
            </a:r>
            <a:br>
              <a:rPr sz="1400" dirty="0"/>
            </a:br>
            <a:r>
              <a:rPr sz="1400" dirty="0">
                <a:latin typeface="Courier"/>
              </a:rPr>
              <a:t>       ,</a:t>
            </a:r>
            <a:r>
              <a:rPr sz="1400" b="1" dirty="0">
                <a:solidFill>
                  <a:srgbClr val="204A87"/>
                </a:solidFill>
                <a:latin typeface="Courier"/>
              </a:rPr>
              <a:t>sum</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tot_dept_sal</a:t>
            </a:r>
            <a:br>
              <a:rPr sz="1400" dirty="0"/>
            </a:br>
            <a:r>
              <a:rPr sz="1400" dirty="0">
                <a:latin typeface="Courier"/>
              </a:rPr>
              <a:t>       ,</a:t>
            </a:r>
            <a:r>
              <a:rPr sz="1400" b="1" dirty="0">
                <a:solidFill>
                  <a:srgbClr val="204A87"/>
                </a:solidFill>
                <a:latin typeface="Courier"/>
              </a:rPr>
              <a:t>avg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avg_dept_sal</a:t>
            </a:r>
            <a:br>
              <a:rPr sz="1400" dirty="0"/>
            </a:br>
            <a:r>
              <a:rPr sz="1400" dirty="0">
                <a:latin typeface="Courier"/>
              </a:rPr>
              <a:t>       ,</a:t>
            </a:r>
            <a:r>
              <a:rPr sz="1400" b="1" dirty="0">
                <a:solidFill>
                  <a:srgbClr val="204A87"/>
                </a:solidFill>
                <a:latin typeface="Courier"/>
              </a:rPr>
              <a:t>count</a:t>
            </a:r>
            <a:r>
              <a:rPr sz="1400" dirty="0">
                <a:latin typeface="Courier"/>
              </a:rPr>
              <a:t>(</a:t>
            </a:r>
            <a:r>
              <a:rPr sz="1400" dirty="0">
                <a:solidFill>
                  <a:srgbClr val="0000CF"/>
                </a:solidFill>
                <a:latin typeface="Courier"/>
              </a:rPr>
              <a:t>1</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emp_count_by_dept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p>
        </p:txBody>
      </p:sp>
    </p:spTree>
    <p:extLst>
      <p:ext uri="{BB962C8B-B14F-4D97-AF65-F5344CB8AC3E}">
        <p14:creationId xmlns:p14="http://schemas.microsoft.com/office/powerpoint/2010/main" val="409778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ROW_NUMBER():</a:t>
            </a:r>
          </a:p>
        </p:txBody>
      </p:sp>
      <p:sp>
        <p:nvSpPr>
          <p:cNvPr id="3" name="Content Placeholder 2"/>
          <p:cNvSpPr>
            <a:spLocks noGrp="1"/>
          </p:cNvSpPr>
          <p:nvPr>
            <p:ph idx="1"/>
          </p:nvPr>
        </p:nvSpPr>
        <p:spPr/>
        <p:txBody>
          <a:bodyPr>
            <a:noAutofit/>
          </a:bodyPr>
          <a:lstStyle/>
          <a:p>
            <a:pPr lvl="0"/>
            <a:r>
              <a:rPr sz="1800" dirty="0"/>
              <a:t>Assigns a unique sequential number to each row, starting with 1.</a:t>
            </a:r>
          </a:p>
          <a:p>
            <a:pPr lvl="0" indent="0">
              <a:buNone/>
            </a:pPr>
            <a:r>
              <a:rPr sz="1400" i="1" dirty="0">
                <a:solidFill>
                  <a:srgbClr val="8F5902"/>
                </a:solidFill>
                <a:latin typeface="Courier"/>
              </a:rPr>
              <a:t>-- Assigns a unique integer to each row to establish the row's position within the partition of a result set.</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row_num</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unique integer to each row within the partition.</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br>
              <a:rPr sz="1400" dirty="0"/>
            </a:b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row_num</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unique integer to each row within a partition, based on salary for each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row_num</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9E9B1-2042-8D9D-7CBE-EAC404CF15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162B26-A03E-73CC-0EF4-D66223471BCA}"/>
              </a:ext>
            </a:extLst>
          </p:cNvPr>
          <p:cNvSpPr>
            <a:spLocks noGrp="1"/>
          </p:cNvSpPr>
          <p:nvPr>
            <p:ph type="title"/>
          </p:nvPr>
        </p:nvSpPr>
        <p:spPr/>
        <p:txBody>
          <a:bodyPr/>
          <a:lstStyle/>
          <a:p>
            <a:pPr marL="0" lvl="0" indent="0">
              <a:buNone/>
            </a:pPr>
            <a:r>
              <a:rPr dirty="0"/>
              <a:t>ROW_NUMBER():</a:t>
            </a:r>
          </a:p>
        </p:txBody>
      </p:sp>
      <p:sp>
        <p:nvSpPr>
          <p:cNvPr id="3" name="Content Placeholder 2">
            <a:extLst>
              <a:ext uri="{FF2B5EF4-FFF2-40B4-BE49-F238E27FC236}">
                <a16:creationId xmlns:a16="http://schemas.microsoft.com/office/drawing/2014/main" id="{FE1D4F44-EF41-0829-520C-608A3C9FC9A6}"/>
              </a:ext>
            </a:extLst>
          </p:cNvPr>
          <p:cNvSpPr>
            <a:spLocks noGrp="1"/>
          </p:cNvSpPr>
          <p:nvPr>
            <p:ph idx="1"/>
          </p:nvPr>
        </p:nvSpPr>
        <p:spPr/>
        <p:txBody>
          <a:bodyPr>
            <a:noAutofit/>
          </a:bodyPr>
          <a:lstStyle/>
          <a:p>
            <a:pPr lvl="0" indent="0">
              <a:buNone/>
            </a:pPr>
            <a:r>
              <a:rPr lang="en-US" sz="1400" i="1" dirty="0">
                <a:solidFill>
                  <a:srgbClr val="8F5902"/>
                </a:solidFill>
                <a:latin typeface="Courier"/>
              </a:rPr>
              <a:t>-- Find the employee with the highest salary in each department</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dirty="0" err="1">
                <a:latin typeface="Courier"/>
              </a:rPr>
              <a:t>ename</a:t>
            </a:r>
            <a:r>
              <a:rPr lang="en-US" sz="1400" dirty="0">
                <a:latin typeface="Courier"/>
              </a:rPr>
              <a:t>, </a:t>
            </a:r>
            <a:r>
              <a:rPr lang="en-US" sz="1400" dirty="0" err="1">
                <a:latin typeface="Courier"/>
              </a:rPr>
              <a:t>sal</a:t>
            </a:r>
            <a:br>
              <a:rPr lang="en-US" sz="1400" dirty="0"/>
            </a:br>
            <a:r>
              <a:rPr lang="en-US" sz="1400" b="1" dirty="0">
                <a:solidFill>
                  <a:srgbClr val="204A87"/>
                </a:solidFill>
                <a:latin typeface="Courier"/>
              </a:rPr>
              <a:t>FROM</a:t>
            </a:r>
            <a:r>
              <a:rPr lang="en-US" sz="1400" dirty="0">
                <a:latin typeface="Courier"/>
              </a:rPr>
              <a:t> (</a:t>
            </a:r>
            <a:br>
              <a:rPr lang="en-US" sz="1400" dirty="0"/>
            </a:br>
            <a:r>
              <a:rPr lang="en-US" sz="1400" dirty="0">
                <a:latin typeface="Courier"/>
              </a:rPr>
              <a:t>    </a:t>
            </a: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dirty="0" err="1">
                <a:latin typeface="Courier"/>
              </a:rPr>
              <a:t>ename</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DESC</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row_num</a:t>
            </a:r>
            <a:br>
              <a:rPr lang="en-US" sz="1400" dirty="0"/>
            </a:br>
            <a:r>
              <a:rPr lang="en-US" sz="1400" dirty="0">
                <a:latin typeface="Courier"/>
              </a:rPr>
              <a:t>    </a:t>
            </a:r>
            <a:r>
              <a:rPr lang="en-US" sz="1400" b="1" dirty="0">
                <a:solidFill>
                  <a:srgbClr val="204A87"/>
                </a:solidFill>
                <a:latin typeface="Courier"/>
              </a:rPr>
              <a:t>FROM</a:t>
            </a:r>
            <a:r>
              <a:rPr lang="en-US" sz="1400" dirty="0">
                <a:latin typeface="Courier"/>
              </a:rPr>
              <a:t> </a:t>
            </a:r>
            <a:r>
              <a:rPr lang="en-US" sz="1400" dirty="0" err="1">
                <a:latin typeface="Courier"/>
              </a:rPr>
              <a:t>employees.emp</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ranked</a:t>
            </a:r>
            <a:br>
              <a:rPr lang="en-US" sz="1400" dirty="0"/>
            </a:br>
            <a:r>
              <a:rPr lang="en-US" sz="1400" b="1" dirty="0">
                <a:solidFill>
                  <a:srgbClr val="204A87"/>
                </a:solidFill>
                <a:latin typeface="Courier"/>
              </a:rPr>
              <a:t>WHERE</a:t>
            </a:r>
            <a:r>
              <a:rPr lang="en-US" sz="1400" dirty="0">
                <a:latin typeface="Courier"/>
              </a:rPr>
              <a:t> </a:t>
            </a:r>
            <a:r>
              <a:rPr lang="en-US" sz="1400" dirty="0" err="1">
                <a:latin typeface="Courier"/>
              </a:rPr>
              <a:t>row_num</a:t>
            </a:r>
            <a:r>
              <a:rPr lang="en-US" sz="1400" dirty="0">
                <a:latin typeface="Courier"/>
              </a:rPr>
              <a:t> </a:t>
            </a:r>
            <a:r>
              <a:rPr lang="en-US" sz="1400" b="1" dirty="0">
                <a:solidFill>
                  <a:srgbClr val="CE5C00"/>
                </a:solidFill>
                <a:latin typeface="Courier"/>
              </a:rPr>
              <a:t>=</a:t>
            </a:r>
            <a:r>
              <a:rPr lang="en-US" sz="1400" dirty="0">
                <a:latin typeface="Courier"/>
              </a:rPr>
              <a:t> </a:t>
            </a:r>
            <a:r>
              <a:rPr lang="en-US" sz="1400" dirty="0">
                <a:solidFill>
                  <a:srgbClr val="0000CF"/>
                </a:solidFill>
                <a:latin typeface="Courier"/>
              </a:rPr>
              <a:t>1</a:t>
            </a:r>
            <a:r>
              <a:rPr lang="en-US" sz="1400" dirty="0">
                <a:latin typeface="Courier"/>
              </a:rPr>
              <a:t>;</a:t>
            </a:r>
            <a:br>
              <a:rPr lang="en-US" sz="1400" dirty="0"/>
            </a:br>
            <a:br>
              <a:rPr lang="en-US" sz="1400" dirty="0"/>
            </a:br>
            <a:r>
              <a:rPr lang="en-US" sz="1400" i="1" dirty="0">
                <a:solidFill>
                  <a:srgbClr val="8F5902"/>
                </a:solidFill>
                <a:latin typeface="Courier"/>
              </a:rPr>
              <a:t>-- Multi-Ordered Row Numbering</a:t>
            </a:r>
            <a:br>
              <a:rPr lang="en-US" sz="1400" dirty="0"/>
            </a:br>
            <a:r>
              <a:rPr lang="en-US" sz="1400" b="1" dirty="0">
                <a:solidFill>
                  <a:srgbClr val="204A87"/>
                </a:solidFill>
                <a:latin typeface="Courier"/>
              </a:rPr>
              <a:t>SELECT</a:t>
            </a: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sal_rn_asc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DESC</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sal_rn_desc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empno</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empno_rn</a:t>
            </a:r>
            <a:r>
              <a:rPr lang="en-US" sz="1400" dirty="0">
                <a:latin typeface="Courier"/>
              </a:rPr>
              <a:t>,</a:t>
            </a:r>
            <a:br>
              <a:rPr lang="en-US" sz="1400" dirty="0"/>
            </a:br>
            <a:r>
              <a:rPr lang="en-US" sz="1400" dirty="0">
                <a:latin typeface="Courier"/>
              </a:rPr>
              <a:t>        e.</a:t>
            </a:r>
            <a:r>
              <a:rPr lang="en-US" sz="1400" b="1" dirty="0">
                <a:solidFill>
                  <a:srgbClr val="CE5C00"/>
                </a:solidFill>
                <a:latin typeface="Courier"/>
              </a:rPr>
              <a:t>*</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 e</a:t>
            </a:r>
            <a:br>
              <a:rPr lang="en-US" sz="1400" dirty="0"/>
            </a:b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a:t>
            </a:r>
            <a:endParaRPr sz="1400" dirty="0">
              <a:latin typeface="Courier"/>
            </a:endParaRPr>
          </a:p>
        </p:txBody>
      </p:sp>
    </p:spTree>
    <p:extLst>
      <p:ext uri="{BB962C8B-B14F-4D97-AF65-F5344CB8AC3E}">
        <p14:creationId xmlns:p14="http://schemas.microsoft.com/office/powerpoint/2010/main" val="105923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64786-28A7-00E1-5623-3CA62A96B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B0F13F-3C2E-B563-484B-EB89BE03BCAF}"/>
              </a:ext>
            </a:extLst>
          </p:cNvPr>
          <p:cNvSpPr>
            <a:spLocks noGrp="1"/>
          </p:cNvSpPr>
          <p:nvPr>
            <p:ph type="title"/>
          </p:nvPr>
        </p:nvSpPr>
        <p:spPr/>
        <p:txBody>
          <a:bodyPr/>
          <a:lstStyle/>
          <a:p>
            <a:pPr marL="0" lvl="0" indent="0">
              <a:buNone/>
            </a:pPr>
            <a:r>
              <a:rPr dirty="0"/>
              <a:t>ROW_NUMBER():</a:t>
            </a:r>
          </a:p>
        </p:txBody>
      </p:sp>
      <p:sp>
        <p:nvSpPr>
          <p:cNvPr id="3" name="Content Placeholder 2">
            <a:extLst>
              <a:ext uri="{FF2B5EF4-FFF2-40B4-BE49-F238E27FC236}">
                <a16:creationId xmlns:a16="http://schemas.microsoft.com/office/drawing/2014/main" id="{E9B8AE7E-BA4B-1E2E-2058-ACAA698ACE1A}"/>
              </a:ext>
            </a:extLst>
          </p:cNvPr>
          <p:cNvSpPr>
            <a:spLocks noGrp="1"/>
          </p:cNvSpPr>
          <p:nvPr>
            <p:ph idx="1"/>
          </p:nvPr>
        </p:nvSpPr>
        <p:spPr/>
        <p:txBody>
          <a:bodyPr>
            <a:noAutofit/>
          </a:bodyPr>
          <a:lstStyle/>
          <a:p>
            <a:pPr lvl="0" indent="0">
              <a:buNone/>
            </a:pPr>
            <a:r>
              <a:rPr lang="en-US" sz="1400" i="1" dirty="0">
                <a:solidFill>
                  <a:srgbClr val="8F5902"/>
                </a:solidFill>
                <a:latin typeface="Courier"/>
              </a:rPr>
              <a:t>-- Multi-Partitioned Row Numbering</a:t>
            </a:r>
            <a:br>
              <a:rPr lang="en-US" sz="1400" dirty="0"/>
            </a:br>
            <a:r>
              <a:rPr lang="en-US" sz="1400" b="1" dirty="0">
                <a:solidFill>
                  <a:srgbClr val="204A87"/>
                </a:solidFill>
                <a:latin typeface="Courier"/>
              </a:rPr>
              <a:t>SELECT</a:t>
            </a: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sal_rn_asc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DESC</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sal_rn_desc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empno</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empno_rn</a:t>
            </a:r>
            <a:r>
              <a:rPr lang="en-US" sz="1400" dirty="0">
                <a:latin typeface="Courier"/>
              </a:rPr>
              <a:t>,</a:t>
            </a:r>
            <a:br>
              <a:rPr lang="en-US" sz="1400" dirty="0"/>
            </a:br>
            <a:r>
              <a:rPr lang="en-US" sz="1400" dirty="0">
                <a:latin typeface="Courier"/>
              </a:rPr>
              <a:t>        e.</a:t>
            </a:r>
            <a:r>
              <a:rPr lang="en-US" sz="1400" b="1" dirty="0">
                <a:solidFill>
                  <a:srgbClr val="CE5C00"/>
                </a:solidFill>
                <a:latin typeface="Courier"/>
              </a:rPr>
              <a:t>*</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 e</a:t>
            </a:r>
            <a:br>
              <a:rPr lang="en-US" sz="1400" dirty="0"/>
            </a:b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a:t>
            </a:r>
            <a:endParaRPr sz="1400" dirty="0">
              <a:latin typeface="Courier"/>
            </a:endParaRPr>
          </a:p>
        </p:txBody>
      </p:sp>
    </p:spTree>
    <p:extLst>
      <p:ext uri="{BB962C8B-B14F-4D97-AF65-F5344CB8AC3E}">
        <p14:creationId xmlns:p14="http://schemas.microsoft.com/office/powerpoint/2010/main" val="38749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RANK():</a:t>
            </a:r>
          </a:p>
        </p:txBody>
      </p:sp>
      <p:sp>
        <p:nvSpPr>
          <p:cNvPr id="3" name="Content Placeholder 2"/>
          <p:cNvSpPr>
            <a:spLocks noGrp="1"/>
          </p:cNvSpPr>
          <p:nvPr>
            <p:ph idx="1"/>
          </p:nvPr>
        </p:nvSpPr>
        <p:spPr/>
        <p:txBody>
          <a:bodyPr>
            <a:noAutofit/>
          </a:bodyPr>
          <a:lstStyle/>
          <a:p>
            <a:pPr lvl="0"/>
            <a:r>
              <a:rPr sz="1800" dirty="0"/>
              <a:t>Assigns a unique rank to each row, with the same rank for rows with equal values.</a:t>
            </a:r>
          </a:p>
          <a:p>
            <a:pPr lvl="0" indent="0">
              <a:buNone/>
            </a:pPr>
            <a:r>
              <a:rPr sz="1400" i="1" dirty="0">
                <a:solidFill>
                  <a:srgbClr val="8F5902"/>
                </a:solidFill>
                <a:latin typeface="Courier"/>
              </a:rPr>
              <a:t>-- Assigns a unique integer to each distinct row within the partition of a</a:t>
            </a:r>
            <a:br>
              <a:rPr sz="1400" dirty="0"/>
            </a:br>
            <a:r>
              <a:rPr sz="1400" i="1" dirty="0">
                <a:solidFill>
                  <a:srgbClr val="8F5902"/>
                </a:solidFill>
                <a:latin typeface="Courier"/>
              </a:rPr>
              <a:t>-- result set, leaving gaps between the ranks if there are ties.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rank to each employee within their department based on their salary</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2117</Words>
  <Application>Microsoft Office PowerPoint</Application>
  <PresentationFormat>On-screen Show (16:9)</PresentationFormat>
  <Paragraphs>48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vt:lpstr>
      <vt:lpstr>Office Theme</vt:lpstr>
      <vt:lpstr>PowerPoint Presentation</vt:lpstr>
      <vt:lpstr>DQL - Analytical Functions</vt:lpstr>
      <vt:lpstr>DQL - Analytical Functions</vt:lpstr>
      <vt:lpstr>Aggregate Functions:</vt:lpstr>
      <vt:lpstr>Aggregate Functions:</vt:lpstr>
      <vt:lpstr>ROW_NUMBER():</vt:lpstr>
      <vt:lpstr>ROW_NUMBER():</vt:lpstr>
      <vt:lpstr>ROW_NUMBER():</vt:lpstr>
      <vt:lpstr>RANK():</vt:lpstr>
      <vt:lpstr>DENSE_RANK():</vt:lpstr>
      <vt:lpstr>DENSE_RANK():</vt:lpstr>
      <vt:lpstr>NTILE(n):</vt:lpstr>
      <vt:lpstr>LAG():</vt:lpstr>
      <vt:lpstr>LEAD():</vt:lpstr>
      <vt:lpstr>LEAD():</vt:lpstr>
      <vt:lpstr>FIRST_VALUE():</vt:lpstr>
      <vt:lpstr>LAST_VALUE():</vt:lpstr>
      <vt:lpstr>LAST_VALUE():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1</cp:revision>
  <dcterms:created xsi:type="dcterms:W3CDTF">2025-08-01T10:23:59Z</dcterms:created>
  <dcterms:modified xsi:type="dcterms:W3CDTF">2025-08-01T10:28:59Z</dcterms:modified>
</cp:coreProperties>
</file>