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4" r:id="rId5"/>
    <p:sldId id="265" r:id="rId6"/>
    <p:sldId id="266" r:id="rId7"/>
    <p:sldId id="267" r:id="rId8"/>
    <p:sldId id="268" r:id="rId9"/>
    <p:sldId id="260" r:id="rId10"/>
    <p:sldId id="269" r:id="rId11"/>
    <p:sldId id="261" r:id="rId12"/>
    <p:sldId id="270" r:id="rId13"/>
    <p:sldId id="262" r:id="rId14"/>
    <p:sldId id="271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99" d="100"/>
          <a:sy n="99" d="100"/>
        </p:scale>
        <p:origin x="922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qlserver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8229600" cy="222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43387-8C60-DBEE-FDB2-5255F26C7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C2FDA-B2AE-59BF-5FDD-F6C32C239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Using Multiple CTEs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32976-F436-5C84-2DD5-D86E028E3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indent="0">
              <a:buNone/>
            </a:pPr>
            <a:r>
              <a:rPr sz="1400" b="1" dirty="0">
                <a:solidFill>
                  <a:srgbClr val="204A87"/>
                </a:solidFill>
                <a:latin typeface="Courier"/>
              </a:rPr>
              <a:t>WITH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TotalSalary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(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deptno</a:t>
            </a:r>
            <a:r>
              <a:rPr sz="1400" dirty="0">
                <a:latin typeface="Courier"/>
              </a:rPr>
              <a:t>,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SUM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latin typeface="Courier"/>
              </a:rPr>
              <a:t>sal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total_sal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 d 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GROUP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deptno</a:t>
            </a:r>
            <a:br>
              <a:rPr sz="1400" dirty="0"/>
            </a:br>
            <a:r>
              <a:rPr sz="1400" dirty="0">
                <a:latin typeface="Courier"/>
              </a:rPr>
              <a:t>),</a:t>
            </a:r>
            <a:br>
              <a:rPr sz="1400" dirty="0"/>
            </a:br>
            <a:r>
              <a:rPr sz="1400" dirty="0" err="1">
                <a:latin typeface="Courier"/>
              </a:rPr>
              <a:t>TotalBudget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(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e.deptno</a:t>
            </a:r>
            <a:r>
              <a:rPr sz="1400" dirty="0">
                <a:latin typeface="Courier"/>
              </a:rPr>
              <a:t>,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SUM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latin typeface="Courier"/>
              </a:rPr>
              <a:t>p.budget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total_budget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 e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JOIN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employees.emp_projects</a:t>
            </a:r>
            <a:r>
              <a:rPr sz="1400" dirty="0">
                <a:latin typeface="Courier"/>
              </a:rPr>
              <a:t> ep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ON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e.empno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ep.empno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JOIN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employees.projects</a:t>
            </a:r>
            <a:r>
              <a:rPr sz="1400" dirty="0">
                <a:latin typeface="Courier"/>
              </a:rPr>
              <a:t> p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ON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ep.projectno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p.projectno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GROUP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e.deptno</a:t>
            </a:r>
            <a:br>
              <a:rPr sz="1400" dirty="0"/>
            </a:br>
            <a:r>
              <a:rPr sz="1400" dirty="0">
                <a:latin typeface="Courier"/>
              </a:rPr>
              <a:t>)</a:t>
            </a: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Retrieve department numbers, total salary, and total project budget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ts.deptno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ts.total_sal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tb.total_budget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TotalSalary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ts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JOIN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TotalBudget</a:t>
            </a:r>
            <a:r>
              <a:rPr sz="1400" dirty="0">
                <a:latin typeface="Courier"/>
              </a:rPr>
              <a:t> tb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ON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ts.deptno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tb.deptno</a:t>
            </a:r>
            <a:r>
              <a:rPr sz="1400" dirty="0">
                <a:latin typeface="Courier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40023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Recursive CTEs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sz="1800" dirty="0"/>
              <a:t>Recursive CTEs are used to perform operations like traversing hierarchical data or generating sequences.</a:t>
            </a:r>
          </a:p>
          <a:p>
            <a:pPr lvl="0"/>
            <a:r>
              <a:rPr sz="1800" dirty="0"/>
              <a:t>Recursive CTEs consist of two parts: an anchor member and a recursive member.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Define a recursive CTE to generate a sequence of numbers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WITH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Sequence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(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i="1" dirty="0">
                <a:solidFill>
                  <a:srgbClr val="8F5902"/>
                </a:solidFill>
                <a:latin typeface="Courier"/>
              </a:rPr>
              <a:t>-- Anchor member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1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num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UNION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ALL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i="1" dirty="0">
                <a:solidFill>
                  <a:srgbClr val="8F5902"/>
                </a:solidFill>
                <a:latin typeface="Courier"/>
              </a:rPr>
              <a:t>-- Recursive member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num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+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1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Sequence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400" dirty="0">
                <a:latin typeface="Courier"/>
              </a:rPr>
              <a:t> num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&lt;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10</a:t>
            </a:r>
            <a:br>
              <a:rPr sz="1400" dirty="0"/>
            </a:br>
            <a:r>
              <a:rPr sz="1400" dirty="0">
                <a:latin typeface="Courier"/>
              </a:rPr>
              <a:t>)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num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Sequence</a:t>
            </a:r>
            <a:r>
              <a:rPr sz="1400" dirty="0">
                <a:latin typeface="Courier"/>
              </a:rPr>
              <a:t>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FFD179-17C3-5910-25B6-4C6895820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5659C-3F6E-7B73-EC8E-3F5AF5242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Recursive CTEs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1D5B9-9BC2-37E8-F5DE-A3E941F39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Define a recursive CTE to find the management hierarchy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WITH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EmpHierarchy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(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i="1" dirty="0">
                <a:solidFill>
                  <a:srgbClr val="8F5902"/>
                </a:solidFill>
                <a:latin typeface="Courier"/>
              </a:rPr>
              <a:t>-- Anchor member: select the top-level manager (president)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empno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ename</a:t>
            </a:r>
            <a:r>
              <a:rPr sz="1400" dirty="0">
                <a:latin typeface="Courier"/>
              </a:rPr>
              <a:t>, job, </a:t>
            </a:r>
            <a:r>
              <a:rPr sz="1400" dirty="0" err="1">
                <a:latin typeface="Courier"/>
              </a:rPr>
              <a:t>mgr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mgr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IS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NULL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UNION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ALL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i="1" dirty="0">
                <a:solidFill>
                  <a:srgbClr val="8F5902"/>
                </a:solidFill>
                <a:latin typeface="Courier"/>
              </a:rPr>
              <a:t>-- Recursive member: select employees managed by the current level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e.empno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e.ename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e.job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e.mgr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 e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INNER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JOIN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EmpHierarchy</a:t>
            </a:r>
            <a:r>
              <a:rPr sz="1400" dirty="0">
                <a:latin typeface="Courier"/>
              </a:rPr>
              <a:t> eh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ON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e.mgr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eh.empno</a:t>
            </a:r>
            <a:br>
              <a:rPr sz="1400" dirty="0"/>
            </a:br>
            <a:r>
              <a:rPr sz="1400" dirty="0">
                <a:latin typeface="Courier"/>
              </a:rPr>
              <a:t>)</a:t>
            </a: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Retrieve the management hierarchy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EmpHierarchy</a:t>
            </a:r>
            <a:r>
              <a:rPr sz="1400" dirty="0">
                <a:latin typeface="Courier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87531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Common Use Cases for CTEs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sz="1800" dirty="0"/>
              <a:t>Breaking down complex queries into simpler, more manageable parts.</a:t>
            </a:r>
          </a:p>
          <a:p>
            <a:pPr lvl="0"/>
            <a:r>
              <a:rPr sz="1800" dirty="0"/>
              <a:t>Improving readability and maintainability of SQL code.</a:t>
            </a:r>
          </a:p>
          <a:p>
            <a:pPr lvl="0"/>
            <a:r>
              <a:rPr sz="1800" dirty="0"/>
              <a:t>Recursively traversing hierarchical data.</a:t>
            </a:r>
          </a:p>
          <a:p>
            <a:pPr lvl="0"/>
            <a:r>
              <a:rPr sz="1800" dirty="0"/>
              <a:t>Generating sequences or performing iterative calculations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DF958-E128-437E-4AF2-000386B10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C89B6-F031-1483-56BE-C2D9B2778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IN" dirty="0"/>
              <a:t>Benefits of Using</a:t>
            </a:r>
            <a:r>
              <a:rPr dirty="0"/>
              <a:t> CTEs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60A0C-39B8-7FDF-8B90-C39D2679E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sz="1800" dirty="0"/>
              <a:t>Enhanced code readability and organization.</a:t>
            </a:r>
          </a:p>
          <a:p>
            <a:pPr lvl="0"/>
            <a:r>
              <a:rPr sz="1800" dirty="0"/>
              <a:t>Ability to reference the same CTE multiple times in a query.</a:t>
            </a:r>
          </a:p>
          <a:p>
            <a:pPr lvl="0"/>
            <a:r>
              <a:rPr sz="1800" dirty="0"/>
              <a:t>Simplified complex queries by breaking them into smaller, logical components.</a:t>
            </a:r>
          </a:p>
        </p:txBody>
      </p:sp>
    </p:spTree>
    <p:extLst>
      <p:ext uri="{BB962C8B-B14F-4D97-AF65-F5344CB8AC3E}">
        <p14:creationId xmlns:p14="http://schemas.microsoft.com/office/powerpoint/2010/main" val="1922548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DQL - Common Table Expressions (CTEs)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sz="1800" dirty="0"/>
              <a:t>In SQL Server, a Common Table Expression (CTE) is a temporary result set that you can reference within a SELECT, INSERT, UPDATE, or DELETE statement.</a:t>
            </a:r>
          </a:p>
          <a:p>
            <a:pPr lvl="0"/>
            <a:r>
              <a:rPr sz="1800" dirty="0"/>
              <a:t>CTEs provide a way to write more readable and maintainable queries by breaking down complex queries into simpler parts.</a:t>
            </a:r>
          </a:p>
          <a:p>
            <a:pPr lvl="0"/>
            <a:r>
              <a:rPr sz="1800" dirty="0"/>
              <a:t>CTEs are defined using the </a:t>
            </a:r>
            <a:r>
              <a:rPr sz="1800" dirty="0">
                <a:latin typeface="Courier"/>
              </a:rPr>
              <a:t>WITH</a:t>
            </a:r>
            <a:r>
              <a:rPr sz="1800" dirty="0"/>
              <a:t> keyword.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Creating a CTE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sz="1800" dirty="0"/>
              <a:t>To create a CTE, you use the </a:t>
            </a:r>
            <a:r>
              <a:rPr sz="1800" dirty="0">
                <a:latin typeface="Courier"/>
              </a:rPr>
              <a:t>WITH</a:t>
            </a:r>
            <a:r>
              <a:rPr sz="1800" dirty="0"/>
              <a:t> keyword.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Define a CTE to get employees with job title 'manager'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WITH</a:t>
            </a:r>
            <a:r>
              <a:rPr sz="1400" dirty="0">
                <a:latin typeface="Courier"/>
              </a:rPr>
              <a:t> Managers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(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empno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ename</a:t>
            </a:r>
            <a:r>
              <a:rPr sz="1400" dirty="0">
                <a:latin typeface="Courier"/>
              </a:rPr>
              <a:t>, job, </a:t>
            </a:r>
            <a:r>
              <a:rPr sz="1400" dirty="0" err="1">
                <a:latin typeface="Courier"/>
              </a:rPr>
              <a:t>sal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400" dirty="0">
                <a:latin typeface="Courier"/>
              </a:rPr>
              <a:t> job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'manager'</a:t>
            </a:r>
            <a:br>
              <a:rPr sz="1400" dirty="0"/>
            </a:br>
            <a:r>
              <a:rPr sz="1400" dirty="0">
                <a:latin typeface="Courier"/>
              </a:rPr>
              <a:t>)</a:t>
            </a: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Retrieve employees with job title 'manager' using the CTE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Managers;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75138-6B93-4E1F-B3B9-4B8D9D868D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A5988-74E2-767A-2813-F2BC5CE8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Creating a CTE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98851-4E34-FE76-AA3A-293686660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Define a CTE to count employees in each department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WITH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DeptEmployeeCount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(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deptno</a:t>
            </a:r>
            <a:r>
              <a:rPr sz="1400" dirty="0">
                <a:latin typeface="Courier"/>
              </a:rPr>
              <a:t>,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COUNT</a:t>
            </a:r>
            <a:r>
              <a:rPr sz="1400" dirty="0">
                <a:latin typeface="Courier"/>
              </a:rPr>
              <a:t>(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num_employees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GROUP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deptno</a:t>
            </a:r>
            <a:br>
              <a:rPr sz="1400" dirty="0"/>
            </a:br>
            <a:r>
              <a:rPr sz="1400" dirty="0">
                <a:latin typeface="Courier"/>
              </a:rPr>
              <a:t>)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d.deptno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d.dname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solidFill>
                  <a:srgbClr val="204A87"/>
                </a:solidFill>
                <a:latin typeface="Courier"/>
              </a:rPr>
              <a:t>dec</a:t>
            </a:r>
            <a:r>
              <a:rPr sz="1400" dirty="0" err="1">
                <a:latin typeface="Courier"/>
              </a:rPr>
              <a:t>.num_employees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employees.dept</a:t>
            </a:r>
            <a:r>
              <a:rPr sz="1400" dirty="0">
                <a:latin typeface="Courier"/>
              </a:rPr>
              <a:t> d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JOIN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DeptEmployeeCount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204A87"/>
                </a:solidFill>
                <a:latin typeface="Courier"/>
              </a:rPr>
              <a:t>dec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ON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d.deptno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solidFill>
                  <a:srgbClr val="204A87"/>
                </a:solidFill>
                <a:latin typeface="Courier"/>
              </a:rPr>
              <a:t>dec</a:t>
            </a:r>
            <a:r>
              <a:rPr sz="1400" dirty="0" err="1">
                <a:latin typeface="Courier"/>
              </a:rPr>
              <a:t>.deptno</a:t>
            </a:r>
            <a:r>
              <a:rPr sz="1400" dirty="0">
                <a:latin typeface="Courier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95640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36ACF-39D2-8749-BCB1-E370CF2CA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9161D-1C3B-F62C-09B7-16B04C011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Creating a CTE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531B4-EE2C-51EC-917A-4375A69CA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Define a CTE to calculate the average salary by department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WITH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AvgSalary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(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deptno</a:t>
            </a:r>
            <a:r>
              <a:rPr sz="1400" dirty="0">
                <a:latin typeface="Courier"/>
              </a:rPr>
              <a:t>,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AVG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latin typeface="Courier"/>
              </a:rPr>
              <a:t>sal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avg_sal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GROUP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deptno</a:t>
            </a:r>
            <a:br>
              <a:rPr sz="1400" dirty="0"/>
            </a:br>
            <a:r>
              <a:rPr sz="1400" dirty="0">
                <a:latin typeface="Courier"/>
              </a:rPr>
              <a:t>)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d.deptno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d.dname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a.avg_sal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employees.dept</a:t>
            </a:r>
            <a:r>
              <a:rPr sz="1400" dirty="0">
                <a:latin typeface="Courier"/>
              </a:rPr>
              <a:t> d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JOIN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AvgSalary</a:t>
            </a:r>
            <a:r>
              <a:rPr sz="1400" dirty="0">
                <a:latin typeface="Courier"/>
              </a:rPr>
              <a:t> a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ON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d.deptno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a.deptno</a:t>
            </a:r>
            <a:r>
              <a:rPr sz="1400" dirty="0">
                <a:latin typeface="Courier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56337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3E157-0229-25D0-A426-E41E77DBE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3B2F7-74E2-5E57-C49E-863EFA8EC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Creating a CTE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07253-9B66-3AD0-000D-37E28704E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Define a CTE to list employees and their associated projects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WITH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EmployeeProjects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(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e.empno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e.ename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ep.projectno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p.budget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 e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JOIN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employees.emp_projects</a:t>
            </a:r>
            <a:r>
              <a:rPr sz="1400" dirty="0">
                <a:latin typeface="Courier"/>
              </a:rPr>
              <a:t> ep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ON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e.empno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ep.empno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JOIN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employees.projects</a:t>
            </a:r>
            <a:r>
              <a:rPr sz="1400" dirty="0">
                <a:latin typeface="Courier"/>
              </a:rPr>
              <a:t> p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ON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ep.projectno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p.projectno</a:t>
            </a:r>
            <a:br>
              <a:rPr sz="1400" dirty="0"/>
            </a:br>
            <a:r>
              <a:rPr sz="1400" dirty="0">
                <a:latin typeface="Courier"/>
              </a:rPr>
              <a:t>)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empno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ename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projectno</a:t>
            </a:r>
            <a:r>
              <a:rPr sz="1400" dirty="0">
                <a:latin typeface="Courier"/>
              </a:rPr>
              <a:t>, budget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EmployeeProjects</a:t>
            </a:r>
            <a:r>
              <a:rPr sz="1400" dirty="0">
                <a:latin typeface="Courier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49458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44C79D-E5F5-C436-C9A2-10A4F9D60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BD1ED-BDD6-3C2D-E0B1-DF0FA45FF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Creating a CTE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7E70D-6CF4-796C-268F-6997E8DC7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Define a CTE to rank employees by salary within each department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WITH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RankedEmployees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(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empno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ename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deptno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sal</a:t>
            </a:r>
            <a:r>
              <a:rPr sz="1400" dirty="0">
                <a:latin typeface="Courier"/>
              </a:rPr>
              <a:t>,</a:t>
            </a:r>
            <a:br>
              <a:rPr sz="1400" dirty="0"/>
            </a:br>
            <a:r>
              <a:rPr sz="1400" dirty="0">
                <a:latin typeface="Courier"/>
              </a:rPr>
              <a:t>       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ROW_NUMBER</a:t>
            </a:r>
            <a:r>
              <a:rPr sz="1400" dirty="0">
                <a:latin typeface="Courier"/>
              </a:rPr>
              <a:t>()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OVER</a:t>
            </a:r>
            <a:r>
              <a:rPr sz="1400" dirty="0">
                <a:latin typeface="Courier"/>
              </a:rPr>
              <a:t> (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PARTITION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deptno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ORDER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sal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DESC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row_num</a:t>
            </a:r>
            <a:r>
              <a:rPr sz="1400" dirty="0">
                <a:latin typeface="Courier"/>
              </a:rPr>
              <a:t>,</a:t>
            </a:r>
            <a:br>
              <a:rPr sz="1400" dirty="0"/>
            </a:br>
            <a:r>
              <a:rPr sz="1400" dirty="0">
                <a:latin typeface="Courier"/>
              </a:rPr>
              <a:t>       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RANK</a:t>
            </a:r>
            <a:r>
              <a:rPr sz="1400" dirty="0">
                <a:latin typeface="Courier"/>
              </a:rPr>
              <a:t>()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OVER</a:t>
            </a:r>
            <a:r>
              <a:rPr sz="1400" dirty="0">
                <a:latin typeface="Courier"/>
              </a:rPr>
              <a:t> (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PARTITION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deptno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ORDER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sal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DESC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rank</a:t>
            </a:r>
            <a:r>
              <a:rPr sz="1400" dirty="0">
                <a:latin typeface="Courier"/>
              </a:rPr>
              <a:t>,</a:t>
            </a:r>
            <a:br>
              <a:rPr sz="1400" dirty="0"/>
            </a:br>
            <a:r>
              <a:rPr sz="1400" dirty="0">
                <a:latin typeface="Courier"/>
              </a:rPr>
              <a:t>       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DENSE_RANK</a:t>
            </a:r>
            <a:r>
              <a:rPr sz="1400" dirty="0">
                <a:latin typeface="Courier"/>
              </a:rPr>
              <a:t>()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OVER</a:t>
            </a:r>
            <a:r>
              <a:rPr sz="1400" dirty="0">
                <a:latin typeface="Courier"/>
              </a:rPr>
              <a:t> (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PARTITION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deptno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ORDER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sal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DESC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b="1" dirty="0" err="1">
                <a:solidFill>
                  <a:srgbClr val="204A87"/>
                </a:solidFill>
                <a:latin typeface="Courier"/>
              </a:rPr>
              <a:t>dense_rank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br>
              <a:rPr sz="1400" dirty="0"/>
            </a:br>
            <a:r>
              <a:rPr sz="1400" dirty="0">
                <a:latin typeface="Courier"/>
              </a:rPr>
              <a:t>)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empno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ename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deptno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sal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row_num</a:t>
            </a:r>
            <a:r>
              <a:rPr sz="1400" dirty="0">
                <a:latin typeface="Courier"/>
              </a:rPr>
              <a:t>,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rank</a:t>
            </a:r>
            <a:r>
              <a:rPr sz="1400" dirty="0">
                <a:latin typeface="Courier"/>
              </a:rPr>
              <a:t>, </a:t>
            </a:r>
            <a:r>
              <a:rPr sz="1400" b="1" dirty="0" err="1">
                <a:solidFill>
                  <a:srgbClr val="204A87"/>
                </a:solidFill>
                <a:latin typeface="Courier"/>
              </a:rPr>
              <a:t>dense_rank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RankedEmployees</a:t>
            </a:r>
            <a:r>
              <a:rPr sz="1400" dirty="0">
                <a:latin typeface="Courier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03584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21176-AEC1-7171-B96F-805C905AC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5EC9D-CDC8-0ECE-1B43-553EE02FF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Creating a CTE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B04BE-A80A-EBA5-03CC-FC937C076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Define a CTE to calculate running total of salaries within each department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WITH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RunningTotal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(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empno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ename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deptno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sal</a:t>
            </a:r>
            <a:r>
              <a:rPr sz="1400" dirty="0">
                <a:latin typeface="Courier"/>
              </a:rPr>
              <a:t>,</a:t>
            </a:r>
            <a:br>
              <a:rPr sz="1400" dirty="0"/>
            </a:br>
            <a:r>
              <a:rPr sz="1400" dirty="0">
                <a:latin typeface="Courier"/>
              </a:rPr>
              <a:t>       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SUM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latin typeface="Courier"/>
              </a:rPr>
              <a:t>sal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OVER</a:t>
            </a:r>
            <a:r>
              <a:rPr sz="1400" dirty="0">
                <a:latin typeface="Courier"/>
              </a:rPr>
              <a:t> (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PARTITION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deptno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ORDER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empno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ROWS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BETWEEN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UNBOUNDED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PRECEDING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AND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CURRENT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ROW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running_total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 e </a:t>
            </a:r>
            <a:br>
              <a:rPr sz="1400" dirty="0"/>
            </a:br>
            <a:r>
              <a:rPr sz="1400" dirty="0">
                <a:latin typeface="Courier"/>
              </a:rPr>
              <a:t>)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empno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ename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deptno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sal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running_total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RunningTotal</a:t>
            </a:r>
            <a:r>
              <a:rPr sz="1400" dirty="0">
                <a:latin typeface="Courier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11001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Using Multiple CTEs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sz="1800" dirty="0"/>
              <a:t>You can define multiple CTEs in a single query, separated by commas.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Define CTEs to calculate total salary and average salary by department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WITH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TotalSalary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(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deptno</a:t>
            </a:r>
            <a:r>
              <a:rPr sz="1400" dirty="0">
                <a:latin typeface="Courier"/>
              </a:rPr>
              <a:t>,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SUM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latin typeface="Courier"/>
              </a:rPr>
              <a:t>sal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total_sal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GROUP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deptno</a:t>
            </a:r>
            <a:br>
              <a:rPr sz="1400" dirty="0"/>
            </a:br>
            <a:r>
              <a:rPr sz="1400" dirty="0">
                <a:latin typeface="Courier"/>
              </a:rPr>
              <a:t>),</a:t>
            </a:r>
            <a:br>
              <a:rPr sz="1400" dirty="0"/>
            </a:br>
            <a:r>
              <a:rPr sz="1400" dirty="0" err="1">
                <a:latin typeface="Courier"/>
              </a:rPr>
              <a:t>AvgSalary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(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deptno</a:t>
            </a:r>
            <a:r>
              <a:rPr sz="1400" dirty="0">
                <a:latin typeface="Courier"/>
              </a:rPr>
              <a:t>,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AVG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latin typeface="Courier"/>
              </a:rPr>
              <a:t>sal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avg_sal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GROUP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deptno</a:t>
            </a:r>
            <a:br>
              <a:rPr sz="1400" dirty="0"/>
            </a:br>
            <a:r>
              <a:rPr sz="1400" dirty="0">
                <a:latin typeface="Courier"/>
              </a:rPr>
              <a:t>)</a:t>
            </a: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Retrieve department numbers, total salary, and average salary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t.deptno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t.total_sal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a.avg_sal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TotalSalary</a:t>
            </a:r>
            <a:r>
              <a:rPr sz="1400" dirty="0">
                <a:latin typeface="Courier"/>
              </a:rPr>
              <a:t> t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JOIN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AvgSalary</a:t>
            </a:r>
            <a:r>
              <a:rPr sz="1400" dirty="0">
                <a:latin typeface="Courier"/>
              </a:rPr>
              <a:t> a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ON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t.deptno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a.deptno</a:t>
            </a:r>
            <a:r>
              <a:rPr sz="1400" dirty="0">
                <a:latin typeface="Courier"/>
              </a:rPr>
              <a:t>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1168</Words>
  <Application>Microsoft Office PowerPoint</Application>
  <PresentationFormat>On-screen Show (16:9)</PresentationFormat>
  <Paragraphs>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Courier</vt:lpstr>
      <vt:lpstr>Office Theme</vt:lpstr>
      <vt:lpstr>PowerPoint Presentation</vt:lpstr>
      <vt:lpstr>DQL - Common Table Expressions (CTEs)</vt:lpstr>
      <vt:lpstr>Creating a CTE</vt:lpstr>
      <vt:lpstr>Creating a CTE</vt:lpstr>
      <vt:lpstr>Creating a CTE</vt:lpstr>
      <vt:lpstr>Creating a CTE</vt:lpstr>
      <vt:lpstr>Creating a CTE</vt:lpstr>
      <vt:lpstr>Creating a CTE</vt:lpstr>
      <vt:lpstr>Using Multiple CTEs</vt:lpstr>
      <vt:lpstr>Using Multiple CTEs</vt:lpstr>
      <vt:lpstr>Recursive CTEs</vt:lpstr>
      <vt:lpstr>Recursive CTEs</vt:lpstr>
      <vt:lpstr>Common Use Cases for CTEs</vt:lpstr>
      <vt:lpstr>Benefits of Using CTEs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Rohit K</cp:lastModifiedBy>
  <cp:revision>1</cp:revision>
  <dcterms:created xsi:type="dcterms:W3CDTF">2025-08-01T10:30:32Z</dcterms:created>
  <dcterms:modified xsi:type="dcterms:W3CDTF">2025-08-01T10:35:50Z</dcterms:modified>
</cp:coreProperties>
</file>