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6" r:id="rId5"/>
    <p:sldId id="260" r:id="rId6"/>
    <p:sldId id="267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99" d="100"/>
          <a:sy n="99" d="100"/>
        </p:scale>
        <p:origin x="922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qlserver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8229600" cy="222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TOP Clause: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sz="1800" dirty="0"/>
              <a:t>The TOP clause is used to limit the number of rows returned by a query.</a:t>
            </a:r>
            <a:endParaRPr sz="1900" dirty="0"/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Retrieve the first 5 employees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TOP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5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*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;</a:t>
            </a:r>
            <a:br>
              <a:rPr sz="1400" dirty="0"/>
            </a:b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Retrieve the employees with the top 10 highest salaries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TOP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10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*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ORDER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BY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sal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DESC</a:t>
            </a:r>
            <a:r>
              <a:rPr sz="1400" dirty="0">
                <a:latin typeface="Courier"/>
              </a:rPr>
              <a:t>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DQL - Data Query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sz="1800" dirty="0"/>
              <a:t>In SQL Server, DQL (Data Query Language) refers to the subset of SQL (Structured Query Language) specifically designed for querying and retrieving data from a SQL Server database.</a:t>
            </a:r>
          </a:p>
          <a:p>
            <a:pPr lvl="0"/>
            <a:r>
              <a:rPr sz="1800" dirty="0"/>
              <a:t>DQL primarily involves the use of SELECT statements to extract information from one or more tables within the database.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SELECT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sz="1800" dirty="0"/>
              <a:t>The fundamental component of DQL is the SELECT statement, which is used to retrieve data from one or more tables in the database.</a:t>
            </a:r>
          </a:p>
          <a:p>
            <a:pPr lvl="0"/>
            <a:r>
              <a:rPr sz="1800" dirty="0"/>
              <a:t>It allows users to specify the columns they want to retrieve from one or more tables in the database.</a:t>
            </a:r>
          </a:p>
          <a:p>
            <a:pPr lvl="0"/>
            <a:r>
              <a:rPr sz="1800" dirty="0"/>
              <a:t>SELECT statements can also include various clauses for filtering, sorting, and grouping the data.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Retrieve all columns from the emp table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*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;</a:t>
            </a:r>
            <a:br>
              <a:rPr sz="1400" dirty="0"/>
            </a:b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Retrieve </a:t>
            </a:r>
            <a:r>
              <a:rPr sz="1400" i="1" dirty="0" err="1">
                <a:solidFill>
                  <a:srgbClr val="8F5902"/>
                </a:solidFill>
                <a:latin typeface="Courier"/>
              </a:rPr>
              <a:t>empno</a:t>
            </a:r>
            <a:r>
              <a:rPr sz="1400" i="1" dirty="0">
                <a:solidFill>
                  <a:srgbClr val="8F5902"/>
                </a:solidFill>
                <a:latin typeface="Courier"/>
              </a:rPr>
              <a:t>, </a:t>
            </a:r>
            <a:r>
              <a:rPr sz="1400" i="1" dirty="0" err="1">
                <a:solidFill>
                  <a:srgbClr val="8F5902"/>
                </a:solidFill>
                <a:latin typeface="Courier"/>
              </a:rPr>
              <a:t>ename</a:t>
            </a:r>
            <a:r>
              <a:rPr sz="1400" i="1" dirty="0">
                <a:solidFill>
                  <a:srgbClr val="8F5902"/>
                </a:solidFill>
                <a:latin typeface="Courier"/>
              </a:rPr>
              <a:t> and job columns from the emp table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empno</a:t>
            </a:r>
            <a:r>
              <a:rPr sz="1400" dirty="0">
                <a:latin typeface="Courier"/>
              </a:rPr>
              <a:t>, </a:t>
            </a:r>
            <a:r>
              <a:rPr sz="1400" dirty="0" err="1">
                <a:latin typeface="Courier"/>
              </a:rPr>
              <a:t>ename</a:t>
            </a:r>
            <a:r>
              <a:rPr sz="1400" dirty="0">
                <a:latin typeface="Courier"/>
              </a:rPr>
              <a:t>, job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0D23B5-F7A8-B500-99B2-D48E81E040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2DE94-B3AF-4A55-072F-8C757F5B6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SELECT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B7255-E2B2-F74B-D9D2-70E9C9F86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indent="0">
              <a:buNone/>
            </a:pPr>
            <a:r>
              <a:rPr lang="en-US" sz="1400" i="1" dirty="0">
                <a:solidFill>
                  <a:srgbClr val="8F5902"/>
                </a:solidFill>
                <a:latin typeface="Courier"/>
              </a:rPr>
              <a:t>-- DISTINCT can be used to retrieve unique titles from the column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DISTINCT</a:t>
            </a:r>
            <a:r>
              <a:rPr lang="en-US" sz="1400" dirty="0">
                <a:latin typeface="Courier"/>
              </a:rPr>
              <a:t> job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employees.emp</a:t>
            </a:r>
            <a:r>
              <a:rPr lang="en-US" sz="1400" dirty="0">
                <a:latin typeface="Courier"/>
              </a:rPr>
              <a:t>;</a:t>
            </a:r>
            <a:br>
              <a:rPr lang="en-US" sz="1400" dirty="0"/>
            </a:br>
            <a:br>
              <a:rPr lang="en-US" sz="1400" dirty="0"/>
            </a:br>
            <a:r>
              <a:rPr lang="en-US" sz="1400" i="1" dirty="0">
                <a:solidFill>
                  <a:srgbClr val="8F5902"/>
                </a:solidFill>
                <a:latin typeface="Courier"/>
              </a:rPr>
              <a:t>-- Using alias to display column name as per requirement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DISTINCT</a:t>
            </a:r>
            <a:r>
              <a:rPr lang="en-US" sz="1400" dirty="0">
                <a:latin typeface="Courier"/>
              </a:rPr>
              <a:t> job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employeejob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employees.emp</a:t>
            </a:r>
            <a:r>
              <a:rPr lang="en-US" sz="1400" dirty="0">
                <a:latin typeface="Courier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61814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Commonly used clauses in SQL Server: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sz="1800" dirty="0"/>
              <a:t>In SQL Server DQL, clauses are components of SQL statements that provide additional instructions or conditions to control the behavior of the query.</a:t>
            </a:r>
          </a:p>
          <a:p>
            <a:pPr lvl="0"/>
            <a:r>
              <a:rPr sz="1800" dirty="0"/>
              <a:t>Clauses can be used in various SQL statements such as SELECT, INSERT, UPDATE, DELETE, and more.</a:t>
            </a:r>
          </a:p>
          <a:p>
            <a:pPr lvl="0"/>
            <a:r>
              <a:rPr sz="1800" dirty="0"/>
              <a:t>These clauses allow users to filter, manipulate, and organize data according to specific requirements. </a:t>
            </a:r>
            <a:endParaRPr sz="1800" dirty="0">
              <a:latin typeface="Couri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0DA66C-EEC9-825C-2E31-11F37E2096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8A3CE-8948-E8B8-0705-0FA276F8F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IN" dirty="0"/>
              <a:t>WHERE Clause: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A9D7F-C71A-4DEE-B95C-53440F34C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sz="1800" dirty="0"/>
              <a:t>The WHERE clause is used to filter rows based on specified conditions.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Retrieve employees with a specific job title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*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WHERE</a:t>
            </a:r>
            <a:r>
              <a:rPr sz="1400" dirty="0">
                <a:latin typeface="Courier"/>
              </a:rPr>
              <a:t> job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'manager'</a:t>
            </a:r>
            <a:r>
              <a:rPr sz="1400" dirty="0">
                <a:latin typeface="Courier"/>
              </a:rPr>
              <a:t>;</a:t>
            </a:r>
            <a:br>
              <a:rPr sz="1400" dirty="0"/>
            </a:b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Retrieve employees hired after a specific date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*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WHERE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hiredate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&gt;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'1982-01-01'</a:t>
            </a:r>
            <a:r>
              <a:rPr sz="1400" dirty="0">
                <a:latin typeface="Courier"/>
              </a:rPr>
              <a:t>;</a:t>
            </a:r>
            <a:br>
              <a:rPr sz="1400" dirty="0"/>
            </a:b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Retrieve employees with a salary higher than a certain amount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*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WHERE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sal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&gt;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2000</a:t>
            </a:r>
            <a:r>
              <a:rPr sz="1400" dirty="0">
                <a:latin typeface="Courier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46815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GROUP BY Clause: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sz="1900" dirty="0"/>
              <a:t>The GROUP BY clause is used to group rows that have the same values into summary rows.</a:t>
            </a:r>
          </a:p>
          <a:p>
            <a:pPr lvl="0" indent="0">
              <a:buNone/>
            </a:pPr>
            <a:r>
              <a:rPr sz="1500" i="1" dirty="0">
                <a:solidFill>
                  <a:srgbClr val="8F5902"/>
                </a:solidFill>
                <a:latin typeface="Courier"/>
              </a:rPr>
              <a:t>-- Calculate the total salary expense for each dept</a:t>
            </a:r>
            <a:br>
              <a:rPr sz="1500" dirty="0"/>
            </a:br>
            <a:r>
              <a:rPr sz="15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500" dirty="0">
                <a:latin typeface="Courier"/>
              </a:rPr>
              <a:t> </a:t>
            </a:r>
            <a:r>
              <a:rPr sz="1500" dirty="0" err="1">
                <a:latin typeface="Courier"/>
              </a:rPr>
              <a:t>deptno</a:t>
            </a:r>
            <a:r>
              <a:rPr sz="1500" dirty="0">
                <a:latin typeface="Courier"/>
              </a:rPr>
              <a:t>, </a:t>
            </a:r>
            <a:r>
              <a:rPr sz="1500" b="1" dirty="0">
                <a:solidFill>
                  <a:srgbClr val="204A87"/>
                </a:solidFill>
                <a:latin typeface="Courier"/>
              </a:rPr>
              <a:t>SUM</a:t>
            </a:r>
            <a:r>
              <a:rPr sz="1500" dirty="0">
                <a:latin typeface="Courier"/>
              </a:rPr>
              <a:t>(</a:t>
            </a:r>
            <a:r>
              <a:rPr sz="1500" dirty="0" err="1">
                <a:latin typeface="Courier"/>
              </a:rPr>
              <a:t>sal</a:t>
            </a:r>
            <a:r>
              <a:rPr sz="1500" dirty="0">
                <a:latin typeface="Courier"/>
              </a:rPr>
              <a:t>) </a:t>
            </a:r>
            <a:r>
              <a:rPr sz="15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500" dirty="0">
                <a:latin typeface="Courier"/>
              </a:rPr>
              <a:t> </a:t>
            </a:r>
            <a:r>
              <a:rPr sz="1500" dirty="0" err="1">
                <a:latin typeface="Courier"/>
              </a:rPr>
              <a:t>total_salary</a:t>
            </a:r>
            <a:br>
              <a:rPr sz="1500" dirty="0"/>
            </a:br>
            <a:r>
              <a:rPr sz="15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500" dirty="0">
                <a:latin typeface="Courier"/>
              </a:rPr>
              <a:t> </a:t>
            </a:r>
            <a:r>
              <a:rPr sz="1500" dirty="0" err="1">
                <a:latin typeface="Courier"/>
              </a:rPr>
              <a:t>employees.emp</a:t>
            </a:r>
            <a:br>
              <a:rPr sz="1500" dirty="0"/>
            </a:br>
            <a:r>
              <a:rPr sz="1500" b="1" dirty="0">
                <a:solidFill>
                  <a:srgbClr val="204A87"/>
                </a:solidFill>
                <a:latin typeface="Courier"/>
              </a:rPr>
              <a:t>GROUP</a:t>
            </a:r>
            <a:r>
              <a:rPr sz="1500" dirty="0">
                <a:latin typeface="Courier"/>
              </a:rPr>
              <a:t> </a:t>
            </a:r>
            <a:r>
              <a:rPr sz="1500" b="1" dirty="0">
                <a:solidFill>
                  <a:srgbClr val="204A87"/>
                </a:solidFill>
                <a:latin typeface="Courier"/>
              </a:rPr>
              <a:t>BY</a:t>
            </a:r>
            <a:r>
              <a:rPr sz="1500" dirty="0">
                <a:latin typeface="Courier"/>
              </a:rPr>
              <a:t> </a:t>
            </a:r>
            <a:r>
              <a:rPr sz="1500" dirty="0" err="1">
                <a:latin typeface="Courier"/>
              </a:rPr>
              <a:t>deptno</a:t>
            </a:r>
            <a:r>
              <a:rPr sz="1500" dirty="0">
                <a:latin typeface="Courier"/>
              </a:rPr>
              <a:t>;</a:t>
            </a:r>
            <a:br>
              <a:rPr sz="1500" dirty="0"/>
            </a:br>
            <a:br>
              <a:rPr sz="1500" dirty="0"/>
            </a:br>
            <a:r>
              <a:rPr sz="1500" i="1" dirty="0">
                <a:solidFill>
                  <a:srgbClr val="8F5902"/>
                </a:solidFill>
                <a:latin typeface="Courier"/>
              </a:rPr>
              <a:t>-- Count the number of employees in each job title</a:t>
            </a:r>
            <a:br>
              <a:rPr sz="1500" dirty="0"/>
            </a:br>
            <a:r>
              <a:rPr sz="15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500" dirty="0">
                <a:latin typeface="Courier"/>
              </a:rPr>
              <a:t> job, </a:t>
            </a:r>
            <a:r>
              <a:rPr sz="1500" b="1" dirty="0">
                <a:solidFill>
                  <a:srgbClr val="204A87"/>
                </a:solidFill>
                <a:latin typeface="Courier"/>
              </a:rPr>
              <a:t>COUNT</a:t>
            </a:r>
            <a:r>
              <a:rPr sz="1500" dirty="0">
                <a:latin typeface="Courier"/>
              </a:rPr>
              <a:t>(</a:t>
            </a:r>
            <a:r>
              <a:rPr sz="1500" b="1" dirty="0">
                <a:solidFill>
                  <a:srgbClr val="CE5C00"/>
                </a:solidFill>
                <a:latin typeface="Courier"/>
              </a:rPr>
              <a:t>*</a:t>
            </a:r>
            <a:r>
              <a:rPr sz="1500" dirty="0">
                <a:latin typeface="Courier"/>
              </a:rPr>
              <a:t>) </a:t>
            </a:r>
            <a:r>
              <a:rPr sz="15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500" dirty="0">
                <a:latin typeface="Courier"/>
              </a:rPr>
              <a:t> </a:t>
            </a:r>
            <a:r>
              <a:rPr sz="1500" dirty="0" err="1">
                <a:latin typeface="Courier"/>
              </a:rPr>
              <a:t>num_employees</a:t>
            </a:r>
            <a:br>
              <a:rPr sz="1500" dirty="0"/>
            </a:br>
            <a:r>
              <a:rPr sz="15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500" dirty="0">
                <a:latin typeface="Courier"/>
              </a:rPr>
              <a:t> </a:t>
            </a:r>
            <a:r>
              <a:rPr sz="1500" dirty="0" err="1">
                <a:latin typeface="Courier"/>
              </a:rPr>
              <a:t>employees.emp</a:t>
            </a:r>
            <a:br>
              <a:rPr sz="1500" dirty="0"/>
            </a:br>
            <a:r>
              <a:rPr sz="1500" b="1" dirty="0">
                <a:solidFill>
                  <a:srgbClr val="204A87"/>
                </a:solidFill>
                <a:latin typeface="Courier"/>
              </a:rPr>
              <a:t>GROUP</a:t>
            </a:r>
            <a:r>
              <a:rPr sz="1500" dirty="0">
                <a:latin typeface="Courier"/>
              </a:rPr>
              <a:t> </a:t>
            </a:r>
            <a:r>
              <a:rPr sz="1500" b="1" dirty="0">
                <a:solidFill>
                  <a:srgbClr val="204A87"/>
                </a:solidFill>
                <a:latin typeface="Courier"/>
              </a:rPr>
              <a:t>BY</a:t>
            </a:r>
            <a:r>
              <a:rPr sz="1500" dirty="0">
                <a:latin typeface="Courier"/>
              </a:rPr>
              <a:t> job;</a:t>
            </a:r>
            <a:br>
              <a:rPr sz="1500" dirty="0"/>
            </a:br>
            <a:br>
              <a:rPr sz="1500" dirty="0"/>
            </a:br>
            <a:r>
              <a:rPr sz="1500" i="1" dirty="0">
                <a:solidFill>
                  <a:srgbClr val="8F5902"/>
                </a:solidFill>
                <a:latin typeface="Courier"/>
              </a:rPr>
              <a:t>-- Calculate the average commission for each dept</a:t>
            </a:r>
            <a:br>
              <a:rPr sz="1500" dirty="0"/>
            </a:br>
            <a:r>
              <a:rPr sz="15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500" dirty="0">
                <a:latin typeface="Courier"/>
              </a:rPr>
              <a:t> </a:t>
            </a:r>
            <a:r>
              <a:rPr sz="1500" dirty="0" err="1">
                <a:latin typeface="Courier"/>
              </a:rPr>
              <a:t>deptno</a:t>
            </a:r>
            <a:r>
              <a:rPr sz="1500" dirty="0">
                <a:latin typeface="Courier"/>
              </a:rPr>
              <a:t>, </a:t>
            </a:r>
            <a:r>
              <a:rPr sz="1500" b="1" dirty="0">
                <a:solidFill>
                  <a:srgbClr val="204A87"/>
                </a:solidFill>
                <a:latin typeface="Courier"/>
              </a:rPr>
              <a:t>AVG</a:t>
            </a:r>
            <a:r>
              <a:rPr sz="1500" dirty="0">
                <a:latin typeface="Courier"/>
              </a:rPr>
              <a:t>(commission) </a:t>
            </a:r>
            <a:r>
              <a:rPr sz="15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500" dirty="0">
                <a:latin typeface="Courier"/>
              </a:rPr>
              <a:t> </a:t>
            </a:r>
            <a:r>
              <a:rPr sz="1500" dirty="0" err="1">
                <a:latin typeface="Courier"/>
              </a:rPr>
              <a:t>avg_commission</a:t>
            </a:r>
            <a:br>
              <a:rPr sz="1500" dirty="0"/>
            </a:br>
            <a:r>
              <a:rPr sz="15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500" dirty="0">
                <a:latin typeface="Courier"/>
              </a:rPr>
              <a:t> </a:t>
            </a:r>
            <a:r>
              <a:rPr sz="1500" dirty="0" err="1">
                <a:latin typeface="Courier"/>
              </a:rPr>
              <a:t>employees.emp</a:t>
            </a:r>
            <a:br>
              <a:rPr sz="1500" dirty="0"/>
            </a:br>
            <a:r>
              <a:rPr sz="1500" b="1" dirty="0">
                <a:solidFill>
                  <a:srgbClr val="204A87"/>
                </a:solidFill>
                <a:latin typeface="Courier"/>
              </a:rPr>
              <a:t>GROUP</a:t>
            </a:r>
            <a:r>
              <a:rPr sz="1500" dirty="0">
                <a:latin typeface="Courier"/>
              </a:rPr>
              <a:t> </a:t>
            </a:r>
            <a:r>
              <a:rPr sz="1500" b="1" dirty="0">
                <a:solidFill>
                  <a:srgbClr val="204A87"/>
                </a:solidFill>
                <a:latin typeface="Courier"/>
              </a:rPr>
              <a:t>BY</a:t>
            </a:r>
            <a:r>
              <a:rPr sz="1500" dirty="0">
                <a:latin typeface="Courier"/>
              </a:rPr>
              <a:t> </a:t>
            </a:r>
            <a:r>
              <a:rPr sz="1500" dirty="0" err="1">
                <a:latin typeface="Courier"/>
              </a:rPr>
              <a:t>deptno</a:t>
            </a:r>
            <a:r>
              <a:rPr sz="1500" dirty="0">
                <a:latin typeface="Courier"/>
              </a:rPr>
              <a:t>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HAVING Clause: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0"/>
            <a:r>
              <a:rPr sz="3300" dirty="0"/>
              <a:t>The HAVING clause is used to filter groups of rows returned by a GROUP BY clause.</a:t>
            </a:r>
          </a:p>
          <a:p>
            <a:pPr lvl="0" indent="0">
              <a:buNone/>
            </a:pPr>
            <a:r>
              <a:rPr sz="2500" i="1" dirty="0">
                <a:solidFill>
                  <a:srgbClr val="8F5902"/>
                </a:solidFill>
                <a:latin typeface="Courier"/>
              </a:rPr>
              <a:t>-- Retrieve departments with more than two employees</a:t>
            </a:r>
            <a:br>
              <a:rPr sz="2500" dirty="0"/>
            </a:br>
            <a:r>
              <a:rPr sz="25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2500" dirty="0">
                <a:latin typeface="Courier"/>
              </a:rPr>
              <a:t> </a:t>
            </a:r>
            <a:r>
              <a:rPr sz="2500" dirty="0" err="1">
                <a:latin typeface="Courier"/>
              </a:rPr>
              <a:t>deptno</a:t>
            </a:r>
            <a:r>
              <a:rPr sz="2500" dirty="0">
                <a:latin typeface="Courier"/>
              </a:rPr>
              <a:t>, </a:t>
            </a:r>
            <a:r>
              <a:rPr sz="2500" b="1" dirty="0">
                <a:solidFill>
                  <a:srgbClr val="204A87"/>
                </a:solidFill>
                <a:latin typeface="Courier"/>
              </a:rPr>
              <a:t>COUNT</a:t>
            </a:r>
            <a:r>
              <a:rPr sz="2500" dirty="0">
                <a:latin typeface="Courier"/>
              </a:rPr>
              <a:t>(</a:t>
            </a:r>
            <a:r>
              <a:rPr sz="2500" b="1" dirty="0">
                <a:solidFill>
                  <a:srgbClr val="CE5C00"/>
                </a:solidFill>
                <a:latin typeface="Courier"/>
              </a:rPr>
              <a:t>*</a:t>
            </a:r>
            <a:r>
              <a:rPr sz="2500" dirty="0">
                <a:latin typeface="Courier"/>
              </a:rPr>
              <a:t>) </a:t>
            </a:r>
            <a:r>
              <a:rPr sz="25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2500" dirty="0">
                <a:latin typeface="Courier"/>
              </a:rPr>
              <a:t> </a:t>
            </a:r>
            <a:r>
              <a:rPr sz="2500" dirty="0" err="1">
                <a:latin typeface="Courier"/>
              </a:rPr>
              <a:t>num_employees</a:t>
            </a:r>
            <a:br>
              <a:rPr sz="2500" dirty="0"/>
            </a:br>
            <a:r>
              <a:rPr sz="25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2500" dirty="0">
                <a:latin typeface="Courier"/>
              </a:rPr>
              <a:t> </a:t>
            </a:r>
            <a:r>
              <a:rPr sz="2500" dirty="0" err="1">
                <a:latin typeface="Courier"/>
              </a:rPr>
              <a:t>employees.emp</a:t>
            </a:r>
            <a:br>
              <a:rPr sz="2500" dirty="0"/>
            </a:br>
            <a:r>
              <a:rPr sz="2500" b="1" dirty="0">
                <a:solidFill>
                  <a:srgbClr val="204A87"/>
                </a:solidFill>
                <a:latin typeface="Courier"/>
              </a:rPr>
              <a:t>GROUP</a:t>
            </a:r>
            <a:r>
              <a:rPr sz="2500" dirty="0">
                <a:latin typeface="Courier"/>
              </a:rPr>
              <a:t> </a:t>
            </a:r>
            <a:r>
              <a:rPr sz="2500" b="1" dirty="0">
                <a:solidFill>
                  <a:srgbClr val="204A87"/>
                </a:solidFill>
                <a:latin typeface="Courier"/>
              </a:rPr>
              <a:t>BY</a:t>
            </a:r>
            <a:r>
              <a:rPr sz="2500" dirty="0">
                <a:latin typeface="Courier"/>
              </a:rPr>
              <a:t> </a:t>
            </a:r>
            <a:r>
              <a:rPr sz="2500" dirty="0" err="1">
                <a:latin typeface="Courier"/>
              </a:rPr>
              <a:t>deptno</a:t>
            </a:r>
            <a:br>
              <a:rPr sz="2500" dirty="0"/>
            </a:br>
            <a:r>
              <a:rPr sz="2500" b="1" dirty="0">
                <a:solidFill>
                  <a:srgbClr val="204A87"/>
                </a:solidFill>
                <a:latin typeface="Courier"/>
              </a:rPr>
              <a:t>HAVING</a:t>
            </a:r>
            <a:r>
              <a:rPr sz="2500" dirty="0">
                <a:latin typeface="Courier"/>
              </a:rPr>
              <a:t> </a:t>
            </a:r>
            <a:r>
              <a:rPr sz="2500" b="1" dirty="0">
                <a:solidFill>
                  <a:srgbClr val="204A87"/>
                </a:solidFill>
                <a:latin typeface="Courier"/>
              </a:rPr>
              <a:t>COUNT</a:t>
            </a:r>
            <a:r>
              <a:rPr sz="2500" dirty="0">
                <a:latin typeface="Courier"/>
              </a:rPr>
              <a:t>(</a:t>
            </a:r>
            <a:r>
              <a:rPr sz="2500" b="1" dirty="0">
                <a:solidFill>
                  <a:srgbClr val="CE5C00"/>
                </a:solidFill>
                <a:latin typeface="Courier"/>
              </a:rPr>
              <a:t>*</a:t>
            </a:r>
            <a:r>
              <a:rPr sz="2500" dirty="0">
                <a:latin typeface="Courier"/>
              </a:rPr>
              <a:t>) </a:t>
            </a:r>
            <a:r>
              <a:rPr sz="2500" b="1" dirty="0">
                <a:solidFill>
                  <a:srgbClr val="CE5C00"/>
                </a:solidFill>
                <a:latin typeface="Courier"/>
              </a:rPr>
              <a:t>&gt;</a:t>
            </a:r>
            <a:r>
              <a:rPr sz="2500" dirty="0">
                <a:latin typeface="Courier"/>
              </a:rPr>
              <a:t> </a:t>
            </a:r>
            <a:r>
              <a:rPr sz="2500" dirty="0">
                <a:solidFill>
                  <a:srgbClr val="0000CF"/>
                </a:solidFill>
                <a:latin typeface="Courier"/>
              </a:rPr>
              <a:t>2</a:t>
            </a:r>
            <a:r>
              <a:rPr sz="2500" dirty="0">
                <a:latin typeface="Courier"/>
              </a:rPr>
              <a:t>;</a:t>
            </a:r>
            <a:br>
              <a:rPr sz="2500" dirty="0"/>
            </a:br>
            <a:br>
              <a:rPr sz="2500" dirty="0"/>
            </a:br>
            <a:r>
              <a:rPr sz="2500" i="1" dirty="0">
                <a:solidFill>
                  <a:srgbClr val="8F5902"/>
                </a:solidFill>
                <a:latin typeface="Courier"/>
              </a:rPr>
              <a:t>-- Retrieve job titles with an average salary greater than 2500</a:t>
            </a:r>
            <a:br>
              <a:rPr sz="2500" dirty="0"/>
            </a:br>
            <a:r>
              <a:rPr sz="25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2500" dirty="0">
                <a:latin typeface="Courier"/>
              </a:rPr>
              <a:t> job, </a:t>
            </a:r>
            <a:r>
              <a:rPr sz="2500" b="1" dirty="0">
                <a:solidFill>
                  <a:srgbClr val="204A87"/>
                </a:solidFill>
                <a:latin typeface="Courier"/>
              </a:rPr>
              <a:t>AVG</a:t>
            </a:r>
            <a:r>
              <a:rPr sz="2500" dirty="0">
                <a:latin typeface="Courier"/>
              </a:rPr>
              <a:t>(</a:t>
            </a:r>
            <a:r>
              <a:rPr sz="2500" dirty="0" err="1">
                <a:latin typeface="Courier"/>
              </a:rPr>
              <a:t>sal</a:t>
            </a:r>
            <a:r>
              <a:rPr sz="2500" dirty="0">
                <a:latin typeface="Courier"/>
              </a:rPr>
              <a:t>) </a:t>
            </a:r>
            <a:r>
              <a:rPr sz="25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2500" dirty="0">
                <a:latin typeface="Courier"/>
              </a:rPr>
              <a:t> </a:t>
            </a:r>
            <a:r>
              <a:rPr sz="2500" dirty="0" err="1">
                <a:latin typeface="Courier"/>
              </a:rPr>
              <a:t>avg_salary</a:t>
            </a:r>
            <a:br>
              <a:rPr sz="2500" dirty="0"/>
            </a:br>
            <a:r>
              <a:rPr sz="25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2500" dirty="0">
                <a:latin typeface="Courier"/>
              </a:rPr>
              <a:t> </a:t>
            </a:r>
            <a:r>
              <a:rPr sz="2500" dirty="0" err="1">
                <a:latin typeface="Courier"/>
              </a:rPr>
              <a:t>employees.emp</a:t>
            </a:r>
            <a:br>
              <a:rPr sz="2500" dirty="0"/>
            </a:br>
            <a:r>
              <a:rPr sz="2500" b="1" dirty="0">
                <a:solidFill>
                  <a:srgbClr val="204A87"/>
                </a:solidFill>
                <a:latin typeface="Courier"/>
              </a:rPr>
              <a:t>GROUP</a:t>
            </a:r>
            <a:r>
              <a:rPr sz="2500" dirty="0">
                <a:latin typeface="Courier"/>
              </a:rPr>
              <a:t> </a:t>
            </a:r>
            <a:r>
              <a:rPr sz="2500" b="1" dirty="0">
                <a:solidFill>
                  <a:srgbClr val="204A87"/>
                </a:solidFill>
                <a:latin typeface="Courier"/>
              </a:rPr>
              <a:t>BY</a:t>
            </a:r>
            <a:r>
              <a:rPr sz="2500" dirty="0">
                <a:latin typeface="Courier"/>
              </a:rPr>
              <a:t> job</a:t>
            </a:r>
            <a:br>
              <a:rPr sz="2500" dirty="0"/>
            </a:br>
            <a:r>
              <a:rPr sz="2500" b="1" dirty="0">
                <a:solidFill>
                  <a:srgbClr val="204A87"/>
                </a:solidFill>
                <a:latin typeface="Courier"/>
              </a:rPr>
              <a:t>HAVING</a:t>
            </a:r>
            <a:r>
              <a:rPr sz="2500" dirty="0">
                <a:latin typeface="Courier"/>
              </a:rPr>
              <a:t> </a:t>
            </a:r>
            <a:r>
              <a:rPr sz="2500" b="1" dirty="0">
                <a:solidFill>
                  <a:srgbClr val="204A87"/>
                </a:solidFill>
                <a:latin typeface="Courier"/>
              </a:rPr>
              <a:t>AVG</a:t>
            </a:r>
            <a:r>
              <a:rPr sz="2500" dirty="0">
                <a:latin typeface="Courier"/>
              </a:rPr>
              <a:t>(</a:t>
            </a:r>
            <a:r>
              <a:rPr sz="2500" dirty="0" err="1">
                <a:latin typeface="Courier"/>
              </a:rPr>
              <a:t>sal</a:t>
            </a:r>
            <a:r>
              <a:rPr sz="2500" dirty="0">
                <a:latin typeface="Courier"/>
              </a:rPr>
              <a:t>) </a:t>
            </a:r>
            <a:r>
              <a:rPr sz="2500" b="1" dirty="0">
                <a:solidFill>
                  <a:srgbClr val="CE5C00"/>
                </a:solidFill>
                <a:latin typeface="Courier"/>
              </a:rPr>
              <a:t>&gt;</a:t>
            </a:r>
            <a:r>
              <a:rPr sz="2500" dirty="0">
                <a:latin typeface="Courier"/>
              </a:rPr>
              <a:t> </a:t>
            </a:r>
            <a:r>
              <a:rPr sz="2500" dirty="0">
                <a:solidFill>
                  <a:srgbClr val="0000CF"/>
                </a:solidFill>
                <a:latin typeface="Courier"/>
              </a:rPr>
              <a:t>2500</a:t>
            </a:r>
            <a:r>
              <a:rPr sz="2500" dirty="0">
                <a:latin typeface="Courier"/>
              </a:rPr>
              <a:t>;</a:t>
            </a:r>
            <a:br>
              <a:rPr sz="2500" dirty="0"/>
            </a:br>
            <a:br>
              <a:rPr sz="2500" dirty="0"/>
            </a:br>
            <a:r>
              <a:rPr sz="2500" i="1" dirty="0">
                <a:solidFill>
                  <a:srgbClr val="8F5902"/>
                </a:solidFill>
                <a:latin typeface="Courier"/>
              </a:rPr>
              <a:t>-- Retrieve departments where the total salary expense exceeds 10000</a:t>
            </a:r>
            <a:br>
              <a:rPr sz="2500" dirty="0"/>
            </a:br>
            <a:r>
              <a:rPr sz="25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2500" dirty="0">
                <a:latin typeface="Courier"/>
              </a:rPr>
              <a:t> </a:t>
            </a:r>
            <a:r>
              <a:rPr sz="2500" dirty="0" err="1">
                <a:latin typeface="Courier"/>
              </a:rPr>
              <a:t>deptno</a:t>
            </a:r>
            <a:r>
              <a:rPr sz="2500" dirty="0">
                <a:latin typeface="Courier"/>
              </a:rPr>
              <a:t>, </a:t>
            </a:r>
            <a:r>
              <a:rPr sz="2500" b="1" dirty="0">
                <a:solidFill>
                  <a:srgbClr val="204A87"/>
                </a:solidFill>
                <a:latin typeface="Courier"/>
              </a:rPr>
              <a:t>SUM</a:t>
            </a:r>
            <a:r>
              <a:rPr sz="2500" dirty="0">
                <a:latin typeface="Courier"/>
              </a:rPr>
              <a:t>(</a:t>
            </a:r>
            <a:r>
              <a:rPr sz="2500" dirty="0" err="1">
                <a:latin typeface="Courier"/>
              </a:rPr>
              <a:t>sal</a:t>
            </a:r>
            <a:r>
              <a:rPr sz="2500" dirty="0">
                <a:latin typeface="Courier"/>
              </a:rPr>
              <a:t>) </a:t>
            </a:r>
            <a:r>
              <a:rPr sz="25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2500" dirty="0">
                <a:latin typeface="Courier"/>
              </a:rPr>
              <a:t> </a:t>
            </a:r>
            <a:r>
              <a:rPr sz="2500" dirty="0" err="1">
                <a:latin typeface="Courier"/>
              </a:rPr>
              <a:t>total_salary</a:t>
            </a:r>
            <a:br>
              <a:rPr sz="2500" dirty="0"/>
            </a:br>
            <a:r>
              <a:rPr sz="25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2500" dirty="0">
                <a:latin typeface="Courier"/>
              </a:rPr>
              <a:t> </a:t>
            </a:r>
            <a:r>
              <a:rPr sz="2500" dirty="0" err="1">
                <a:latin typeface="Courier"/>
              </a:rPr>
              <a:t>employees.emp</a:t>
            </a:r>
            <a:br>
              <a:rPr sz="2500" dirty="0"/>
            </a:br>
            <a:r>
              <a:rPr sz="2500" b="1" dirty="0">
                <a:solidFill>
                  <a:srgbClr val="204A87"/>
                </a:solidFill>
                <a:latin typeface="Courier"/>
              </a:rPr>
              <a:t>GROUP</a:t>
            </a:r>
            <a:r>
              <a:rPr sz="2500" dirty="0">
                <a:latin typeface="Courier"/>
              </a:rPr>
              <a:t> </a:t>
            </a:r>
            <a:r>
              <a:rPr sz="2500" b="1" dirty="0">
                <a:solidFill>
                  <a:srgbClr val="204A87"/>
                </a:solidFill>
                <a:latin typeface="Courier"/>
              </a:rPr>
              <a:t>BY</a:t>
            </a:r>
            <a:r>
              <a:rPr sz="2500" dirty="0">
                <a:latin typeface="Courier"/>
              </a:rPr>
              <a:t> </a:t>
            </a:r>
            <a:r>
              <a:rPr sz="2500" dirty="0" err="1">
                <a:latin typeface="Courier"/>
              </a:rPr>
              <a:t>deptno</a:t>
            </a:r>
            <a:br>
              <a:rPr sz="2500" dirty="0"/>
            </a:br>
            <a:r>
              <a:rPr sz="2500" b="1" dirty="0">
                <a:solidFill>
                  <a:srgbClr val="204A87"/>
                </a:solidFill>
                <a:latin typeface="Courier"/>
              </a:rPr>
              <a:t>HAVING</a:t>
            </a:r>
            <a:r>
              <a:rPr sz="2500" dirty="0">
                <a:latin typeface="Courier"/>
              </a:rPr>
              <a:t> </a:t>
            </a:r>
            <a:r>
              <a:rPr sz="2500" b="1" dirty="0">
                <a:solidFill>
                  <a:srgbClr val="204A87"/>
                </a:solidFill>
                <a:latin typeface="Courier"/>
              </a:rPr>
              <a:t>SUM</a:t>
            </a:r>
            <a:r>
              <a:rPr sz="2500" dirty="0">
                <a:latin typeface="Courier"/>
              </a:rPr>
              <a:t>(</a:t>
            </a:r>
            <a:r>
              <a:rPr sz="2500" dirty="0" err="1">
                <a:latin typeface="Courier"/>
              </a:rPr>
              <a:t>sal</a:t>
            </a:r>
            <a:r>
              <a:rPr sz="2500" dirty="0">
                <a:latin typeface="Courier"/>
              </a:rPr>
              <a:t>) </a:t>
            </a:r>
            <a:r>
              <a:rPr sz="2500" b="1" dirty="0">
                <a:solidFill>
                  <a:srgbClr val="CE5C00"/>
                </a:solidFill>
                <a:latin typeface="Courier"/>
              </a:rPr>
              <a:t>&gt;</a:t>
            </a:r>
            <a:r>
              <a:rPr sz="2500" dirty="0">
                <a:latin typeface="Courier"/>
              </a:rPr>
              <a:t> </a:t>
            </a:r>
            <a:r>
              <a:rPr sz="2500" dirty="0">
                <a:solidFill>
                  <a:srgbClr val="0000CF"/>
                </a:solidFill>
                <a:latin typeface="Courier"/>
              </a:rPr>
              <a:t>10000</a:t>
            </a:r>
            <a:r>
              <a:rPr sz="2500" dirty="0">
                <a:latin typeface="Courier"/>
              </a:rPr>
              <a:t>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ORDER BY Clause: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sz="2600" dirty="0"/>
              <a:t>The ORDER BY clause is used to sort the result set based on specified columns.</a:t>
            </a:r>
          </a:p>
          <a:p>
            <a:pPr lvl="0" indent="0">
              <a:buNone/>
            </a:pPr>
            <a:r>
              <a:rPr sz="2000" i="1" dirty="0">
                <a:solidFill>
                  <a:srgbClr val="8F5902"/>
                </a:solidFill>
                <a:latin typeface="Courier"/>
              </a:rPr>
              <a:t>-- Retrieve employees sorted by salary in descending order</a:t>
            </a:r>
            <a:br>
              <a:rPr sz="2000" dirty="0"/>
            </a:br>
            <a:r>
              <a:rPr sz="20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2000" dirty="0">
                <a:latin typeface="Courier"/>
              </a:rPr>
              <a:t> </a:t>
            </a:r>
            <a:r>
              <a:rPr sz="2000" b="1" dirty="0">
                <a:solidFill>
                  <a:srgbClr val="CE5C00"/>
                </a:solidFill>
                <a:latin typeface="Courier"/>
              </a:rPr>
              <a:t>*</a:t>
            </a:r>
            <a:br>
              <a:rPr sz="2000" dirty="0"/>
            </a:br>
            <a:r>
              <a:rPr sz="20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2000" dirty="0">
                <a:latin typeface="Courier"/>
              </a:rPr>
              <a:t> </a:t>
            </a:r>
            <a:r>
              <a:rPr sz="2000" dirty="0" err="1">
                <a:latin typeface="Courier"/>
              </a:rPr>
              <a:t>employees.emp</a:t>
            </a:r>
            <a:br>
              <a:rPr sz="2000" dirty="0"/>
            </a:br>
            <a:r>
              <a:rPr sz="2000" b="1" dirty="0">
                <a:solidFill>
                  <a:srgbClr val="204A87"/>
                </a:solidFill>
                <a:latin typeface="Courier"/>
              </a:rPr>
              <a:t>ORDER</a:t>
            </a:r>
            <a:r>
              <a:rPr sz="2000" dirty="0">
                <a:latin typeface="Courier"/>
              </a:rPr>
              <a:t> </a:t>
            </a:r>
            <a:r>
              <a:rPr sz="2000" b="1" dirty="0">
                <a:solidFill>
                  <a:srgbClr val="204A87"/>
                </a:solidFill>
                <a:latin typeface="Courier"/>
              </a:rPr>
              <a:t>BY</a:t>
            </a:r>
            <a:r>
              <a:rPr sz="2000" dirty="0">
                <a:latin typeface="Courier"/>
              </a:rPr>
              <a:t> </a:t>
            </a:r>
            <a:r>
              <a:rPr sz="2000" dirty="0" err="1">
                <a:latin typeface="Courier"/>
              </a:rPr>
              <a:t>sal</a:t>
            </a:r>
            <a:r>
              <a:rPr sz="2000" dirty="0">
                <a:latin typeface="Courier"/>
              </a:rPr>
              <a:t> </a:t>
            </a:r>
            <a:r>
              <a:rPr sz="2000" b="1" dirty="0">
                <a:solidFill>
                  <a:srgbClr val="204A87"/>
                </a:solidFill>
                <a:latin typeface="Courier"/>
              </a:rPr>
              <a:t>DESC</a:t>
            </a:r>
            <a:r>
              <a:rPr sz="2000" dirty="0">
                <a:latin typeface="Courier"/>
              </a:rPr>
              <a:t>;</a:t>
            </a:r>
            <a:br>
              <a:rPr sz="2000" dirty="0"/>
            </a:br>
            <a:br>
              <a:rPr sz="2000" dirty="0"/>
            </a:br>
            <a:r>
              <a:rPr sz="2000" i="1" dirty="0">
                <a:solidFill>
                  <a:srgbClr val="8F5902"/>
                </a:solidFill>
                <a:latin typeface="Courier"/>
              </a:rPr>
              <a:t>-- Retrieve employees sorted by hire date in ascending order</a:t>
            </a:r>
            <a:br>
              <a:rPr sz="2000" dirty="0"/>
            </a:br>
            <a:r>
              <a:rPr sz="20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2000" dirty="0">
                <a:latin typeface="Courier"/>
              </a:rPr>
              <a:t> </a:t>
            </a:r>
            <a:r>
              <a:rPr sz="2000" b="1" dirty="0">
                <a:solidFill>
                  <a:srgbClr val="CE5C00"/>
                </a:solidFill>
                <a:latin typeface="Courier"/>
              </a:rPr>
              <a:t>*</a:t>
            </a:r>
            <a:br>
              <a:rPr sz="2000" dirty="0"/>
            </a:br>
            <a:r>
              <a:rPr sz="20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2000" dirty="0">
                <a:latin typeface="Courier"/>
              </a:rPr>
              <a:t> </a:t>
            </a:r>
            <a:r>
              <a:rPr sz="2000" dirty="0" err="1">
                <a:latin typeface="Courier"/>
              </a:rPr>
              <a:t>employees.emp</a:t>
            </a:r>
            <a:br>
              <a:rPr sz="2000" dirty="0"/>
            </a:br>
            <a:r>
              <a:rPr sz="2000" b="1" dirty="0">
                <a:solidFill>
                  <a:srgbClr val="204A87"/>
                </a:solidFill>
                <a:latin typeface="Courier"/>
              </a:rPr>
              <a:t>ORDER</a:t>
            </a:r>
            <a:r>
              <a:rPr sz="2000" dirty="0">
                <a:latin typeface="Courier"/>
              </a:rPr>
              <a:t> </a:t>
            </a:r>
            <a:r>
              <a:rPr sz="2000" b="1" dirty="0">
                <a:solidFill>
                  <a:srgbClr val="204A87"/>
                </a:solidFill>
                <a:latin typeface="Courier"/>
              </a:rPr>
              <a:t>BY</a:t>
            </a:r>
            <a:r>
              <a:rPr sz="2000" dirty="0">
                <a:latin typeface="Courier"/>
              </a:rPr>
              <a:t> </a:t>
            </a:r>
            <a:r>
              <a:rPr sz="2000" dirty="0" err="1">
                <a:latin typeface="Courier"/>
              </a:rPr>
              <a:t>hiredate</a:t>
            </a:r>
            <a:r>
              <a:rPr sz="2000" dirty="0">
                <a:latin typeface="Courier"/>
              </a:rPr>
              <a:t> </a:t>
            </a:r>
            <a:r>
              <a:rPr sz="2000" b="1" dirty="0">
                <a:solidFill>
                  <a:srgbClr val="204A87"/>
                </a:solidFill>
                <a:latin typeface="Courier"/>
              </a:rPr>
              <a:t>ASC</a:t>
            </a:r>
            <a:r>
              <a:rPr sz="2000" dirty="0">
                <a:latin typeface="Courier"/>
              </a:rPr>
              <a:t>;</a:t>
            </a:r>
            <a:br>
              <a:rPr sz="2000" dirty="0"/>
            </a:br>
            <a:br>
              <a:rPr sz="2000" dirty="0"/>
            </a:br>
            <a:r>
              <a:rPr sz="2000" i="1" dirty="0">
                <a:solidFill>
                  <a:srgbClr val="8F5902"/>
                </a:solidFill>
                <a:latin typeface="Courier"/>
              </a:rPr>
              <a:t>-- Retrieve employees sorted by department number in ascending</a:t>
            </a:r>
            <a:br>
              <a:rPr sz="2000" dirty="0"/>
            </a:br>
            <a:r>
              <a:rPr sz="2000" i="1" dirty="0">
                <a:solidFill>
                  <a:srgbClr val="8F5902"/>
                </a:solidFill>
                <a:latin typeface="Courier"/>
              </a:rPr>
              <a:t>-- and salary in descending order</a:t>
            </a:r>
            <a:br>
              <a:rPr sz="2000" dirty="0"/>
            </a:br>
            <a:r>
              <a:rPr sz="20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2000" dirty="0">
                <a:latin typeface="Courier"/>
              </a:rPr>
              <a:t> </a:t>
            </a:r>
            <a:r>
              <a:rPr sz="2000" b="1" dirty="0">
                <a:solidFill>
                  <a:srgbClr val="CE5C00"/>
                </a:solidFill>
                <a:latin typeface="Courier"/>
              </a:rPr>
              <a:t>*</a:t>
            </a:r>
            <a:br>
              <a:rPr sz="2000" dirty="0"/>
            </a:br>
            <a:r>
              <a:rPr sz="20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2000" dirty="0">
                <a:latin typeface="Courier"/>
              </a:rPr>
              <a:t> </a:t>
            </a:r>
            <a:r>
              <a:rPr sz="2000" dirty="0" err="1">
                <a:latin typeface="Courier"/>
              </a:rPr>
              <a:t>employees.emp</a:t>
            </a:r>
            <a:br>
              <a:rPr sz="2000" dirty="0"/>
            </a:br>
            <a:r>
              <a:rPr sz="2000" b="1" dirty="0">
                <a:solidFill>
                  <a:srgbClr val="204A87"/>
                </a:solidFill>
                <a:latin typeface="Courier"/>
              </a:rPr>
              <a:t>ORDER</a:t>
            </a:r>
            <a:r>
              <a:rPr sz="2000" dirty="0">
                <a:latin typeface="Courier"/>
              </a:rPr>
              <a:t> </a:t>
            </a:r>
            <a:r>
              <a:rPr sz="2000" b="1" dirty="0">
                <a:solidFill>
                  <a:srgbClr val="204A87"/>
                </a:solidFill>
                <a:latin typeface="Courier"/>
              </a:rPr>
              <a:t>BY</a:t>
            </a:r>
            <a:r>
              <a:rPr sz="2000" dirty="0">
                <a:latin typeface="Courier"/>
              </a:rPr>
              <a:t> </a:t>
            </a:r>
            <a:r>
              <a:rPr sz="2000" dirty="0" err="1">
                <a:latin typeface="Courier"/>
              </a:rPr>
              <a:t>deptno</a:t>
            </a:r>
            <a:r>
              <a:rPr sz="2000" dirty="0">
                <a:latin typeface="Courier"/>
              </a:rPr>
              <a:t> </a:t>
            </a:r>
            <a:r>
              <a:rPr sz="2000" b="1" dirty="0">
                <a:solidFill>
                  <a:srgbClr val="204A87"/>
                </a:solidFill>
                <a:latin typeface="Courier"/>
              </a:rPr>
              <a:t>ASC</a:t>
            </a:r>
            <a:r>
              <a:rPr sz="2000" dirty="0">
                <a:latin typeface="Courier"/>
              </a:rPr>
              <a:t>, </a:t>
            </a:r>
            <a:r>
              <a:rPr sz="2000" dirty="0" err="1">
                <a:latin typeface="Courier"/>
              </a:rPr>
              <a:t>sal</a:t>
            </a:r>
            <a:r>
              <a:rPr sz="2000" dirty="0">
                <a:latin typeface="Courier"/>
              </a:rPr>
              <a:t> </a:t>
            </a:r>
            <a:r>
              <a:rPr sz="2000" b="1" dirty="0">
                <a:solidFill>
                  <a:srgbClr val="204A87"/>
                </a:solidFill>
                <a:latin typeface="Courier"/>
              </a:rPr>
              <a:t>DESC</a:t>
            </a:r>
            <a:r>
              <a:rPr sz="2000" dirty="0">
                <a:latin typeface="Courier"/>
              </a:rPr>
              <a:t>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788</Words>
  <Application>Microsoft Office PowerPoint</Application>
  <PresentationFormat>On-screen Show (16:9)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Courier</vt:lpstr>
      <vt:lpstr>Office Theme</vt:lpstr>
      <vt:lpstr>PowerPoint Presentation</vt:lpstr>
      <vt:lpstr>DQL - Data Query Language</vt:lpstr>
      <vt:lpstr>SELECT Statement</vt:lpstr>
      <vt:lpstr>SELECT Statement</vt:lpstr>
      <vt:lpstr>Commonly used clauses in SQL Server:</vt:lpstr>
      <vt:lpstr>WHERE Clause:</vt:lpstr>
      <vt:lpstr>GROUP BY Clause:</vt:lpstr>
      <vt:lpstr>HAVING Clause:</vt:lpstr>
      <vt:lpstr>ORDER BY Clause:</vt:lpstr>
      <vt:lpstr>TOP Clause: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>Rohit K</cp:lastModifiedBy>
  <cp:revision>1</cp:revision>
  <dcterms:created xsi:type="dcterms:W3CDTF">2025-08-01T09:43:52Z</dcterms:created>
  <dcterms:modified xsi:type="dcterms:W3CDTF">2025-08-01T09:49:17Z</dcterms:modified>
</cp:coreProperties>
</file>