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0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6" name="Picture 5" descr="sqlserver.png">
            <a:extLst>
              <a:ext uri="{FF2B5EF4-FFF2-40B4-BE49-F238E27FC236}">
                <a16:creationId xmlns:a16="http://schemas.microsoft.com/office/drawing/2014/main" id="{1A975A6F-9D76-E566-563D-D8DC4657B6B2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In T-SQL, </a:t>
            </a:r>
            <a:r>
              <a:rPr sz="1800" dirty="0">
                <a:latin typeface="Courier"/>
              </a:rPr>
              <a:t>BEGIN</a:t>
            </a:r>
            <a:r>
              <a:rPr sz="1800" dirty="0"/>
              <a:t> and </a:t>
            </a:r>
            <a:r>
              <a:rPr sz="1800" dirty="0">
                <a:latin typeface="Courier"/>
              </a:rPr>
              <a:t>END</a:t>
            </a:r>
            <a:r>
              <a:rPr sz="1800" dirty="0"/>
              <a:t> are used to define a block of one or more statements as a single unit.</a:t>
            </a:r>
          </a:p>
          <a:p>
            <a:pPr lvl="0"/>
            <a:r>
              <a:rPr sz="1800" dirty="0"/>
              <a:t>This is essential when you need to group multiple operations under control-of-flow constructs, transactions, or within stored routines.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F4627A3-636A-4BB0-DB40-782A87AEDB5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BEGIN…END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3E2D5B-D0F1-2B24-DE45-CA1DC0ECE3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A36E0D0-9B10-01DB-F88E-77DDD503229F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93241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1800" dirty="0"/>
              <a:t>We are declaring and initializing variables, performing a simple addition operation, and then printing and selecting the result.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Declaration</a:t>
            </a:r>
          </a:p>
          <a:p>
            <a:pPr lvl="0"/>
            <a:r>
              <a:rPr sz="1800" dirty="0"/>
              <a:t>@num1 is declared as an integer and initialized to 1.</a:t>
            </a:r>
          </a:p>
          <a:p>
            <a:pPr lvl="0"/>
            <a:r>
              <a:rPr sz="1800" dirty="0"/>
              <a:t>@num2 is declared as an integer without an initial value.</a:t>
            </a:r>
          </a:p>
          <a:p>
            <a:pPr lvl="0"/>
            <a:r>
              <a:rPr sz="1800" dirty="0"/>
              <a:t>@res is declared as an integer to store the result of the addition.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Setting Variable Values:</a:t>
            </a:r>
          </a:p>
          <a:p>
            <a:pPr lvl="0"/>
            <a:r>
              <a:rPr sz="1800" dirty="0"/>
              <a:t>@num2 is set to 20 using the SET statement.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Performing Addition:</a:t>
            </a:r>
          </a:p>
          <a:p>
            <a:pPr lvl="0"/>
            <a:r>
              <a:rPr sz="1800" dirty="0"/>
              <a:t>The sum of @num1 and @num2 is calculated and stored in @res.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5AEA0E-1644-C6C0-5EF7-984CF6C3A7F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Adding two variables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CB8CEB-EF94-6D6A-D571-FCC91F89A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8E573BF-FA11-53B3-5575-5AF7AA4C1D10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79303-F5B6-0680-453C-06AB61220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9880D-D94E-C6BB-EFAB-8EB508BFD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920686"/>
          </a:xfrm>
        </p:spPr>
        <p:txBody>
          <a:bodyPr>
            <a:normAutofit fontScale="925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Printing Results:</a:t>
            </a:r>
          </a:p>
          <a:p>
            <a:pPr lvl="0"/>
            <a:r>
              <a:rPr sz="1800" dirty="0"/>
              <a:t>The script prints the string ‘Sum of Num1 and Num2’.</a:t>
            </a:r>
          </a:p>
          <a:p>
            <a:pPr lvl="0"/>
            <a:r>
              <a:rPr sz="1800" dirty="0"/>
              <a:t>It then prints ‘Sum:’ followed by the sum, which is cast to a varchar for concatenation with the string.</a:t>
            </a:r>
          </a:p>
          <a:p>
            <a:pPr lvl="0"/>
            <a:r>
              <a:rPr sz="1800" dirty="0"/>
              <a:t>The sum is also printed directly as an integer.</a:t>
            </a:r>
          </a:p>
          <a:p>
            <a:pPr lvl="0"/>
            <a:r>
              <a:rPr sz="1800" dirty="0"/>
              <a:t>Finally, the SELECT statement is used to display the result in the query result window.</a:t>
            </a:r>
          </a:p>
          <a:p>
            <a:pPr lvl="0" indent="0">
              <a:buNone/>
            </a:pPr>
            <a:r>
              <a:rPr sz="11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DECLARE</a:t>
            </a:r>
            <a:r>
              <a:rPr sz="1100" dirty="0">
                <a:latin typeface="Courier"/>
              </a:rPr>
              <a:t> @num1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</a:t>
            </a:r>
            <a:r>
              <a:rPr sz="1100" dirty="0">
                <a:latin typeface="Courier"/>
              </a:rPr>
              <a:t>;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Variable = container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DECLARE</a:t>
            </a:r>
            <a:r>
              <a:rPr sz="1100" dirty="0">
                <a:latin typeface="Courier"/>
              </a:rPr>
              <a:t> @num2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100" dirty="0">
                <a:latin typeface="Courier"/>
              </a:rPr>
              <a:t>;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DECLARE</a:t>
            </a:r>
            <a:r>
              <a:rPr sz="1100" dirty="0">
                <a:latin typeface="Courier"/>
              </a:rPr>
              <a:t> @res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100" dirty="0">
                <a:latin typeface="Courier"/>
              </a:rPr>
              <a:t>;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sz="1100" dirty="0">
                <a:latin typeface="Courier"/>
              </a:rPr>
              <a:t> @num2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0000CF"/>
                </a:solidFill>
                <a:latin typeface="Courier"/>
              </a:rPr>
              <a:t>20</a:t>
            </a:r>
            <a:r>
              <a:rPr sz="1100" dirty="0">
                <a:latin typeface="Courier"/>
              </a:rPr>
              <a:t>;</a:t>
            </a:r>
            <a:br>
              <a:rPr sz="1100" dirty="0"/>
            </a:b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sz="1100" dirty="0">
                <a:latin typeface="Courier"/>
              </a:rPr>
              <a:t> @res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@num1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+</a:t>
            </a:r>
            <a:r>
              <a:rPr sz="1100" dirty="0">
                <a:latin typeface="Courier"/>
              </a:rPr>
              <a:t> @num2;</a:t>
            </a:r>
            <a:br>
              <a:rPr sz="1100" dirty="0"/>
            </a:br>
            <a:r>
              <a:rPr sz="1100" dirty="0">
                <a:latin typeface="Courier"/>
              </a:rPr>
              <a:t>    PRINT </a:t>
            </a:r>
            <a:r>
              <a:rPr sz="1100" dirty="0">
                <a:solidFill>
                  <a:srgbClr val="4E9A06"/>
                </a:solidFill>
                <a:latin typeface="Courier"/>
              </a:rPr>
              <a:t>'Sum of Num1 and Num2'</a:t>
            </a:r>
            <a:r>
              <a:rPr sz="1100" dirty="0">
                <a:latin typeface="Courier"/>
              </a:rPr>
              <a:t>;</a:t>
            </a:r>
            <a:br>
              <a:rPr sz="1100" dirty="0"/>
            </a:br>
            <a:r>
              <a:rPr sz="1100" dirty="0">
                <a:latin typeface="Courier"/>
              </a:rPr>
              <a:t>    PRINT  </a:t>
            </a:r>
            <a:r>
              <a:rPr sz="1100" dirty="0">
                <a:solidFill>
                  <a:srgbClr val="4E9A06"/>
                </a:solidFill>
                <a:latin typeface="Courier"/>
              </a:rPr>
              <a:t>'Sum: '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+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CAST</a:t>
            </a:r>
            <a:r>
              <a:rPr sz="1100" dirty="0">
                <a:latin typeface="Courier"/>
              </a:rPr>
              <a:t>(@res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100" dirty="0">
                <a:latin typeface="Courier"/>
              </a:rPr>
              <a:t>);</a:t>
            </a:r>
            <a:br>
              <a:rPr sz="1100" dirty="0"/>
            </a:br>
            <a:r>
              <a:rPr sz="1100" dirty="0">
                <a:latin typeface="Courier"/>
              </a:rPr>
              <a:t>    PRINT  @res;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100" dirty="0">
                <a:latin typeface="Courier"/>
              </a:rPr>
              <a:t> @res;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END</a:t>
            </a:r>
            <a:r>
              <a:rPr sz="11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12403B6-C50F-2035-BE87-E1F70F0A85A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Adding two variables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BA1C0-5519-5011-B544-5BFCD4B00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279A813-D36D-CF84-DC5E-5F8EE590FD3B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994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82BB0-8DFA-B3B0-256C-AD5318C40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0D294-DABB-313C-4605-B3EC16B9F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932413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1800" dirty="0"/>
              <a:t>We are declaring and initializing variables, reassigning, performing a simple addition operation, and then printing the result.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Declaration</a:t>
            </a:r>
          </a:p>
          <a:p>
            <a:pPr lvl="0"/>
            <a:r>
              <a:rPr sz="1800" dirty="0"/>
              <a:t>@data1 is declared as an integer and initialized to 1.</a:t>
            </a:r>
          </a:p>
          <a:p>
            <a:pPr lvl="0"/>
            <a:r>
              <a:rPr sz="1800" dirty="0"/>
              <a:t>@data2 is declared as an integer without an initial value.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Setting Variable Values:</a:t>
            </a:r>
          </a:p>
          <a:p>
            <a:pPr lvl="0"/>
            <a:r>
              <a:rPr sz="1800" dirty="0"/>
              <a:t>@data2 is set to 10 using the SET statement, and its value is printed, which will be 10.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Reassigning Variable Values:</a:t>
            </a:r>
          </a:p>
          <a:p>
            <a:pPr lvl="0"/>
            <a:r>
              <a:rPr sz="1800" dirty="0"/>
              <a:t>@data2 is then reassigned to 20, and its new value is printed, which will be 20.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48958A4-AEF0-3864-55F5-E6752C346A7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bg1"/>
                </a:solidFill>
              </a:rPr>
              <a:t>Reassigning a variable and performing arithmetic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26A402-66F1-A90C-C7CA-9B0F26EBE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B8F2ABA-A82C-7810-5005-53F5632F6F54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636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932413"/>
          </a:xfrm>
        </p:spPr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Performing Arithmetic and Printing Results:</a:t>
            </a:r>
          </a:p>
          <a:p>
            <a:pPr lvl="0"/>
            <a:r>
              <a:rPr sz="1800" dirty="0"/>
              <a:t>The script prints the result of adding 10 to @data2, which will be 30.</a:t>
            </a:r>
          </a:p>
          <a:p>
            <a:pPr lvl="0"/>
            <a:r>
              <a:rPr sz="1800" dirty="0"/>
              <a:t>It then prints the value of @data2 again, which remains 20, demonstrating that the addition in the previous step did not change the value of @data2.</a:t>
            </a:r>
          </a:p>
          <a:p>
            <a:pPr lvl="0" indent="0">
              <a:buNone/>
            </a:pPr>
            <a:r>
              <a:rPr sz="1100" b="1" dirty="0">
                <a:solidFill>
                  <a:srgbClr val="204A87"/>
                </a:solidFill>
                <a:latin typeface="Courier"/>
              </a:rPr>
              <a:t>BEGIN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DECLARE</a:t>
            </a:r>
            <a:r>
              <a:rPr sz="1100" dirty="0">
                <a:latin typeface="Courier"/>
              </a:rPr>
              <a:t> @data1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100" dirty="0">
                <a:latin typeface="Courier"/>
              </a:rPr>
              <a:t>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</a:t>
            </a:r>
            <a:r>
              <a:rPr sz="1100" dirty="0">
                <a:latin typeface="Courier"/>
              </a:rPr>
              <a:t>;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variable declare and initialize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DECLARE</a:t>
            </a:r>
            <a:r>
              <a:rPr sz="1100" dirty="0">
                <a:latin typeface="Courier"/>
              </a:rPr>
              <a:t> @data2 </a:t>
            </a:r>
            <a:r>
              <a:rPr sz="11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100" dirty="0">
                <a:latin typeface="Courier"/>
              </a:rPr>
              <a:t>;   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variable declare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sz="1100" dirty="0">
                <a:latin typeface="Courier"/>
              </a:rPr>
              <a:t> @data2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100" dirty="0">
                <a:latin typeface="Courier"/>
              </a:rPr>
              <a:t>;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variable initialize</a:t>
            </a:r>
            <a:br>
              <a:rPr sz="1100" dirty="0"/>
            </a:br>
            <a:r>
              <a:rPr sz="1100" dirty="0">
                <a:latin typeface="Courier"/>
              </a:rPr>
              <a:t>    PRINT @data2;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-- 10</a:t>
            </a:r>
            <a:br>
              <a:rPr sz="1100" dirty="0"/>
            </a:br>
            <a:br>
              <a:rPr sz="1100" dirty="0"/>
            </a:br>
            <a:r>
              <a:rPr sz="1100" dirty="0">
                <a:latin typeface="Courier"/>
              </a:rPr>
              <a:t>    </a:t>
            </a:r>
            <a:r>
              <a:rPr sz="1100" b="1" dirty="0">
                <a:solidFill>
                  <a:srgbClr val="204A87"/>
                </a:solidFill>
                <a:latin typeface="Courier"/>
              </a:rPr>
              <a:t>SET</a:t>
            </a:r>
            <a:r>
              <a:rPr sz="1100" dirty="0">
                <a:latin typeface="Courier"/>
              </a:rPr>
              <a:t> @data2 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100" dirty="0">
                <a:latin typeface="Courier"/>
              </a:rPr>
              <a:t> </a:t>
            </a:r>
            <a:r>
              <a:rPr sz="1100" dirty="0">
                <a:solidFill>
                  <a:srgbClr val="0000CF"/>
                </a:solidFill>
                <a:latin typeface="Courier"/>
              </a:rPr>
              <a:t>20</a:t>
            </a:r>
            <a:r>
              <a:rPr sz="1100" dirty="0">
                <a:latin typeface="Courier"/>
              </a:rPr>
              <a:t>;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variable re-assign</a:t>
            </a:r>
            <a:br>
              <a:rPr sz="1100" dirty="0"/>
            </a:br>
            <a:r>
              <a:rPr sz="1100" dirty="0">
                <a:latin typeface="Courier"/>
              </a:rPr>
              <a:t>    PRINT @data2;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-- 20</a:t>
            </a:r>
            <a:br>
              <a:rPr sz="1100" dirty="0"/>
            </a:br>
            <a:br>
              <a:rPr sz="1100" dirty="0"/>
            </a:br>
            <a:r>
              <a:rPr sz="1100" dirty="0">
                <a:latin typeface="Courier"/>
              </a:rPr>
              <a:t>    PRINT @data2</a:t>
            </a:r>
            <a:r>
              <a:rPr sz="1100" b="1" dirty="0">
                <a:solidFill>
                  <a:srgbClr val="CE5C00"/>
                </a:solidFill>
                <a:latin typeface="Courier"/>
              </a:rPr>
              <a:t>+</a:t>
            </a:r>
            <a:r>
              <a:rPr sz="11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100" dirty="0">
                <a:latin typeface="Courier"/>
              </a:rPr>
              <a:t>;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-- 30</a:t>
            </a:r>
            <a:br>
              <a:rPr sz="1100" dirty="0"/>
            </a:br>
            <a:r>
              <a:rPr sz="1100" dirty="0">
                <a:latin typeface="Courier"/>
              </a:rPr>
              <a:t>    PRINT @data2;    </a:t>
            </a:r>
            <a:r>
              <a:rPr sz="1100" i="1" dirty="0">
                <a:solidFill>
                  <a:srgbClr val="8F5902"/>
                </a:solidFill>
                <a:latin typeface="Courier"/>
              </a:rPr>
              <a:t>-- 20</a:t>
            </a:r>
            <a:br>
              <a:rPr sz="1100" dirty="0"/>
            </a:br>
            <a:r>
              <a:rPr sz="1100" b="1" dirty="0">
                <a:solidFill>
                  <a:srgbClr val="204A87"/>
                </a:solidFill>
                <a:latin typeface="Courier"/>
              </a:rPr>
              <a:t>END</a:t>
            </a:r>
            <a:r>
              <a:rPr sz="1100" dirty="0">
                <a:latin typeface="Courier"/>
              </a:rPr>
              <a:t>;</a:t>
            </a:r>
            <a:endParaRPr sz="18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D009170-399A-9874-DE97-7AFB47D6D9A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dirty="0">
                <a:solidFill>
                  <a:schemeClr val="bg1"/>
                </a:solidFill>
              </a:rPr>
              <a:t>Reassigning a variable and performing arithmetic</a:t>
            </a:r>
            <a:endParaRPr lang="en-IN" sz="20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0E12B7-FCE9-7E21-AA6F-122979D94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9D4DFB4-2DF1-259D-1DD1-722C73E341DC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b="1" dirty="0"/>
              <a:t>Control-of-Flow</a:t>
            </a:r>
            <a:r>
              <a:rPr sz="1800" dirty="0"/>
              <a:t> - Group statements under IF…ELSE or WHILE so they execute together.</a:t>
            </a:r>
          </a:p>
          <a:p>
            <a:pPr lvl="0"/>
            <a:r>
              <a:rPr sz="1800" b="1" dirty="0"/>
              <a:t>Transactions</a:t>
            </a:r>
            <a:r>
              <a:rPr sz="1800" dirty="0"/>
              <a:t> - Mark the start and end of an explicit transaction.</a:t>
            </a:r>
          </a:p>
          <a:p>
            <a:pPr lvl="0"/>
            <a:r>
              <a:rPr sz="1800" b="1" dirty="0"/>
              <a:t>Stored Procedures &amp; Triggers</a:t>
            </a:r>
            <a:r>
              <a:rPr sz="1800" dirty="0"/>
              <a:t> - Enclose the body of a stored procedure, trigger, or script section.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80DB813-B3BC-6700-751C-FA54998D7A75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Common Use Cases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49437-E1C6-CC44-D806-768FEAF8D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1B30F5C-4AC3-0CFF-B315-FAF9328FAAF3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7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621</Words>
  <Application>Microsoft Office PowerPoint</Application>
  <PresentationFormat>On-screen Show (16:9)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1</cp:revision>
  <dcterms:created xsi:type="dcterms:W3CDTF">2025-08-14T10:32:08Z</dcterms:created>
  <dcterms:modified xsi:type="dcterms:W3CDTF">2025-08-14T10:38:04Z</dcterms:modified>
</cp:coreProperties>
</file>