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33F7BC9A-0D9F-84D0-615F-2B2010E55FD6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Embedding SQL in TSQL, here we demonstrate DQL and DML in TSQL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Data Input Variables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@l_in_product_id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6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@l_in_product_category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'kitchen'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@l_in_product_name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25</a:t>
            </a:r>
            <a:r>
              <a:rPr sz="1100" dirty="0">
                <a:latin typeface="Courier"/>
              </a:rPr>
              <a:t>)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'Milk'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@l_in_product_unit_price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1.17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Code Variables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@l_product_id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@product_count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endParaRPr lang="en-US" sz="1100" dirty="0">
              <a:solidFill>
                <a:srgbClr val="204A87"/>
              </a:solidFill>
              <a:latin typeface="Courier"/>
            </a:endParaRPr>
          </a:p>
          <a:p>
            <a:pPr lvl="0" indent="0">
              <a:buNone/>
            </a:pP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lvl="0" indent="0">
              <a:buNone/>
            </a:pPr>
            <a:endParaRPr lang="en-IN" sz="1100" i="1" dirty="0">
              <a:solidFill>
                <a:srgbClr val="8F5902"/>
              </a:solidFill>
              <a:latin typeface="Courier"/>
            </a:endParaRPr>
          </a:p>
          <a:p>
            <a:pPr lvl="0" indent="0">
              <a:buNone/>
            </a:pP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lvl="0" indent="0">
              <a:buNone/>
            </a:pPr>
            <a:endParaRPr lang="en-IN" sz="1100" i="1" dirty="0">
              <a:solidFill>
                <a:srgbClr val="8F5902"/>
              </a:solidFill>
              <a:latin typeface="Courier"/>
            </a:endParaRPr>
          </a:p>
          <a:p>
            <a:pPr lvl="0" indent="0">
              <a:buNone/>
            </a:pPr>
            <a:endParaRPr kumimoji="0" lang="en-IN" sz="1100" b="0" i="1" u="none" strike="noStrike" kern="1200" cap="none" spc="0" normalizeH="0" baseline="0" noProof="0" dirty="0">
              <a:ln>
                <a:noFill/>
              </a:ln>
              <a:solidFill>
                <a:srgbClr val="8F5902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lvl="0" indent="0">
              <a:buNone/>
            </a:pPr>
            <a:endParaRPr lang="en-IN" sz="1100" i="1" dirty="0">
              <a:solidFill>
                <a:srgbClr val="8F5902"/>
              </a:solidFill>
              <a:latin typeface="Courier"/>
            </a:endParaRPr>
          </a:p>
          <a:p>
            <a:pPr lvl="0" indent="0" algn="r">
              <a:buNone/>
            </a:pP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-- Continued...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DACB5EA-71C5-D8CB-BCE3-C460B7F9B7E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SQL in TSQL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24E35B-128B-D536-D361-5D8EC43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2D01284-0DEC-76AC-522D-1FB92EDA0DD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DD506-4DA3-8A7E-8DD0-CD2169188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1B6F-C366-BC6B-784D-5AA32912B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27886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DQL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-- 1. SQL Select: Get product count and print it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100" dirty="0">
                <a:latin typeface="Courier"/>
              </a:rPr>
              <a:t> @product_count 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IN" sz="1100" dirty="0">
                <a:latin typeface="Courier"/>
              </a:rPr>
              <a:t>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lang="en-IN" sz="1100" dirty="0">
                <a:latin typeface="Courier"/>
              </a:rPr>
              <a:t>(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IN" sz="1100" dirty="0">
                <a:latin typeface="Courier"/>
              </a:rPr>
              <a:t>) 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100" dirty="0">
                <a:latin typeface="Courier"/>
              </a:rPr>
              <a:t>  </a:t>
            </a:r>
            <a:r>
              <a:rPr lang="en-IN" sz="1100" dirty="0" err="1">
                <a:latin typeface="Courier"/>
              </a:rPr>
              <a:t>tinitiate.invoicing.products</a:t>
            </a:r>
            <a:r>
              <a:rPr lang="en-IN" sz="1100" dirty="0">
                <a:latin typeface="Courier"/>
              </a:rPr>
              <a:t>;</a:t>
            </a:r>
            <a:br>
              <a:rPr lang="en-IN" sz="1100" dirty="0"/>
            </a:br>
            <a:br>
              <a:rPr lang="en-IN" sz="1100" dirty="0"/>
            </a:br>
            <a:r>
              <a:rPr lang="en-IN" sz="1100" dirty="0">
                <a:latin typeface="Courier"/>
              </a:rPr>
              <a:t>    PRINT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CONCAT</a:t>
            </a:r>
            <a:r>
              <a:rPr lang="en-IN" sz="1100" dirty="0">
                <a:latin typeface="Courier"/>
              </a:rPr>
              <a:t>(</a:t>
            </a:r>
            <a:r>
              <a:rPr lang="en-IN" sz="1100" dirty="0">
                <a:solidFill>
                  <a:srgbClr val="4E9A06"/>
                </a:solidFill>
                <a:latin typeface="Courier"/>
              </a:rPr>
              <a:t>'Number of Products: '</a:t>
            </a:r>
            <a:r>
              <a:rPr lang="en-IN" sz="1100" dirty="0">
                <a:latin typeface="Courier"/>
              </a:rPr>
              <a:t>,@</a:t>
            </a:r>
            <a:r>
              <a:rPr lang="en-IN" sz="1100" dirty="0" err="1">
                <a:latin typeface="Courier"/>
              </a:rPr>
              <a:t>product_count</a:t>
            </a:r>
            <a:r>
              <a:rPr lang="en-IN" sz="1100" dirty="0">
                <a:latin typeface="Courier"/>
              </a:rPr>
              <a:t>)</a:t>
            </a:r>
            <a:br>
              <a:rPr lang="en-IN" sz="1100" dirty="0"/>
            </a:b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DML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-- 1. Insert product data if that product is missing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-- 2. Update the Column values if supplied input PK exists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i="1" dirty="0">
                <a:solidFill>
                  <a:srgbClr val="8F5902"/>
                </a:solidFill>
                <a:latin typeface="Courier"/>
              </a:rPr>
              <a:t>-- -------------------------------------------------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100" dirty="0">
                <a:latin typeface="Courier"/>
              </a:rPr>
              <a:t> @l_product_id 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IN" sz="1100" dirty="0">
                <a:latin typeface="Courier"/>
              </a:rPr>
              <a:t> </a:t>
            </a:r>
            <a:r>
              <a:rPr lang="en-IN" sz="1100" dirty="0" err="1">
                <a:latin typeface="Courier"/>
              </a:rPr>
              <a:t>product_id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100" dirty="0">
                <a:latin typeface="Courier"/>
              </a:rPr>
              <a:t>   </a:t>
            </a:r>
            <a:r>
              <a:rPr lang="en-IN" sz="1100" dirty="0" err="1">
                <a:latin typeface="Courier"/>
              </a:rPr>
              <a:t>tinitiate.invoicing.products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IN" sz="1100" dirty="0">
                <a:latin typeface="Courier"/>
              </a:rPr>
              <a:t>   </a:t>
            </a:r>
            <a:r>
              <a:rPr lang="en-IN" sz="1100" dirty="0" err="1">
                <a:latin typeface="Courier"/>
              </a:rPr>
              <a:t>product_id</a:t>
            </a:r>
            <a:r>
              <a:rPr lang="en-IN" sz="1100" dirty="0">
                <a:latin typeface="Courier"/>
              </a:rPr>
              <a:t> 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IN" sz="1100" dirty="0">
                <a:latin typeface="Courier"/>
              </a:rPr>
              <a:t> @l_in_product_id;</a:t>
            </a:r>
            <a:br>
              <a:rPr lang="en-IN" sz="1100" dirty="0"/>
            </a:b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lang="en-IN" sz="1100" dirty="0">
                <a:latin typeface="Courier"/>
              </a:rPr>
              <a:t> @product_count 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IN" sz="1100" dirty="0">
                <a:latin typeface="Courier"/>
              </a:rPr>
              <a:t>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lang="en-IN" sz="1100" dirty="0">
                <a:latin typeface="Courier"/>
              </a:rPr>
              <a:t>(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lang="en-IN" sz="1100" dirty="0">
                <a:latin typeface="Courier"/>
              </a:rPr>
              <a:t>)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lang="en-IN" sz="1100" dirty="0">
                <a:latin typeface="Courier"/>
              </a:rPr>
              <a:t>   </a:t>
            </a:r>
            <a:r>
              <a:rPr lang="en-IN" sz="1100" dirty="0" err="1">
                <a:latin typeface="Courier"/>
              </a:rPr>
              <a:t>tinitiate.invoicing.products</a:t>
            </a:r>
            <a:br>
              <a:rPr lang="en-IN" sz="1100" dirty="0"/>
            </a:br>
            <a:r>
              <a:rPr lang="en-IN" sz="1100" dirty="0">
                <a:latin typeface="Courier"/>
              </a:rPr>
              <a:t>    </a:t>
            </a:r>
            <a:r>
              <a:rPr lang="en-IN" sz="11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lang="en-IN" sz="1100" dirty="0">
                <a:latin typeface="Courier"/>
              </a:rPr>
              <a:t>   </a:t>
            </a:r>
            <a:r>
              <a:rPr lang="en-IN" sz="1100" dirty="0" err="1">
                <a:latin typeface="Courier"/>
              </a:rPr>
              <a:t>product_id</a:t>
            </a:r>
            <a:r>
              <a:rPr lang="en-IN" sz="1100" dirty="0">
                <a:latin typeface="Courier"/>
              </a:rPr>
              <a:t> </a:t>
            </a:r>
            <a:r>
              <a:rPr lang="en-IN"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lang="en-IN" sz="1100" dirty="0">
                <a:latin typeface="Courier"/>
              </a:rPr>
              <a:t> @l_in_product_id;</a:t>
            </a:r>
          </a:p>
          <a:p>
            <a:pPr marL="342900" marR="0" lvl="0" indent="0" algn="r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IN" sz="1100" b="0" i="1" u="none" strike="noStrike" kern="1200" cap="none" spc="0" normalizeH="0" baseline="0" noProof="0" dirty="0">
                <a:ln>
                  <a:noFill/>
                </a:ln>
                <a:solidFill>
                  <a:srgbClr val="8F5902"/>
                </a:solidFill>
                <a:effectLst/>
                <a:uLnTx/>
                <a:uFillTx/>
                <a:latin typeface="Courier"/>
                <a:ea typeface="+mn-ea"/>
                <a:cs typeface="+mn-cs"/>
              </a:rPr>
              <a:t>-- Continued...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Courier"/>
              <a:ea typeface="+mn-ea"/>
              <a:cs typeface="+mn-cs"/>
            </a:endParaRPr>
          </a:p>
          <a:p>
            <a:pPr lvl="0" indent="0">
              <a:buNone/>
            </a:pPr>
            <a:endParaRPr lang="en-IN"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CC20B95-63F7-80C9-B5BE-1174D5FDAE8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SQL in TSQL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F8CD8-9296-1726-0AF9-F2262BC1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B4A4467-CE0A-0170-DA82-FEA1BDE81A6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32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BF9CF-0D5A-520F-437F-7850B8F3C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75E70-B5E3-3627-061B-06169ED22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3"/>
            <a:ext cx="8229600" cy="3932414"/>
          </a:xfrm>
        </p:spPr>
        <p:txBody>
          <a:bodyPr>
            <a:normAutofit lnSpcReduction="10000"/>
          </a:bodyPr>
          <a:lstStyle/>
          <a:p>
            <a:pPr lvl="0" indent="0">
              <a:buNone/>
            </a:pPr>
            <a:r>
              <a:rPr sz="1000" dirty="0">
                <a:latin typeface="Courier"/>
              </a:rPr>
              <a:t>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IF</a:t>
            </a:r>
            <a:r>
              <a:rPr sz="1000" dirty="0">
                <a:latin typeface="Courier"/>
              </a:rPr>
              <a:t> @l_product_id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NULL</a:t>
            </a:r>
            <a:br>
              <a:rPr sz="1000" dirty="0"/>
            </a:br>
            <a:r>
              <a:rPr sz="1000" dirty="0">
                <a:latin typeface="Courier"/>
              </a:rPr>
              <a:t>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000" dirty="0"/>
            </a:br>
            <a:r>
              <a:rPr sz="1000" dirty="0">
                <a:latin typeface="Courier"/>
              </a:rPr>
              <a:t>            PRINT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CONCAT</a:t>
            </a:r>
            <a:r>
              <a:rPr sz="1000" dirty="0">
                <a:latin typeface="Courier"/>
              </a:rPr>
              <a:t>(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'Product: '</a:t>
            </a:r>
            <a:r>
              <a:rPr sz="1000" dirty="0">
                <a:latin typeface="Courier"/>
              </a:rPr>
              <a:t>,@</a:t>
            </a:r>
            <a:r>
              <a:rPr sz="1000" dirty="0" err="1">
                <a:latin typeface="Courier"/>
              </a:rPr>
              <a:t>l_in_product_id</a:t>
            </a:r>
            <a:r>
              <a:rPr sz="1000" dirty="0">
                <a:latin typeface="Courier"/>
              </a:rPr>
              <a:t>,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 </a:t>
            </a:r>
            <a:r>
              <a:rPr sz="1000" dirty="0" err="1">
                <a:solidFill>
                  <a:srgbClr val="4E9A06"/>
                </a:solidFill>
                <a:latin typeface="Courier"/>
              </a:rPr>
              <a:t>doesnt</a:t>
            </a:r>
            <a:r>
              <a:rPr sz="1000" dirty="0">
                <a:solidFill>
                  <a:srgbClr val="4E9A06"/>
                </a:solidFill>
                <a:latin typeface="Courier"/>
              </a:rPr>
              <a:t> exists, Adding it NOW!'</a:t>
            </a:r>
            <a:r>
              <a:rPr sz="1000" dirty="0">
                <a:latin typeface="Courier"/>
              </a:rPr>
              <a:t>)</a:t>
            </a:r>
            <a:br>
              <a:rPr sz="1000" dirty="0"/>
            </a:br>
            <a:br>
              <a:rPr sz="1000" dirty="0"/>
            </a:br>
            <a:r>
              <a:rPr sz="1000" dirty="0">
                <a:latin typeface="Courier"/>
              </a:rPr>
              <a:t>    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INSERT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INTO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tinitiate.invoicing.products</a:t>
            </a:r>
            <a:br>
              <a:rPr sz="1000" dirty="0"/>
            </a:br>
            <a:r>
              <a:rPr sz="1000" dirty="0">
                <a:latin typeface="Courier"/>
              </a:rPr>
              <a:t>    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VALUES</a:t>
            </a:r>
            <a:r>
              <a:rPr sz="1000" dirty="0">
                <a:latin typeface="Courier"/>
              </a:rPr>
              <a:t> ( @l_in_product_id</a:t>
            </a:r>
            <a:br>
              <a:rPr sz="1000" dirty="0"/>
            </a:br>
            <a:r>
              <a:rPr sz="1000" dirty="0">
                <a:latin typeface="Courier"/>
              </a:rPr>
              <a:t>                    ,@</a:t>
            </a:r>
            <a:r>
              <a:rPr sz="1000" dirty="0" err="1">
                <a:latin typeface="Courier"/>
              </a:rPr>
              <a:t>l_in_product_category</a:t>
            </a:r>
            <a:br>
              <a:rPr sz="1000" dirty="0"/>
            </a:br>
            <a:r>
              <a:rPr sz="1000" dirty="0">
                <a:latin typeface="Courier"/>
              </a:rPr>
              <a:t>                    ,@</a:t>
            </a:r>
            <a:r>
              <a:rPr sz="1000" dirty="0" err="1">
                <a:latin typeface="Courier"/>
              </a:rPr>
              <a:t>l_in_product_name</a:t>
            </a:r>
            <a:br>
              <a:rPr sz="1000" dirty="0"/>
            </a:br>
            <a:r>
              <a:rPr sz="1000" dirty="0">
                <a:latin typeface="Courier"/>
              </a:rPr>
              <a:t>                    ,@</a:t>
            </a:r>
            <a:r>
              <a:rPr sz="1000" dirty="0" err="1">
                <a:latin typeface="Courier"/>
              </a:rPr>
              <a:t>l_in_product_unit_price</a:t>
            </a:r>
            <a:r>
              <a:rPr sz="1000" dirty="0">
                <a:latin typeface="Courier"/>
              </a:rPr>
              <a:t>);</a:t>
            </a:r>
            <a:br>
              <a:rPr sz="1000" dirty="0"/>
            </a:br>
            <a:br>
              <a:rPr sz="1000" dirty="0"/>
            </a:br>
            <a:r>
              <a:rPr sz="1000" dirty="0">
                <a:latin typeface="Courier"/>
              </a:rPr>
              <a:t>            PRINT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CONCAT</a:t>
            </a:r>
            <a:r>
              <a:rPr sz="1000" dirty="0">
                <a:latin typeface="Courier"/>
              </a:rPr>
              <a:t>(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'Rows Inserted '</a:t>
            </a:r>
            <a:r>
              <a:rPr sz="1000" dirty="0">
                <a:latin typeface="Courier"/>
              </a:rPr>
              <a:t>,@@</a:t>
            </a:r>
            <a:r>
              <a:rPr sz="1000" dirty="0" err="1">
                <a:latin typeface="Courier"/>
              </a:rPr>
              <a:t>rowcount</a:t>
            </a:r>
            <a:r>
              <a:rPr sz="1000" dirty="0">
                <a:latin typeface="Courier"/>
              </a:rPr>
              <a:t>)                         </a:t>
            </a:r>
            <a:br>
              <a:rPr sz="1000" dirty="0"/>
            </a:br>
            <a:r>
              <a:rPr sz="1000" dirty="0">
                <a:latin typeface="Courier"/>
              </a:rPr>
              <a:t>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000" dirty="0"/>
            </a:br>
            <a:r>
              <a:rPr sz="1000" dirty="0">
                <a:latin typeface="Courier"/>
              </a:rPr>
              <a:t>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ELSE</a:t>
            </a:r>
            <a:br>
              <a:rPr sz="1000" dirty="0"/>
            </a:br>
            <a:r>
              <a:rPr sz="1000" dirty="0">
                <a:latin typeface="Courier"/>
              </a:rPr>
              <a:t>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000" dirty="0"/>
            </a:br>
            <a:r>
              <a:rPr sz="1000" dirty="0">
                <a:latin typeface="Courier"/>
              </a:rPr>
              <a:t>            PRINT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CONCAT</a:t>
            </a:r>
            <a:r>
              <a:rPr sz="1000" dirty="0">
                <a:latin typeface="Courier"/>
              </a:rPr>
              <a:t>(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'Product: '</a:t>
            </a:r>
            <a:r>
              <a:rPr sz="1000" dirty="0">
                <a:latin typeface="Courier"/>
              </a:rPr>
              <a:t>,@</a:t>
            </a:r>
            <a:r>
              <a:rPr sz="1000" dirty="0" err="1">
                <a:latin typeface="Courier"/>
              </a:rPr>
              <a:t>l_in_product_id</a:t>
            </a:r>
            <a:r>
              <a:rPr sz="1000" dirty="0">
                <a:latin typeface="Courier"/>
              </a:rPr>
              <a:t>,</a:t>
            </a:r>
            <a:r>
              <a:rPr sz="1000" dirty="0">
                <a:solidFill>
                  <a:srgbClr val="4E9A06"/>
                </a:solidFill>
                <a:latin typeface="Courier"/>
              </a:rPr>
              <a:t>' exists!, Updating the new values'</a:t>
            </a:r>
            <a:r>
              <a:rPr sz="1000" dirty="0">
                <a:latin typeface="Courier"/>
              </a:rPr>
              <a:t>)</a:t>
            </a:r>
            <a:br>
              <a:rPr sz="1000" dirty="0"/>
            </a:br>
            <a:r>
              <a:rPr sz="1000" dirty="0">
                <a:latin typeface="Courier"/>
              </a:rPr>
              <a:t>    </a:t>
            </a:r>
            <a:br>
              <a:rPr sz="1000" dirty="0"/>
            </a:br>
            <a:r>
              <a:rPr sz="1000" dirty="0">
                <a:latin typeface="Courier"/>
              </a:rPr>
              <a:t>    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UPDATE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tinitiate.invoicing.products</a:t>
            </a:r>
            <a:br>
              <a:rPr sz="1000" dirty="0"/>
            </a:br>
            <a:r>
              <a:rPr sz="1000" dirty="0">
                <a:latin typeface="Courier"/>
              </a:rPr>
              <a:t>    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000" dirty="0">
                <a:latin typeface="Courier"/>
              </a:rPr>
              <a:t>    </a:t>
            </a:r>
            <a:r>
              <a:rPr sz="1000" dirty="0" err="1">
                <a:latin typeface="Courier"/>
              </a:rPr>
              <a:t>product_category</a:t>
            </a:r>
            <a:r>
              <a:rPr sz="1000" dirty="0">
                <a:latin typeface="Courier"/>
              </a:rPr>
              <a:t>  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@l_in_product_category</a:t>
            </a:r>
            <a:br>
              <a:rPr sz="1000" dirty="0"/>
            </a:br>
            <a:r>
              <a:rPr sz="1000" dirty="0">
                <a:latin typeface="Courier"/>
              </a:rPr>
              <a:t>                  ,</a:t>
            </a:r>
            <a:r>
              <a:rPr sz="1000" dirty="0" err="1">
                <a:latin typeface="Courier"/>
              </a:rPr>
              <a:t>product_name</a:t>
            </a:r>
            <a:r>
              <a:rPr sz="1000" dirty="0">
                <a:latin typeface="Courier"/>
              </a:rPr>
              <a:t>      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@l_in_product_name</a:t>
            </a:r>
            <a:br>
              <a:rPr sz="1000" dirty="0"/>
            </a:br>
            <a:r>
              <a:rPr sz="1000" dirty="0">
                <a:latin typeface="Courier"/>
              </a:rPr>
              <a:t>                  ,</a:t>
            </a:r>
            <a:r>
              <a:rPr sz="1000" dirty="0" err="1">
                <a:latin typeface="Courier"/>
              </a:rPr>
              <a:t>product_unit_price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@l_in_product_unit_price</a:t>
            </a:r>
            <a:br>
              <a:rPr sz="1000" dirty="0"/>
            </a:br>
            <a:r>
              <a:rPr sz="1000" dirty="0">
                <a:latin typeface="Courier"/>
              </a:rPr>
              <a:t>    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000" dirty="0">
                <a:latin typeface="Courier"/>
              </a:rPr>
              <a:t>  </a:t>
            </a:r>
            <a:r>
              <a:rPr sz="1000" dirty="0" err="1">
                <a:latin typeface="Courier"/>
              </a:rPr>
              <a:t>product_id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000" dirty="0">
                <a:latin typeface="Courier"/>
              </a:rPr>
              <a:t> @l_in_product_id;</a:t>
            </a:r>
            <a:br>
              <a:rPr sz="1000" dirty="0"/>
            </a:br>
            <a:r>
              <a:rPr sz="1000" dirty="0">
                <a:latin typeface="Courier"/>
              </a:rPr>
              <a:t>       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END</a:t>
            </a:r>
            <a:br>
              <a:rPr sz="1000" dirty="0"/>
            </a:br>
            <a:r>
              <a:rPr sz="1000" b="1" dirty="0" err="1">
                <a:solidFill>
                  <a:srgbClr val="204A87"/>
                </a:solidFill>
                <a:latin typeface="Courier"/>
              </a:rPr>
              <a:t>END</a:t>
            </a:r>
            <a:r>
              <a:rPr sz="1000" dirty="0">
                <a:latin typeface="Courier"/>
              </a:rPr>
              <a:t>;</a:t>
            </a:r>
            <a:br>
              <a:rPr sz="1000" dirty="0"/>
            </a:br>
            <a:br>
              <a:rPr sz="1000" dirty="0"/>
            </a:br>
            <a:r>
              <a:rPr sz="1000" i="1" dirty="0">
                <a:solidFill>
                  <a:srgbClr val="8F5902"/>
                </a:solidFill>
                <a:latin typeface="Courier"/>
              </a:rPr>
              <a:t>-- Test Query</a:t>
            </a:r>
            <a:br>
              <a:rPr sz="1000" dirty="0"/>
            </a:br>
            <a:r>
              <a:rPr sz="10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000" dirty="0">
                <a:latin typeface="Courier"/>
              </a:rPr>
              <a:t> </a:t>
            </a:r>
            <a:r>
              <a:rPr sz="10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000" dirty="0">
                <a:latin typeface="Courier"/>
              </a:rPr>
              <a:t> </a:t>
            </a:r>
            <a:r>
              <a:rPr sz="1000" dirty="0" err="1">
                <a:latin typeface="Courier"/>
              </a:rPr>
              <a:t>tinitiate.invoicing.products</a:t>
            </a:r>
            <a:r>
              <a:rPr sz="10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7E7500-C392-FAF9-4C86-1CD030ED5B1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SQL in TSQL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F8FEB-BC99-2BB9-914D-D9AF3FB32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90BFDB-F41E-9DA4-C9E7-62A8A626EA3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495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556</Words>
  <Application>Microsoft Office PowerPoint</Application>
  <PresentationFormat>On-screen Show (16:9)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2025-08-14T10:41:27Z</dcterms:created>
  <dcterms:modified xsi:type="dcterms:W3CDTF">2025-08-14T10:49:23Z</dcterms:modified>
</cp:coreProperties>
</file>