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4E7D-49ED-482F-9BF8-EC2069035908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DB87D-F372-432B-9EEE-5860B20B30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77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57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AB178-5635-8840-5E62-E54051D00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84F13-EA08-0290-13D3-7252D1E9FF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13BFDB-15C2-7DD7-77D9-96ACC38CD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29A1-F9C2-D038-CFDD-8DE0C08E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80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6224C-CD36-74A7-A8AB-0D04FF82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560F90-93FA-ED38-8235-FA0BBD117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701F12-C90A-6620-29DD-58655AA005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DEDF-71BE-2593-79A1-E78DC3356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97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35285-834B-BC63-6D0B-710865EE9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E3A3E-370F-9C8F-08B7-CA13F2D18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54ED04-2E75-7CC6-4968-69F6279D0D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85C3-6F72-04C7-7687-CEF32C7B2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DB87D-F372-432B-9EEE-5860B20B306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69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32FD20CA-7083-AF8D-CE90-2D36A48E745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SQL Server provides a variety of data types, each with unique strengths and limitations.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100AE7-B4CE-4703-F358-F4BAF2D30D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SQL Server Data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41C7C-3443-7A24-02CA-7F1A88C4E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01A118D-1234-1B31-9E92-93786F2EBAD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Numeric</a:t>
            </a:r>
            <a:r>
              <a:rPr sz="1800" dirty="0"/>
              <a:t> data types are used to store numbers. There are several different numeric data types available, each with its own range and precision. The most common numeric data types are:</a:t>
            </a:r>
          </a:p>
          <a:p>
            <a:pPr lvl="1"/>
            <a:r>
              <a:rPr sz="1800" b="1" dirty="0"/>
              <a:t>INT</a:t>
            </a:r>
            <a:r>
              <a:rPr sz="1800" dirty="0"/>
              <a:t> - Stores whole numbers from -2147483648 to 2147483647.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quantity INT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BIGINT</a:t>
            </a:r>
            <a:r>
              <a:rPr sz="1800" dirty="0"/>
              <a:t> - Stores whole numbers from -9223372036854775808 to 9223372036854775807.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employee_id</a:t>
            </a:r>
            <a:r>
              <a:rPr sz="1400" dirty="0">
                <a:latin typeface="Courier"/>
              </a:rPr>
              <a:t> BIGINT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DECIMAL</a:t>
            </a:r>
            <a:r>
              <a:rPr sz="1800" dirty="0"/>
              <a:t> - Stores numbers with a fixed number of decimal places. For example, DECIMAL(5,2) can store numbers from -9999.99 to 9999.99.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price DECIMAL(10,2)</a:t>
            </a:r>
            <a:r>
              <a:rPr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F5AD11-5B9F-A785-1D82-481088F131F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E3969-0689-9F53-67D3-D6FF33D11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D98EA23-8882-5003-0F78-44BABF9433F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A2D33-04D9-A050-2BFF-8B6A7E0C2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F966-9670-278E-FD28-D2A5005D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sz="1800" b="1" dirty="0"/>
              <a:t>NUMERIC</a:t>
            </a:r>
            <a:r>
              <a:rPr sz="1800" dirty="0"/>
              <a:t> - Stores numbers with a variable number of decimal places.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quantity NUMERIC(7,2)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FLOAT</a:t>
            </a:r>
            <a:r>
              <a:rPr sz="1800" dirty="0"/>
              <a:t> - Stores floating-point numbers.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temperature FLOAT</a:t>
            </a:r>
            <a:r>
              <a:rPr sz="1400" dirty="0"/>
              <a:t>.</a:t>
            </a:r>
          </a:p>
          <a:p>
            <a:pPr lvl="0"/>
            <a:r>
              <a:rPr sz="1800" b="1" dirty="0"/>
              <a:t>Date and Time</a:t>
            </a:r>
            <a:r>
              <a:rPr sz="1800" dirty="0"/>
              <a:t> data types are used to store dates and times. The most common date and time data types are:</a:t>
            </a:r>
          </a:p>
          <a:p>
            <a:pPr lvl="1"/>
            <a:r>
              <a:rPr sz="1800" b="1" dirty="0"/>
              <a:t>DATE</a:t>
            </a:r>
            <a:r>
              <a:rPr sz="1800" dirty="0"/>
              <a:t> - Stores a date in the format YYYY-MM-DD.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birthdate DATE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</a:t>
            </a:r>
            <a:r>
              <a:rPr sz="1800" dirty="0"/>
              <a:t> - Stores a date and time without </a:t>
            </a:r>
            <a:r>
              <a:rPr sz="1800" dirty="0" err="1"/>
              <a:t>timezone</a:t>
            </a:r>
            <a:r>
              <a:rPr sz="1800" dirty="0"/>
              <a:t> in the format YYYY-MM-DD HH:MM:SS.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created_at</a:t>
            </a:r>
            <a:r>
              <a:rPr sz="1400" dirty="0">
                <a:latin typeface="Courier"/>
              </a:rPr>
              <a:t> DATETIME</a:t>
            </a:r>
            <a:r>
              <a:rPr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369F39-152B-BE89-CE6D-D44ABC4F0BC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5BD11-E366-297A-BD41-2BE193408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D922F1F-68BD-1368-889A-9294A19DADB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9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20A00-D5B4-1EC4-8961-6732A9C5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6D4FD-1BC3-15BD-2CE8-F7EE4EF4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sz="1800" b="1" dirty="0"/>
              <a:t>SMALLDATETIME</a:t>
            </a:r>
            <a:r>
              <a:rPr sz="1800" dirty="0"/>
              <a:t> - Stores a date and time in the format YYYY-MM-DD HH:MM.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order_date</a:t>
            </a:r>
            <a:r>
              <a:rPr sz="1400" dirty="0">
                <a:latin typeface="Courier"/>
              </a:rPr>
              <a:t> SMALLDATETIME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DATETIMEOFFSET</a:t>
            </a:r>
            <a:r>
              <a:rPr sz="1800" dirty="0"/>
              <a:t> - Stores a date and time with </a:t>
            </a:r>
            <a:r>
              <a:rPr sz="1800" dirty="0" err="1"/>
              <a:t>timezone</a:t>
            </a:r>
            <a:r>
              <a:rPr sz="1800" dirty="0"/>
              <a:t> in the format YYYY-MM-DD HH:MM:SS+TZ.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updated_at</a:t>
            </a:r>
            <a:r>
              <a:rPr sz="1400" dirty="0">
                <a:latin typeface="Courier"/>
              </a:rPr>
              <a:t> DATETIMEOFFSET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TIME</a:t>
            </a:r>
            <a:r>
              <a:rPr sz="1800" dirty="0"/>
              <a:t> - Stores a time of day.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appointment_time</a:t>
            </a:r>
            <a:r>
              <a:rPr sz="1400" dirty="0">
                <a:latin typeface="Courier"/>
              </a:rPr>
              <a:t> TIME</a:t>
            </a:r>
            <a:r>
              <a:rPr sz="1400" dirty="0"/>
              <a:t>.</a:t>
            </a:r>
          </a:p>
          <a:p>
            <a:pPr lvl="1"/>
            <a:r>
              <a:rPr sz="1800" b="1" dirty="0"/>
              <a:t>DATETIME2</a:t>
            </a:r>
            <a:r>
              <a:rPr sz="1800" dirty="0"/>
              <a:t> - Stores a date and time with more precision than DATETIME.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>
                <a:latin typeface="Courier"/>
              </a:rPr>
              <a:t>timestamp DATETIME2</a:t>
            </a:r>
            <a:r>
              <a:rPr sz="1400" dirty="0"/>
              <a:t>.</a:t>
            </a:r>
          </a:p>
          <a:p>
            <a:pPr lvl="0"/>
            <a:r>
              <a:rPr sz="1800" b="1" dirty="0"/>
              <a:t>String</a:t>
            </a:r>
            <a:r>
              <a:rPr sz="1800" dirty="0"/>
              <a:t> data types are used to store text. The most common string data types are:</a:t>
            </a:r>
          </a:p>
          <a:p>
            <a:pPr lvl="1"/>
            <a:r>
              <a:rPr sz="1800" b="1" dirty="0"/>
              <a:t>CHAR(n)</a:t>
            </a:r>
            <a:r>
              <a:rPr sz="1800" dirty="0"/>
              <a:t> - Stores a fixed-length string of length n. </a:t>
            </a:r>
          </a:p>
          <a:p>
            <a:pPr lvl="2"/>
            <a:r>
              <a:rPr sz="1400" b="1" dirty="0"/>
              <a:t>Example:</a:t>
            </a:r>
            <a:r>
              <a:rPr sz="1400" dirty="0"/>
              <a:t> </a:t>
            </a:r>
            <a:r>
              <a:rPr sz="1400" dirty="0" err="1">
                <a:latin typeface="Courier"/>
              </a:rPr>
              <a:t>country_code</a:t>
            </a:r>
            <a:r>
              <a:rPr sz="1400" dirty="0">
                <a:latin typeface="Courier"/>
              </a:rPr>
              <a:t> CHAR(2)</a:t>
            </a:r>
            <a:r>
              <a:rPr sz="1400" dirty="0"/>
              <a:t>.</a:t>
            </a:r>
            <a:endParaRPr lang="en-IN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D7EBBE-1ABA-05F3-17A8-F1B91B98D88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B73D7-AB5F-373B-EB74-6EA5E7605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44EC7F-FDAC-B2F3-C3CD-42E8DBE05DD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64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611BD-77F8-E55A-5E63-76ED064D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08E9F-8AE1-6043-376B-183BE657F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lang="en-IN" sz="1800" b="1" dirty="0"/>
              <a:t>VARCHAR(n)</a:t>
            </a:r>
            <a:r>
              <a:rPr lang="en-IN" sz="1800" dirty="0"/>
              <a:t> - Stores a variable-length string with a maximum length of n. 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name VARCHAR(50)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TEXT</a:t>
            </a:r>
            <a:r>
              <a:rPr lang="en-IN" sz="1800" dirty="0"/>
              <a:t> - Stores variable-length strings without any length limit.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description TEXT</a:t>
            </a:r>
            <a:r>
              <a:rPr lang="en-IN" sz="1400" dirty="0"/>
              <a:t>.</a:t>
            </a:r>
          </a:p>
          <a:p>
            <a:pPr lvl="0"/>
            <a:r>
              <a:rPr lang="en-IN" sz="1800" b="1" dirty="0"/>
              <a:t>Binary</a:t>
            </a:r>
            <a:r>
              <a:rPr lang="en-IN" sz="1800" dirty="0"/>
              <a:t> data types are used to store binary data, such as images or files.</a:t>
            </a:r>
          </a:p>
          <a:p>
            <a:pPr lvl="1"/>
            <a:r>
              <a:rPr lang="en-IN" sz="1800" b="1" dirty="0"/>
              <a:t>BINARY</a:t>
            </a:r>
            <a:r>
              <a:rPr lang="en-IN" sz="1800" dirty="0"/>
              <a:t> - Stores a fixed-length binary string.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binary_data</a:t>
            </a:r>
            <a:r>
              <a:rPr lang="en-IN" sz="1400" dirty="0">
                <a:latin typeface="Courier"/>
              </a:rPr>
              <a:t> BINARY(10)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VARBINARY</a:t>
            </a:r>
            <a:r>
              <a:rPr lang="en-IN" sz="1800" dirty="0"/>
              <a:t> - Stores binary data in variable-length format.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image VARBINARY(MAX)</a:t>
            </a:r>
            <a:r>
              <a:rPr lang="en-IN" sz="1400" dirty="0"/>
              <a:t>.</a:t>
            </a:r>
          </a:p>
          <a:p>
            <a:pPr lvl="0"/>
            <a:r>
              <a:rPr lang="en-IN" sz="1800" b="1" dirty="0"/>
              <a:t>Additional Data types</a:t>
            </a:r>
            <a:r>
              <a:rPr lang="en-IN" sz="1800" dirty="0"/>
              <a:t> include:</a:t>
            </a:r>
          </a:p>
          <a:p>
            <a:pPr lvl="1"/>
            <a:r>
              <a:rPr lang="en-IN" sz="1800" b="1" dirty="0"/>
              <a:t>XML</a:t>
            </a:r>
            <a:r>
              <a:rPr lang="en-IN" sz="1800" dirty="0"/>
              <a:t> - Stores XML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document XML</a:t>
            </a:r>
            <a:r>
              <a:rPr lang="en-IN"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AB09392-70BD-C41E-9119-5CB1550D08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35F03-1C73-0957-6854-622D4EA12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B519B1A-B04E-08F2-912D-4D85DE4CCCB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5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B3E26-D998-5DE4-B11B-325A906DC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ED347-4EF7-A77F-FB81-FCDC902C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lang="en-IN" sz="1800" b="1" dirty="0"/>
              <a:t>UNIQUEIDENTIFIER</a:t>
            </a:r>
            <a:r>
              <a:rPr lang="en-IN" sz="1800" dirty="0"/>
              <a:t> - Stores a globally unique identifier.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session_id</a:t>
            </a:r>
            <a:r>
              <a:rPr lang="en-IN" sz="1400" dirty="0">
                <a:latin typeface="Courier"/>
              </a:rPr>
              <a:t> UNIQUEIDENTIFIER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BIT</a:t>
            </a:r>
            <a:r>
              <a:rPr lang="en-IN" sz="1800" dirty="0"/>
              <a:t> - Stores true or false values(Boolean - 0 or 1).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is_active</a:t>
            </a:r>
            <a:r>
              <a:rPr lang="en-IN" sz="1400" dirty="0">
                <a:latin typeface="Courier"/>
              </a:rPr>
              <a:t> BIT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MONEY</a:t>
            </a:r>
            <a:r>
              <a:rPr lang="en-IN" sz="1800" dirty="0"/>
              <a:t> - Stores monetary values.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salary MONEY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SMALLMONEY</a:t>
            </a:r>
            <a:r>
              <a:rPr lang="en-IN" sz="1800" dirty="0"/>
              <a:t> - Stores monetary values with less precision than MONEY.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total SMALLMONEY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GEOGRAPHY</a:t>
            </a:r>
            <a:r>
              <a:rPr lang="en-IN" sz="1800" dirty="0"/>
              <a:t> - Stores geographic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location GEOGRAPHY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GEOMETRY</a:t>
            </a:r>
            <a:r>
              <a:rPr lang="en-IN" sz="1800" dirty="0"/>
              <a:t> - Stores geometric data.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>
                <a:latin typeface="Courier"/>
              </a:rPr>
              <a:t>shape GEOMETRY</a:t>
            </a:r>
            <a:r>
              <a:rPr lang="en-IN"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AA3743-94AC-0B3B-5AAF-F0C53980992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6F3E4-0D65-C7C7-3640-5718851D8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6627A5-5232-56B0-51A0-258627AF6C1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21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7C24B-E62C-5C11-CC13-CCDE03FBE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3A89-CD63-902F-B1BC-ECC04D74E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1"/>
            <a:r>
              <a:rPr lang="en-IN" sz="1800" b="1" dirty="0"/>
              <a:t>HIERARCHYID</a:t>
            </a:r>
            <a:r>
              <a:rPr lang="en-IN" sz="1800" dirty="0"/>
              <a:t> - Stores a hierarchical data, like organization structures.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node_hierarchy</a:t>
            </a:r>
            <a:r>
              <a:rPr lang="en-IN" sz="1400" dirty="0">
                <a:latin typeface="Courier"/>
              </a:rPr>
              <a:t> HIERARCHYID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ROWVERSION</a:t>
            </a:r>
            <a:r>
              <a:rPr lang="en-IN" sz="1800" dirty="0"/>
              <a:t> - Stores a unique binary number for versioning rows.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row_version</a:t>
            </a:r>
            <a:r>
              <a:rPr lang="en-IN" sz="1400" dirty="0">
                <a:latin typeface="Courier"/>
              </a:rPr>
              <a:t> ROWVERSION</a:t>
            </a:r>
            <a:r>
              <a:rPr lang="en-IN" sz="1400" dirty="0"/>
              <a:t>.</a:t>
            </a:r>
          </a:p>
          <a:p>
            <a:pPr lvl="1"/>
            <a:r>
              <a:rPr lang="en-IN" sz="1800" b="1" dirty="0"/>
              <a:t>CURSOR</a:t>
            </a:r>
            <a:r>
              <a:rPr lang="en-IN" sz="1800" dirty="0"/>
              <a:t> - Stores a cursor which is used to reference a cursor object for row-by-row operations.</a:t>
            </a:r>
          </a:p>
          <a:p>
            <a:pPr lvl="2"/>
            <a:r>
              <a:rPr lang="en-IN" sz="1400" b="1" dirty="0"/>
              <a:t>Example:</a:t>
            </a:r>
            <a:r>
              <a:rPr lang="en-IN" sz="1400" dirty="0"/>
              <a:t> </a:t>
            </a:r>
            <a:r>
              <a:rPr lang="en-IN" sz="1400" dirty="0" err="1">
                <a:latin typeface="Courier"/>
              </a:rPr>
              <a:t>cursor_data</a:t>
            </a:r>
            <a:r>
              <a:rPr lang="en-IN" sz="1400" dirty="0">
                <a:latin typeface="Courier"/>
              </a:rPr>
              <a:t> CURSOR</a:t>
            </a:r>
            <a:r>
              <a:rPr lang="en-IN" sz="1400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B76DD8-7C62-9625-A36B-B5874AE7CFC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data types: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A8D8E-1111-4AAF-5F72-ADDBBC7E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533AB15-4F61-D0C5-47A3-22CB939B290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76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649</Words>
  <Application>Microsoft Office PowerPoint</Application>
  <PresentationFormat>On-screen Show (16:9)</PresentationFormat>
  <Paragraphs>76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2025-08-01T09:09:29Z</dcterms:created>
  <dcterms:modified xsi:type="dcterms:W3CDTF">2025-08-12T08:59:33Z</dcterms:modified>
</cp:coreProperties>
</file>