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A"/>
    <a:srgbClr val="25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610" autoAdjust="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351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772D2F-827E-CEE8-4415-E219EA8325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677CD-BFAA-DE3E-A4AE-EF00A309F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398B6-85AA-4014-A8E2-5E8C076B86D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9ECBD-35A6-B90B-8A36-4B311BC82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8686F-B2CC-5AFE-E1E9-4CD720A260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76457-EA59-4138-8E27-A98C7769E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53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6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833200" y="838260"/>
            <a:ext cx="68346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SSIS vs AWS Glue: Powering Your Data Transformation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200" y="3392690"/>
            <a:ext cx="6701919" cy="3054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 the digital landscape continues to evolve, the need for robust and efficient data transformation tools has become increasingly crucial. In this comprehensive comparison, we will explore the capabilities of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(SQL Server Integration Services) and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two powerful players in the data integration arena, to help you make an informed decision on the best solution for your data transformation needs.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4E7B21-7688-6452-67F0-FE7891DE7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1" r="16324"/>
          <a:stretch/>
        </p:blipFill>
        <p:spPr>
          <a:xfrm>
            <a:off x="7663992" y="1365428"/>
            <a:ext cx="6962598" cy="54963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48FEC7-298F-582D-03F7-56FD9DD6D65A}"/>
              </a:ext>
            </a:extLst>
          </p:cNvPr>
          <p:cNvSpPr/>
          <p:nvPr/>
        </p:nvSpPr>
        <p:spPr>
          <a:xfrm>
            <a:off x="7663992" y="0"/>
            <a:ext cx="6966408" cy="1365428"/>
          </a:xfrm>
          <a:prstGeom prst="rect">
            <a:avLst/>
          </a:prstGeom>
          <a:solidFill>
            <a:srgbClr val="252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25708-9F2B-206F-B187-4FBF18639851}"/>
              </a:ext>
            </a:extLst>
          </p:cNvPr>
          <p:cNvSpPr/>
          <p:nvPr/>
        </p:nvSpPr>
        <p:spPr>
          <a:xfrm>
            <a:off x="7667803" y="6861810"/>
            <a:ext cx="6966408" cy="1365428"/>
          </a:xfrm>
          <a:prstGeom prst="rect">
            <a:avLst/>
          </a:prstGeom>
          <a:solidFill>
            <a:srgbClr val="252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17648-2E99-0CCD-BC41-7624F4C164D0}"/>
              </a:ext>
            </a:extLst>
          </p:cNvPr>
          <p:cNvSpPr txBox="1"/>
          <p:nvPr/>
        </p:nvSpPr>
        <p:spPr>
          <a:xfrm>
            <a:off x="1709855" y="7080523"/>
            <a:ext cx="453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Tinitiate Technologies Pvt Ltd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49E990-48C5-EF94-930D-8E60D855A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0" y="6918984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6402" y="852845"/>
            <a:ext cx="9499997" cy="1227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Embracing the Future of Data Transformation with AWS Glue</a:t>
            </a:r>
            <a:endParaRPr lang="en-US" sz="3866" dirty="0"/>
          </a:p>
        </p:txBody>
      </p:sp>
      <p:sp>
        <p:nvSpPr>
          <p:cNvPr id="6" name="Shape 3"/>
          <p:cNvSpPr/>
          <p:nvPr/>
        </p:nvSpPr>
        <p:spPr>
          <a:xfrm>
            <a:off x="736402" y="2374463"/>
            <a:ext cx="4651891" cy="3031093"/>
          </a:xfrm>
          <a:prstGeom prst="roundRect">
            <a:avLst>
              <a:gd name="adj" fmla="val 2915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40356" y="2578418"/>
            <a:ext cx="3005376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Cloud-native Advantage</a:t>
            </a:r>
            <a:endParaRPr lang="en-US" sz="1933" dirty="0"/>
          </a:p>
        </p:txBody>
      </p:sp>
      <p:sp>
        <p:nvSpPr>
          <p:cNvPr id="8" name="Text 5"/>
          <p:cNvSpPr/>
          <p:nvPr/>
        </p:nvSpPr>
        <p:spPr>
          <a:xfrm>
            <a:off x="940356" y="3002994"/>
            <a:ext cx="4440317" cy="2198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 a fully managed, serverless service, </a:t>
            </a:r>
            <a:r>
              <a:rPr lang="en-US" sz="1546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 </a:t>
            </a: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provides a compelling alternative to on-premises data integration tools like </a:t>
            </a:r>
            <a:r>
              <a:rPr lang="en-US" sz="1546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offering increased scalability, reduced operational overhead, and seamless integration with the broader AWS ecosystem.</a:t>
            </a:r>
            <a:endParaRPr lang="en-US" sz="1546" dirty="0"/>
          </a:p>
        </p:txBody>
      </p:sp>
      <p:sp>
        <p:nvSpPr>
          <p:cNvPr id="9" name="Shape 6"/>
          <p:cNvSpPr/>
          <p:nvPr/>
        </p:nvSpPr>
        <p:spPr>
          <a:xfrm>
            <a:off x="5584627" y="2374463"/>
            <a:ext cx="4651891" cy="3031093"/>
          </a:xfrm>
          <a:prstGeom prst="roundRect">
            <a:avLst>
              <a:gd name="adj" fmla="val 2915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8581" y="2578418"/>
            <a:ext cx="3042642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Empowered Data Teams</a:t>
            </a:r>
            <a:endParaRPr lang="en-US" sz="1933" dirty="0"/>
          </a:p>
        </p:txBody>
      </p:sp>
      <p:sp>
        <p:nvSpPr>
          <p:cNvPr id="11" name="Text 8"/>
          <p:cNvSpPr/>
          <p:nvPr/>
        </p:nvSpPr>
        <p:spPr>
          <a:xfrm>
            <a:off x="5788581" y="3002994"/>
            <a:ext cx="4243983" cy="18845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leveraging </a:t>
            </a:r>
            <a:r>
              <a:rPr lang="en-US" sz="1546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data engineers and ETL developers can focus on building and optimizing data transformation pipelines, rather than managing the underlying infrastructure, enabling them to be more productive and impactful.</a:t>
            </a:r>
            <a:endParaRPr lang="en-US" sz="1546" dirty="0"/>
          </a:p>
        </p:txBody>
      </p:sp>
      <p:sp>
        <p:nvSpPr>
          <p:cNvPr id="12" name="Shape 9"/>
          <p:cNvSpPr/>
          <p:nvPr/>
        </p:nvSpPr>
        <p:spPr>
          <a:xfrm>
            <a:off x="736402" y="5601891"/>
            <a:ext cx="9499997" cy="1774746"/>
          </a:xfrm>
          <a:prstGeom prst="roundRect">
            <a:avLst>
              <a:gd name="adj" fmla="val 497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0356" y="5805845"/>
            <a:ext cx="2454712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Competitive Edge</a:t>
            </a:r>
            <a:endParaRPr lang="en-US" sz="1933" dirty="0"/>
          </a:p>
        </p:txBody>
      </p:sp>
      <p:sp>
        <p:nvSpPr>
          <p:cNvPr id="14" name="Text 11"/>
          <p:cNvSpPr/>
          <p:nvPr/>
        </p:nvSpPr>
        <p:spPr>
          <a:xfrm>
            <a:off x="940356" y="6230422"/>
            <a:ext cx="9092089" cy="942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Adopting </a:t>
            </a:r>
            <a:r>
              <a:rPr lang="en-US" sz="1546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54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for your data transformation needs can provide your organization with a competitive edge, enabling faster time-to-insight, improved data quality, and the ability to scale data processing as your business demands evolve.</a:t>
            </a:r>
            <a:endParaRPr lang="en-US" sz="154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B9644-1613-851B-F09B-D3590881D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494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SSIS: Harnessing the Power of Microsoft's Ecosystem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01321"/>
            <a:ext cx="7477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is a comprehensive data integration platform developed by Microsoft, designed to seamlessly integrate with the broader Microsoft technology stack. It offers a user-friendly, visual interface that enables data engineers and ETL developers to design, build, and manage complex data transformation workflows.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excels in its ability to connect to a wide range of data sources, including on-premises databases, cloud-based services, and a variety of file formats.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39232-4CE8-B639-A4E2-F8FF1A109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375404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AWS Glue: Serverless Data Integration in the Cloud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760220" y="5476042"/>
            <a:ext cx="1110996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a fully managed, serverless data integration service from Amazon Web Services (AWS), provides a powerful and scalable platform for data transformation. Unlike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primarily tied to the Microsoft ecosystem,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is cloud-native and can easily integrate with various AWS services, making it a compelling choice for organizations that have embraced the AWS cloud infrastructure.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2BCF5-1654-B37C-CC65-C1D48ABF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16288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Comparing SSIS and AWS Glue: Key Differences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0705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Deployment and Maintenance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23598"/>
            <a:ext cx="3341608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is typically deployed on-premises, requiring infrastructure management and maintenance, while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is a fully managed, serverless service, reducing the operational overhead for data engineers.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0705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Scalability and Performance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23598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can automatically scale to handle large volumes of data and complex transformations, making it a more scalable solution compared to the on-premises nature of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0705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Connectivity and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23598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offers a wide range of built-in connectors for on-premises data sources, while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seamlessly integrates with various AWS services and cloud-based data sources.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AC6424-44AA-5E03-0F1D-348E1F7A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27021"/>
            <a:ext cx="9316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Pros and Cons: SSIS vs. AWS Glue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2393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2280999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3156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SSIS Pros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2796064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Extensive Microsoft ecosystem integration, robust data transformation capabilities, user-friendly visual interface, and familiarity for Microsoft-centric organizations.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2393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661" y="2280999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3156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SSIS Cons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796064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On-premises deployment, limited scalability, and higher maintenance overhead compared to cloud-based solutions.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10477" y="5010507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AWS Glue Pros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5525572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Serverless and scalable architecture, seamless integration with AWS services, reduced operational overhead, and increased flexibility for cloud-based deployments.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5709" y="5010507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AWS Glue Cons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7217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Learning curve for organizations unfamiliar with AWS, potential vendor lock-in for AWS-centric businesses, and limited on-premises data source integration compared to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CC5653-3833-A7D6-6867-10ADF6372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8512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Why AWS Glue Shines in Data Transformation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92929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Scalability and Performance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845838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serverless architecture allows it to automatically scale to handle large volumes of data and complex transformations, ensuring optimal performance and reliability.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292929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Cloud-native Integration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845838"/>
            <a:ext cx="3341608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 a fully managed AWS service,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seamlessly integrates with a wide range of AWS services, such as Amazon S3, Amazon Athena, and Amazon Redshift, simplifying the data transformation pipeline.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292929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Reduced Operational Overhead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845838"/>
            <a:ext cx="3341608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With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data engineers and ETL developers can focus on the core data transformation tasks, as the service handles the underlying infrastructure management and scaling, reducing the operational burden.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E4AAA5-C107-3404-0278-F1D821A41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rcRect t="7032" b="8299"/>
          <a:stretch/>
        </p:blipFill>
        <p:spPr>
          <a:xfrm>
            <a:off x="-7620" y="578734"/>
            <a:ext cx="3657600" cy="69679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605933" y="789622"/>
            <a:ext cx="9076134" cy="1134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7"/>
              </a:lnSpc>
              <a:buNone/>
            </a:pPr>
            <a:r>
              <a:rPr lang="en-US" sz="3573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Optimizing Data Pipelines with AWS Glue</a:t>
            </a:r>
            <a:endParaRPr lang="en-US" sz="3573" dirty="0"/>
          </a:p>
        </p:txBody>
      </p:sp>
      <p:sp>
        <p:nvSpPr>
          <p:cNvPr id="6" name="Shape 3"/>
          <p:cNvSpPr/>
          <p:nvPr/>
        </p:nvSpPr>
        <p:spPr>
          <a:xfrm>
            <a:off x="4860012" y="2196465"/>
            <a:ext cx="36195" cy="5243513"/>
          </a:xfrm>
          <a:prstGeom prst="roundRect">
            <a:avLst>
              <a:gd name="adj" fmla="val 225683"/>
            </a:avLst>
          </a:prstGeom>
          <a:solidFill>
            <a:srgbClr val="BBC2DC"/>
          </a:solidFill>
          <a:ln/>
        </p:spPr>
      </p:sp>
      <p:sp>
        <p:nvSpPr>
          <p:cNvPr id="7" name="Shape 4"/>
          <p:cNvSpPr/>
          <p:nvPr/>
        </p:nvSpPr>
        <p:spPr>
          <a:xfrm>
            <a:off x="5082302" y="2524363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673918" y="2338268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24532" y="2372320"/>
            <a:ext cx="107037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44" dirty="0"/>
          </a:p>
        </p:txBody>
      </p:sp>
      <p:sp>
        <p:nvSpPr>
          <p:cNvPr id="10" name="Text 7"/>
          <p:cNvSpPr/>
          <p:nvPr/>
        </p:nvSpPr>
        <p:spPr>
          <a:xfrm>
            <a:off x="5876449" y="2377916"/>
            <a:ext cx="2268974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Discovery</a:t>
            </a:r>
            <a:endParaRPr lang="en-US" sz="1787" dirty="0"/>
          </a:p>
        </p:txBody>
      </p:sp>
      <p:sp>
        <p:nvSpPr>
          <p:cNvPr id="11" name="Text 8"/>
          <p:cNvSpPr/>
          <p:nvPr/>
        </p:nvSpPr>
        <p:spPr>
          <a:xfrm>
            <a:off x="5876449" y="2770346"/>
            <a:ext cx="7805618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data catalog provides a centralized repository for cataloging and discovering data assets across your organization, simplifying the process of understanding and preparing data for transformation.</a:t>
            </a:r>
            <a:endParaRPr lang="en-US" sz="1429" dirty="0"/>
          </a:p>
        </p:txBody>
      </p:sp>
      <p:sp>
        <p:nvSpPr>
          <p:cNvPr id="12" name="Shape 9"/>
          <p:cNvSpPr/>
          <p:nvPr/>
        </p:nvSpPr>
        <p:spPr>
          <a:xfrm>
            <a:off x="5082302" y="4332684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BBC2DC"/>
          </a:solidFill>
          <a:ln/>
        </p:spPr>
      </p:sp>
      <p:sp>
        <p:nvSpPr>
          <p:cNvPr id="13" name="Shape 10"/>
          <p:cNvSpPr/>
          <p:nvPr/>
        </p:nvSpPr>
        <p:spPr>
          <a:xfrm>
            <a:off x="4673918" y="4146590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96790" y="4180642"/>
            <a:ext cx="16252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44" dirty="0"/>
          </a:p>
        </p:txBody>
      </p:sp>
      <p:sp>
        <p:nvSpPr>
          <p:cNvPr id="15" name="Text 12"/>
          <p:cNvSpPr/>
          <p:nvPr/>
        </p:nvSpPr>
        <p:spPr>
          <a:xfrm>
            <a:off x="5876449" y="4186238"/>
            <a:ext cx="2377559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Transformation</a:t>
            </a:r>
            <a:endParaRPr lang="en-US" sz="1787" dirty="0"/>
          </a:p>
        </p:txBody>
      </p:sp>
      <p:sp>
        <p:nvSpPr>
          <p:cNvPr id="16" name="Text 13"/>
          <p:cNvSpPr/>
          <p:nvPr/>
        </p:nvSpPr>
        <p:spPr>
          <a:xfrm>
            <a:off x="5876449" y="4578668"/>
            <a:ext cx="7805618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</a:t>
            </a:r>
            <a:r>
              <a:rPr lang="en-US" sz="1429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ETL engine allows you to build and run complex data transformation workflows using a familiar SQL-based syntax, ensuring consistent and reliable data transformations.</a:t>
            </a:r>
            <a:endParaRPr lang="en-US" sz="1429" dirty="0"/>
          </a:p>
        </p:txBody>
      </p:sp>
      <p:sp>
        <p:nvSpPr>
          <p:cNvPr id="17" name="Shape 14"/>
          <p:cNvSpPr/>
          <p:nvPr/>
        </p:nvSpPr>
        <p:spPr>
          <a:xfrm>
            <a:off x="5082302" y="6141006"/>
            <a:ext cx="635318" cy="36195"/>
          </a:xfrm>
          <a:prstGeom prst="roundRect">
            <a:avLst>
              <a:gd name="adj" fmla="val 225683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4673918" y="5954911"/>
            <a:ext cx="408384" cy="408384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96671" y="5988963"/>
            <a:ext cx="16287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1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44" dirty="0"/>
          </a:p>
        </p:txBody>
      </p:sp>
      <p:sp>
        <p:nvSpPr>
          <p:cNvPr id="20" name="Text 17"/>
          <p:cNvSpPr/>
          <p:nvPr/>
        </p:nvSpPr>
        <p:spPr>
          <a:xfrm>
            <a:off x="5876449" y="5994559"/>
            <a:ext cx="2268974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Orchestration</a:t>
            </a:r>
            <a:endParaRPr lang="en-US" sz="1787" dirty="0"/>
          </a:p>
        </p:txBody>
      </p:sp>
      <p:sp>
        <p:nvSpPr>
          <p:cNvPr id="21" name="Text 18"/>
          <p:cNvSpPr/>
          <p:nvPr/>
        </p:nvSpPr>
        <p:spPr>
          <a:xfrm>
            <a:off x="5876449" y="6386989"/>
            <a:ext cx="7805618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scheduling and job management capabilities enable you to orchestrate and automate your data transformation pipelines, ensuring timely and consistent data delivery to downstream consumers.</a:t>
            </a:r>
            <a:endParaRPr lang="en-US" sz="1429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3B7743-7700-3B8A-01F5-5F75B759F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14482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Elevating Data Transformation with AWS Glue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44756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225165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Cloud-native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3705582"/>
            <a:ext cx="2527459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 a fully managed AWS service,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seamlessly integrates with the broader AWS ecosystem, reducing the need for on-premises infrastructure and simplifying the data transformation process.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35" y="244756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225165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3705582"/>
            <a:ext cx="2527578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serverless architecture automatically scales to handle large volumes of data and complex transformations, ensuring high performance and reliability.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44756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225165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7" y="3705582"/>
            <a:ext cx="2727103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eliminating the need for infrastructure management and scaling,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can provide a more cost-effective solution for data transformation compared to traditional on-premises tools like </a:t>
            </a: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SSIS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02" y="244756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225165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User-friendly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3705582"/>
            <a:ext cx="2527578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intuitive console and code-based approach to data transformation make it accessible to a wide range of data engineers and ETL developers, regardless of their technical expertise.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AA0511-E630-B323-247B-A01549AE6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36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07732" y="2749510"/>
            <a:ext cx="7993261" cy="563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36"/>
              </a:lnSpc>
              <a:buNone/>
            </a:pPr>
            <a:r>
              <a:rPr lang="en-US" sz="354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Unleashing the Power of AWS Glue</a:t>
            </a:r>
            <a:endParaRPr lang="en-US" sz="354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32" y="3583305"/>
            <a:ext cx="3004899" cy="7211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87993" y="4574858"/>
            <a:ext cx="2644378" cy="563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8"/>
              </a:lnSpc>
              <a:buNone/>
            </a:pPr>
            <a:r>
              <a:rPr lang="en-US" sz="177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Comprehensive Data Catalog</a:t>
            </a:r>
            <a:endParaRPr lang="en-US" sz="1775" dirty="0"/>
          </a:p>
        </p:txBody>
      </p:sp>
      <p:sp>
        <p:nvSpPr>
          <p:cNvPr id="8" name="Text 4"/>
          <p:cNvSpPr/>
          <p:nvPr/>
        </p:nvSpPr>
        <p:spPr>
          <a:xfrm>
            <a:off x="2987993" y="5246370"/>
            <a:ext cx="2644378" cy="2018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1"/>
              </a:lnSpc>
              <a:buNone/>
            </a:pPr>
            <a:r>
              <a:rPr lang="en-US" sz="142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data catalog provides a central repository for discovering and understanding your organization's data assets, simplifying the data transformation process.</a:t>
            </a:r>
            <a:endParaRPr lang="en-US" sz="142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631" y="3583305"/>
            <a:ext cx="3004899" cy="721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92892" y="4574858"/>
            <a:ext cx="2644378" cy="563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8"/>
              </a:lnSpc>
              <a:buNone/>
            </a:pPr>
            <a:r>
              <a:rPr lang="en-US" sz="177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Serverless ETL Workflows</a:t>
            </a:r>
            <a:endParaRPr lang="en-US" sz="1775" dirty="0"/>
          </a:p>
        </p:txBody>
      </p:sp>
      <p:sp>
        <p:nvSpPr>
          <p:cNvPr id="11" name="Text 6"/>
          <p:cNvSpPr/>
          <p:nvPr/>
        </p:nvSpPr>
        <p:spPr>
          <a:xfrm>
            <a:off x="5992892" y="5246370"/>
            <a:ext cx="2644378" cy="2018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1"/>
              </a:lnSpc>
              <a:buNone/>
            </a:pPr>
            <a:r>
              <a:rPr lang="en-US" sz="14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</a:t>
            </a:r>
            <a:r>
              <a:rPr lang="en-US" sz="142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ETL engine enables you to build and run complex data transformation pipelines using a familiar SQL-based syntax, ensuring reliable and consistent data transformations.</a:t>
            </a:r>
            <a:endParaRPr lang="en-US" sz="142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531" y="3583305"/>
            <a:ext cx="3005018" cy="72116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97791" y="4574858"/>
            <a:ext cx="2644497" cy="563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8"/>
              </a:lnSpc>
              <a:buNone/>
            </a:pPr>
            <a:r>
              <a:rPr lang="en-US" sz="177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Automated Orchestration</a:t>
            </a:r>
            <a:endParaRPr lang="en-US" sz="1775" dirty="0"/>
          </a:p>
        </p:txBody>
      </p:sp>
      <p:sp>
        <p:nvSpPr>
          <p:cNvPr id="14" name="Text 8"/>
          <p:cNvSpPr/>
          <p:nvPr/>
        </p:nvSpPr>
        <p:spPr>
          <a:xfrm>
            <a:off x="8997791" y="5246370"/>
            <a:ext cx="2644497" cy="2306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1"/>
              </a:lnSpc>
              <a:buNone/>
            </a:pPr>
            <a:r>
              <a:rPr lang="en-US" sz="1420" b="1" dirty="0">
                <a:solidFill>
                  <a:srgbClr val="00206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AWS Glue</a:t>
            </a:r>
            <a:r>
              <a:rPr lang="en-US" sz="14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's scheduling and job management capabilities allow you to automate and orchestrate your data transformation pipelines, ensuring timely and efficient data delivery to downstream consumers.</a:t>
            </a:r>
            <a:endParaRPr lang="en-US" sz="142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8F2074-0DFC-5D80-1335-33FE4E11E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73502"/>
            <a:ext cx="876655" cy="846299"/>
          </a:xfrm>
          <a:prstGeom prst="flowChartConnector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1016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Alexandria</vt:lpstr>
      <vt:lpstr>Arial</vt:lpstr>
      <vt:lpstr>Calibri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Rohit K</cp:lastModifiedBy>
  <cp:revision>4</cp:revision>
  <dcterms:created xsi:type="dcterms:W3CDTF">2024-05-29T06:40:03Z</dcterms:created>
  <dcterms:modified xsi:type="dcterms:W3CDTF">2024-05-29T07:56:02Z</dcterms:modified>
</cp:coreProperties>
</file>